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20"/>
  </p:notesMasterIdLst>
  <p:sldIdLst>
    <p:sldId id="257" r:id="rId5"/>
    <p:sldId id="263" r:id="rId6"/>
    <p:sldId id="402" r:id="rId7"/>
    <p:sldId id="425" r:id="rId8"/>
    <p:sldId id="401" r:id="rId9"/>
    <p:sldId id="429" r:id="rId10"/>
    <p:sldId id="433" r:id="rId11"/>
    <p:sldId id="432" r:id="rId12"/>
    <p:sldId id="431" r:id="rId13"/>
    <p:sldId id="428" r:id="rId14"/>
    <p:sldId id="397" r:id="rId15"/>
    <p:sldId id="437" r:id="rId16"/>
    <p:sldId id="422" r:id="rId17"/>
    <p:sldId id="439" r:id="rId18"/>
    <p:sldId id="440" r:id="rId19"/>
    <p:sldId id="438" r:id="rId20"/>
    <p:sldId id="420" r:id="rId21"/>
    <p:sldId id="427" r:id="rId22"/>
    <p:sldId id="434" r:id="rId23"/>
    <p:sldId id="443" r:id="rId24"/>
    <p:sldId id="430" r:id="rId25"/>
    <p:sldId id="444" r:id="rId26"/>
    <p:sldId id="452" r:id="rId27"/>
    <p:sldId id="453" r:id="rId28"/>
    <p:sldId id="454" r:id="rId29"/>
    <p:sldId id="455" r:id="rId30"/>
    <p:sldId id="456" r:id="rId31"/>
    <p:sldId id="445" r:id="rId32"/>
    <p:sldId id="458" r:id="rId33"/>
    <p:sldId id="457" r:id="rId34"/>
    <p:sldId id="459" r:id="rId35"/>
    <p:sldId id="460" r:id="rId36"/>
    <p:sldId id="447" r:id="rId37"/>
    <p:sldId id="461" r:id="rId38"/>
    <p:sldId id="463" r:id="rId39"/>
    <p:sldId id="448" r:id="rId40"/>
    <p:sldId id="462" r:id="rId41"/>
    <p:sldId id="449" r:id="rId42"/>
    <p:sldId id="522" r:id="rId43"/>
    <p:sldId id="465" r:id="rId44"/>
    <p:sldId id="467" r:id="rId45"/>
    <p:sldId id="521" r:id="rId46"/>
    <p:sldId id="435" r:id="rId47"/>
    <p:sldId id="451" r:id="rId48"/>
    <p:sldId id="468" r:id="rId49"/>
    <p:sldId id="469" r:id="rId50"/>
    <p:sldId id="523" r:id="rId51"/>
    <p:sldId id="470" r:id="rId52"/>
    <p:sldId id="471"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72" r:id="rId69"/>
    <p:sldId id="492" r:id="rId70"/>
    <p:sldId id="493" r:id="rId71"/>
    <p:sldId id="494" r:id="rId72"/>
    <p:sldId id="495" r:id="rId73"/>
    <p:sldId id="473" r:id="rId74"/>
    <p:sldId id="474" r:id="rId75"/>
    <p:sldId id="496" r:id="rId76"/>
    <p:sldId id="497" r:id="rId77"/>
    <p:sldId id="498" r:id="rId78"/>
    <p:sldId id="475" r:id="rId79"/>
    <p:sldId id="499" r:id="rId80"/>
    <p:sldId id="500" r:id="rId81"/>
    <p:sldId id="436" r:id="rId82"/>
    <p:sldId id="507" r:id="rId83"/>
    <p:sldId id="508" r:id="rId84"/>
    <p:sldId id="509" r:id="rId85"/>
    <p:sldId id="510" r:id="rId86"/>
    <p:sldId id="511" r:id="rId87"/>
    <p:sldId id="512" r:id="rId88"/>
    <p:sldId id="513" r:id="rId89"/>
    <p:sldId id="476" r:id="rId90"/>
    <p:sldId id="514" r:id="rId91"/>
    <p:sldId id="515" r:id="rId92"/>
    <p:sldId id="516" r:id="rId93"/>
    <p:sldId id="502" r:id="rId94"/>
    <p:sldId id="517" r:id="rId95"/>
    <p:sldId id="518" r:id="rId96"/>
    <p:sldId id="503" r:id="rId97"/>
    <p:sldId id="519" r:id="rId98"/>
    <p:sldId id="504" r:id="rId99"/>
    <p:sldId id="520" r:id="rId100"/>
    <p:sldId id="524" r:id="rId101"/>
    <p:sldId id="399" r:id="rId102"/>
    <p:sldId id="400" r:id="rId103"/>
    <p:sldId id="387" r:id="rId104"/>
    <p:sldId id="441" r:id="rId105"/>
    <p:sldId id="442" r:id="rId106"/>
    <p:sldId id="526" r:id="rId107"/>
    <p:sldId id="527" r:id="rId108"/>
    <p:sldId id="393" r:id="rId109"/>
    <p:sldId id="334" r:id="rId110"/>
    <p:sldId id="525" r:id="rId111"/>
    <p:sldId id="415" r:id="rId112"/>
    <p:sldId id="413" r:id="rId113"/>
    <p:sldId id="394" r:id="rId114"/>
    <p:sldId id="382" r:id="rId115"/>
    <p:sldId id="395" r:id="rId116"/>
    <p:sldId id="283" r:id="rId117"/>
    <p:sldId id="396" r:id="rId118"/>
    <p:sldId id="339" r:id="rId1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C4691C-482C-45AC-AA1A-7C13713CB353}">
          <p14:sldIdLst>
            <p14:sldId id="257"/>
            <p14:sldId id="263"/>
            <p14:sldId id="402"/>
            <p14:sldId id="425"/>
            <p14:sldId id="401"/>
            <p14:sldId id="429"/>
            <p14:sldId id="433"/>
            <p14:sldId id="432"/>
            <p14:sldId id="431"/>
            <p14:sldId id="428"/>
          </p14:sldIdLst>
        </p14:section>
        <p14:section name="Limitations" id="{52D43A2C-744F-42DC-B20A-D41F6577627F}">
          <p14:sldIdLst>
            <p14:sldId id="397"/>
            <p14:sldId id="437"/>
            <p14:sldId id="422"/>
            <p14:sldId id="439"/>
            <p14:sldId id="440"/>
          </p14:sldIdLst>
        </p14:section>
        <p14:section name="Setup Steps" id="{2C185F2C-E5B0-4B3E-8460-11C557719C5E}">
          <p14:sldIdLst>
            <p14:sldId id="438"/>
            <p14:sldId id="420"/>
            <p14:sldId id="427"/>
            <p14:sldId id="434"/>
            <p14:sldId id="443"/>
            <p14:sldId id="430"/>
            <p14:sldId id="444"/>
            <p14:sldId id="452"/>
            <p14:sldId id="453"/>
            <p14:sldId id="454"/>
            <p14:sldId id="455"/>
            <p14:sldId id="456"/>
            <p14:sldId id="445"/>
            <p14:sldId id="458"/>
            <p14:sldId id="457"/>
            <p14:sldId id="459"/>
            <p14:sldId id="460"/>
            <p14:sldId id="447"/>
            <p14:sldId id="461"/>
            <p14:sldId id="463"/>
            <p14:sldId id="448"/>
            <p14:sldId id="462"/>
            <p14:sldId id="449"/>
            <p14:sldId id="522"/>
            <p14:sldId id="465"/>
            <p14:sldId id="467"/>
            <p14:sldId id="521"/>
            <p14:sldId id="435"/>
            <p14:sldId id="451"/>
            <p14:sldId id="468"/>
            <p14:sldId id="469"/>
            <p14:sldId id="523"/>
            <p14:sldId id="470"/>
            <p14:sldId id="471"/>
            <p14:sldId id="477"/>
            <p14:sldId id="478"/>
            <p14:sldId id="479"/>
            <p14:sldId id="480"/>
            <p14:sldId id="481"/>
            <p14:sldId id="482"/>
            <p14:sldId id="483"/>
            <p14:sldId id="484"/>
            <p14:sldId id="485"/>
            <p14:sldId id="486"/>
            <p14:sldId id="487"/>
            <p14:sldId id="488"/>
            <p14:sldId id="489"/>
            <p14:sldId id="490"/>
            <p14:sldId id="491"/>
            <p14:sldId id="472"/>
            <p14:sldId id="492"/>
            <p14:sldId id="493"/>
            <p14:sldId id="494"/>
            <p14:sldId id="495"/>
            <p14:sldId id="473"/>
            <p14:sldId id="474"/>
            <p14:sldId id="496"/>
            <p14:sldId id="497"/>
            <p14:sldId id="498"/>
            <p14:sldId id="475"/>
            <p14:sldId id="499"/>
            <p14:sldId id="500"/>
            <p14:sldId id="436"/>
            <p14:sldId id="507"/>
            <p14:sldId id="508"/>
            <p14:sldId id="509"/>
            <p14:sldId id="510"/>
            <p14:sldId id="511"/>
            <p14:sldId id="512"/>
            <p14:sldId id="513"/>
            <p14:sldId id="476"/>
            <p14:sldId id="514"/>
            <p14:sldId id="515"/>
            <p14:sldId id="516"/>
            <p14:sldId id="502"/>
            <p14:sldId id="517"/>
            <p14:sldId id="518"/>
            <p14:sldId id="503"/>
            <p14:sldId id="519"/>
            <p14:sldId id="504"/>
            <p14:sldId id="520"/>
            <p14:sldId id="524"/>
            <p14:sldId id="399"/>
            <p14:sldId id="400"/>
          </p14:sldIdLst>
        </p14:section>
        <p14:section name="Perf Engineering" id="{A2169610-EB5E-4295-9F58-7DF7103B6965}">
          <p14:sldIdLst>
            <p14:sldId id="387"/>
            <p14:sldId id="441"/>
            <p14:sldId id="442"/>
            <p14:sldId id="526"/>
            <p14:sldId id="527"/>
          </p14:sldIdLst>
        </p14:section>
        <p14:section name="Beta Program Plan" id="{B1268EC3-28F9-4669-82C9-0282ABA39DA3}">
          <p14:sldIdLst>
            <p14:sldId id="393"/>
            <p14:sldId id="334"/>
            <p14:sldId id="525"/>
            <p14:sldId id="415"/>
            <p14:sldId id="413"/>
          </p14:sldIdLst>
        </p14:section>
        <p14:section name="Tech Support Readiness" id="{D930E1D4-92CE-4BF2-9DAE-E4B4A2135878}">
          <p14:sldIdLst>
            <p14:sldId id="394"/>
            <p14:sldId id="382"/>
          </p14:sldIdLst>
        </p14:section>
        <p14:section name="User Assistance" id="{74E8E117-0432-4486-B8CD-CE79B3B3696B}">
          <p14:sldIdLst>
            <p14:sldId id="395"/>
            <p14:sldId id="283"/>
          </p14:sldIdLst>
        </p14:section>
        <p14:section name="GTM" id="{5BAFFA70-0D6E-46B4-B5E6-A2ADE1D3E129}">
          <p14:sldIdLst>
            <p14:sldId id="396"/>
            <p14:sldId id="33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ng, Sim" initials="XS" lastIdx="18" clrIdx="0"/>
  <p:cmAuthor id="1" name="Furey, Sean" initials="FS" lastIdx="2" clrIdx="1"/>
  <p:cmAuthor id="2" name="Le, Carter" initials="LC" lastIdx="1" clrIdx="2"/>
  <p:cmAuthor id="3" name="Elliott, Alexa" initials="E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190" autoAdjust="0"/>
    <p:restoredTop sz="94628" autoAdjust="0"/>
  </p:normalViewPr>
  <p:slideViewPr>
    <p:cSldViewPr>
      <p:cViewPr>
        <p:scale>
          <a:sx n="90" d="100"/>
          <a:sy n="90" d="100"/>
        </p:scale>
        <p:origin x="-1038" y="-138"/>
      </p:cViewPr>
      <p:guideLst>
        <p:guide orient="horz" pos="2160"/>
        <p:guide pos="2880"/>
      </p:guideLst>
    </p:cSldViewPr>
  </p:slideViewPr>
  <p:outlineViewPr>
    <p:cViewPr>
      <p:scale>
        <a:sx n="33" d="100"/>
        <a:sy n="33" d="100"/>
      </p:scale>
      <p:origin x="0" y="51684"/>
    </p:cViewPr>
  </p:outlineViewPr>
  <p:notesTextViewPr>
    <p:cViewPr>
      <p:scale>
        <a:sx n="100" d="100"/>
        <a:sy n="100" d="100"/>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Performance Trade-off Curve</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effectLst/>
              </a:rPr>
              <a:t>With less than 10% missed transactions</a:t>
            </a:r>
            <a:endParaRPr lang="en-US">
              <a:effectLst/>
            </a:endParaRPr>
          </a:p>
        </c:rich>
      </c:tx>
      <c:overlay val="0"/>
    </c:title>
    <c:autoTitleDeleted val="0"/>
    <c:plotArea>
      <c:layout/>
      <c:scatterChart>
        <c:scatterStyle val="smoothMarker"/>
        <c:varyColors val="0"/>
        <c:ser>
          <c:idx val="0"/>
          <c:order val="0"/>
          <c:tx>
            <c:v>Baseline</c:v>
          </c:tx>
          <c:marker>
            <c:symbol val="none"/>
          </c:marker>
          <c:xVal>
            <c:numRef>
              <c:f>'Performance Curve'!$C$3:$C$6</c:f>
              <c:numCache>
                <c:formatCode>General</c:formatCode>
                <c:ptCount val="4"/>
                <c:pt idx="0">
                  <c:v>2300</c:v>
                </c:pt>
                <c:pt idx="1">
                  <c:v>5300</c:v>
                </c:pt>
                <c:pt idx="2">
                  <c:v>11200</c:v>
                </c:pt>
                <c:pt idx="3">
                  <c:v>19500</c:v>
                </c:pt>
              </c:numCache>
            </c:numRef>
          </c:xVal>
          <c:yVal>
            <c:numRef>
              <c:f>'Performance Curve'!$D$3:$D$6</c:f>
              <c:numCache>
                <c:formatCode>General</c:formatCode>
                <c:ptCount val="4"/>
                <c:pt idx="0">
                  <c:v>1100</c:v>
                </c:pt>
                <c:pt idx="1">
                  <c:v>1050</c:v>
                </c:pt>
                <c:pt idx="2">
                  <c:v>575</c:v>
                </c:pt>
                <c:pt idx="3">
                  <c:v>50</c:v>
                </c:pt>
              </c:numCache>
            </c:numRef>
          </c:yVal>
          <c:smooth val="1"/>
        </c:ser>
        <c:ser>
          <c:idx val="1"/>
          <c:order val="1"/>
          <c:tx>
            <c:v>AA</c:v>
          </c:tx>
          <c:marker>
            <c:symbol val="none"/>
          </c:marker>
          <c:xVal>
            <c:numRef>
              <c:f>'Performance Curve'!$F$3:$F$6</c:f>
              <c:numCache>
                <c:formatCode>General</c:formatCode>
                <c:ptCount val="4"/>
                <c:pt idx="0">
                  <c:v>3000</c:v>
                </c:pt>
                <c:pt idx="1">
                  <c:v>13000</c:v>
                </c:pt>
                <c:pt idx="2">
                  <c:v>14000</c:v>
                </c:pt>
                <c:pt idx="3">
                  <c:v>19000</c:v>
                </c:pt>
              </c:numCache>
            </c:numRef>
          </c:xVal>
          <c:yVal>
            <c:numRef>
              <c:f>'Performance Curve'!$G$3:$G$6</c:f>
              <c:numCache>
                <c:formatCode>General</c:formatCode>
                <c:ptCount val="4"/>
                <c:pt idx="0">
                  <c:v>850</c:v>
                </c:pt>
                <c:pt idx="1">
                  <c:v>575</c:v>
                </c:pt>
                <c:pt idx="2">
                  <c:v>500</c:v>
                </c:pt>
                <c:pt idx="3">
                  <c:v>30</c:v>
                </c:pt>
              </c:numCache>
            </c:numRef>
          </c:yVal>
          <c:smooth val="1"/>
        </c:ser>
        <c:dLbls>
          <c:showLegendKey val="0"/>
          <c:showVal val="0"/>
          <c:showCatName val="0"/>
          <c:showSerName val="0"/>
          <c:showPercent val="0"/>
          <c:showBubbleSize val="0"/>
        </c:dLbls>
        <c:axId val="132863104"/>
        <c:axId val="132865024"/>
      </c:scatterChart>
      <c:valAx>
        <c:axId val="132863104"/>
        <c:scaling>
          <c:orientation val="minMax"/>
          <c:max val="20000"/>
          <c:min val="0"/>
        </c:scaling>
        <c:delete val="0"/>
        <c:axPos val="b"/>
        <c:title>
          <c:tx>
            <c:rich>
              <a:bodyPr/>
              <a:lstStyle/>
              <a:p>
                <a:pPr>
                  <a:defRPr/>
                </a:pPr>
                <a:r>
                  <a:rPr lang="en-US"/>
                  <a:t>Connections</a:t>
                </a:r>
              </a:p>
            </c:rich>
          </c:tx>
          <c:overlay val="0"/>
        </c:title>
        <c:numFmt formatCode="General" sourceLinked="1"/>
        <c:majorTickMark val="out"/>
        <c:minorTickMark val="none"/>
        <c:tickLblPos val="nextTo"/>
        <c:crossAx val="132865024"/>
        <c:crosses val="autoZero"/>
        <c:crossBetween val="midCat"/>
      </c:valAx>
      <c:valAx>
        <c:axId val="132865024"/>
        <c:scaling>
          <c:orientation val="minMax"/>
        </c:scaling>
        <c:delete val="0"/>
        <c:axPos val="l"/>
        <c:majorGridlines/>
        <c:title>
          <c:tx>
            <c:rich>
              <a:bodyPr rot="-5400000" vert="horz"/>
              <a:lstStyle/>
              <a:p>
                <a:pPr>
                  <a:defRPr/>
                </a:pPr>
                <a:r>
                  <a:rPr lang="en-US"/>
                  <a:t>TPS</a:t>
                </a:r>
              </a:p>
            </c:rich>
          </c:tx>
          <c:overlay val="0"/>
        </c:title>
        <c:numFmt formatCode="General" sourceLinked="1"/>
        <c:majorTickMark val="out"/>
        <c:minorTickMark val="none"/>
        <c:tickLblPos val="nextTo"/>
        <c:crossAx val="132863104"/>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'Half Steady CC Ramp TPS'!$B$1</c:f>
              <c:strCache>
                <c:ptCount val="1"/>
                <c:pt idx="0">
                  <c:v>Avalanche TPS</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TPS'!$B$2:$B$633</c:f>
              <c:numCache>
                <c:formatCode>General</c:formatCode>
                <c:ptCount val="632"/>
                <c:pt idx="0">
                  <c:v>25</c:v>
                </c:pt>
                <c:pt idx="1">
                  <c:v>28</c:v>
                </c:pt>
                <c:pt idx="2">
                  <c:v>24</c:v>
                </c:pt>
                <c:pt idx="3">
                  <c:v>26</c:v>
                </c:pt>
                <c:pt idx="4">
                  <c:v>22</c:v>
                </c:pt>
                <c:pt idx="5">
                  <c:v>29</c:v>
                </c:pt>
                <c:pt idx="6">
                  <c:v>26</c:v>
                </c:pt>
                <c:pt idx="7">
                  <c:v>26</c:v>
                </c:pt>
                <c:pt idx="8">
                  <c:v>27</c:v>
                </c:pt>
                <c:pt idx="9">
                  <c:v>27</c:v>
                </c:pt>
                <c:pt idx="10">
                  <c:v>27</c:v>
                </c:pt>
                <c:pt idx="11">
                  <c:v>25</c:v>
                </c:pt>
                <c:pt idx="12">
                  <c:v>29</c:v>
                </c:pt>
                <c:pt idx="13">
                  <c:v>25</c:v>
                </c:pt>
                <c:pt idx="14">
                  <c:v>26</c:v>
                </c:pt>
                <c:pt idx="15">
                  <c:v>27</c:v>
                </c:pt>
                <c:pt idx="16">
                  <c:v>27</c:v>
                </c:pt>
                <c:pt idx="17">
                  <c:v>27</c:v>
                </c:pt>
                <c:pt idx="18">
                  <c:v>28</c:v>
                </c:pt>
                <c:pt idx="19">
                  <c:v>25</c:v>
                </c:pt>
                <c:pt idx="20">
                  <c:v>28</c:v>
                </c:pt>
                <c:pt idx="21">
                  <c:v>28</c:v>
                </c:pt>
                <c:pt idx="22">
                  <c:v>27</c:v>
                </c:pt>
                <c:pt idx="23">
                  <c:v>31</c:v>
                </c:pt>
                <c:pt idx="24">
                  <c:v>27</c:v>
                </c:pt>
                <c:pt idx="25">
                  <c:v>25</c:v>
                </c:pt>
                <c:pt idx="26">
                  <c:v>27</c:v>
                </c:pt>
                <c:pt idx="27">
                  <c:v>26</c:v>
                </c:pt>
                <c:pt idx="28">
                  <c:v>25</c:v>
                </c:pt>
                <c:pt idx="29">
                  <c:v>28</c:v>
                </c:pt>
                <c:pt idx="30">
                  <c:v>28</c:v>
                </c:pt>
                <c:pt idx="31">
                  <c:v>25</c:v>
                </c:pt>
                <c:pt idx="32">
                  <c:v>27</c:v>
                </c:pt>
                <c:pt idx="33">
                  <c:v>26</c:v>
                </c:pt>
                <c:pt idx="34">
                  <c:v>25</c:v>
                </c:pt>
                <c:pt idx="35">
                  <c:v>27</c:v>
                </c:pt>
                <c:pt idx="36">
                  <c:v>29</c:v>
                </c:pt>
                <c:pt idx="37">
                  <c:v>27</c:v>
                </c:pt>
                <c:pt idx="38">
                  <c:v>26</c:v>
                </c:pt>
                <c:pt idx="39">
                  <c:v>28</c:v>
                </c:pt>
                <c:pt idx="40">
                  <c:v>28</c:v>
                </c:pt>
                <c:pt idx="41">
                  <c:v>28</c:v>
                </c:pt>
                <c:pt idx="42">
                  <c:v>27</c:v>
                </c:pt>
                <c:pt idx="43">
                  <c:v>29</c:v>
                </c:pt>
                <c:pt idx="44">
                  <c:v>25</c:v>
                </c:pt>
                <c:pt idx="45">
                  <c:v>29</c:v>
                </c:pt>
                <c:pt idx="46">
                  <c:v>24</c:v>
                </c:pt>
                <c:pt idx="47">
                  <c:v>27</c:v>
                </c:pt>
                <c:pt idx="48">
                  <c:v>27</c:v>
                </c:pt>
                <c:pt idx="49">
                  <c:v>27</c:v>
                </c:pt>
                <c:pt idx="50">
                  <c:v>28</c:v>
                </c:pt>
                <c:pt idx="51">
                  <c:v>24</c:v>
                </c:pt>
                <c:pt idx="52">
                  <c:v>29</c:v>
                </c:pt>
                <c:pt idx="53">
                  <c:v>27</c:v>
                </c:pt>
                <c:pt idx="54">
                  <c:v>28</c:v>
                </c:pt>
                <c:pt idx="55">
                  <c:v>28</c:v>
                </c:pt>
                <c:pt idx="56">
                  <c:v>25</c:v>
                </c:pt>
                <c:pt idx="57">
                  <c:v>27</c:v>
                </c:pt>
                <c:pt idx="58">
                  <c:v>28</c:v>
                </c:pt>
                <c:pt idx="59">
                  <c:v>29</c:v>
                </c:pt>
                <c:pt idx="60">
                  <c:v>25</c:v>
                </c:pt>
                <c:pt idx="61">
                  <c:v>29</c:v>
                </c:pt>
                <c:pt idx="62">
                  <c:v>28</c:v>
                </c:pt>
                <c:pt idx="63">
                  <c:v>26</c:v>
                </c:pt>
                <c:pt idx="64">
                  <c:v>28</c:v>
                </c:pt>
                <c:pt idx="65">
                  <c:v>27</c:v>
                </c:pt>
                <c:pt idx="66">
                  <c:v>27</c:v>
                </c:pt>
                <c:pt idx="67">
                  <c:v>28</c:v>
                </c:pt>
                <c:pt idx="68">
                  <c:v>27</c:v>
                </c:pt>
                <c:pt idx="69">
                  <c:v>28</c:v>
                </c:pt>
                <c:pt idx="70">
                  <c:v>27</c:v>
                </c:pt>
                <c:pt idx="71">
                  <c:v>25</c:v>
                </c:pt>
                <c:pt idx="72">
                  <c:v>27</c:v>
                </c:pt>
                <c:pt idx="73">
                  <c:v>44</c:v>
                </c:pt>
                <c:pt idx="74">
                  <c:v>65</c:v>
                </c:pt>
                <c:pt idx="75">
                  <c:v>76</c:v>
                </c:pt>
                <c:pt idx="76">
                  <c:v>96</c:v>
                </c:pt>
                <c:pt idx="77">
                  <c:v>106</c:v>
                </c:pt>
                <c:pt idx="78">
                  <c:v>110</c:v>
                </c:pt>
                <c:pt idx="79">
                  <c:v>126</c:v>
                </c:pt>
                <c:pt idx="80">
                  <c:v>118</c:v>
                </c:pt>
                <c:pt idx="81">
                  <c:v>127</c:v>
                </c:pt>
                <c:pt idx="82">
                  <c:v>123</c:v>
                </c:pt>
                <c:pt idx="83">
                  <c:v>124</c:v>
                </c:pt>
                <c:pt idx="84">
                  <c:v>126</c:v>
                </c:pt>
                <c:pt idx="85">
                  <c:v>127</c:v>
                </c:pt>
                <c:pt idx="86">
                  <c:v>120</c:v>
                </c:pt>
                <c:pt idx="87">
                  <c:v>126</c:v>
                </c:pt>
                <c:pt idx="88">
                  <c:v>117</c:v>
                </c:pt>
                <c:pt idx="89">
                  <c:v>132</c:v>
                </c:pt>
                <c:pt idx="90">
                  <c:v>129</c:v>
                </c:pt>
                <c:pt idx="91">
                  <c:v>127</c:v>
                </c:pt>
                <c:pt idx="92">
                  <c:v>122</c:v>
                </c:pt>
                <c:pt idx="93">
                  <c:v>126</c:v>
                </c:pt>
                <c:pt idx="94">
                  <c:v>126</c:v>
                </c:pt>
                <c:pt idx="95">
                  <c:v>121</c:v>
                </c:pt>
                <c:pt idx="96">
                  <c:v>135</c:v>
                </c:pt>
                <c:pt idx="97">
                  <c:v>128</c:v>
                </c:pt>
                <c:pt idx="98">
                  <c:v>124</c:v>
                </c:pt>
                <c:pt idx="99">
                  <c:v>123</c:v>
                </c:pt>
                <c:pt idx="100">
                  <c:v>126</c:v>
                </c:pt>
                <c:pt idx="101">
                  <c:v>128</c:v>
                </c:pt>
                <c:pt idx="102">
                  <c:v>126</c:v>
                </c:pt>
                <c:pt idx="103">
                  <c:v>125</c:v>
                </c:pt>
                <c:pt idx="104">
                  <c:v>120</c:v>
                </c:pt>
                <c:pt idx="105">
                  <c:v>123</c:v>
                </c:pt>
                <c:pt idx="106">
                  <c:v>114</c:v>
                </c:pt>
                <c:pt idx="107">
                  <c:v>121</c:v>
                </c:pt>
                <c:pt idx="108">
                  <c:v>120</c:v>
                </c:pt>
                <c:pt idx="109">
                  <c:v>127</c:v>
                </c:pt>
                <c:pt idx="110">
                  <c:v>123</c:v>
                </c:pt>
                <c:pt idx="111">
                  <c:v>116</c:v>
                </c:pt>
                <c:pt idx="112">
                  <c:v>135</c:v>
                </c:pt>
                <c:pt idx="113">
                  <c:v>136</c:v>
                </c:pt>
                <c:pt idx="114">
                  <c:v>125</c:v>
                </c:pt>
                <c:pt idx="115">
                  <c:v>137</c:v>
                </c:pt>
                <c:pt idx="116">
                  <c:v>154</c:v>
                </c:pt>
                <c:pt idx="117">
                  <c:v>170</c:v>
                </c:pt>
                <c:pt idx="118">
                  <c:v>200</c:v>
                </c:pt>
                <c:pt idx="119">
                  <c:v>201</c:v>
                </c:pt>
                <c:pt idx="120">
                  <c:v>225</c:v>
                </c:pt>
                <c:pt idx="121">
                  <c:v>231</c:v>
                </c:pt>
                <c:pt idx="122">
                  <c:v>219</c:v>
                </c:pt>
                <c:pt idx="123">
                  <c:v>195</c:v>
                </c:pt>
                <c:pt idx="124">
                  <c:v>237</c:v>
                </c:pt>
                <c:pt idx="125">
                  <c:v>215</c:v>
                </c:pt>
                <c:pt idx="126">
                  <c:v>220</c:v>
                </c:pt>
                <c:pt idx="127">
                  <c:v>223</c:v>
                </c:pt>
                <c:pt idx="128">
                  <c:v>225</c:v>
                </c:pt>
                <c:pt idx="129">
                  <c:v>222</c:v>
                </c:pt>
                <c:pt idx="130">
                  <c:v>226</c:v>
                </c:pt>
                <c:pt idx="131">
                  <c:v>222</c:v>
                </c:pt>
                <c:pt idx="132">
                  <c:v>211</c:v>
                </c:pt>
                <c:pt idx="133">
                  <c:v>219</c:v>
                </c:pt>
                <c:pt idx="134">
                  <c:v>216</c:v>
                </c:pt>
                <c:pt idx="135">
                  <c:v>207</c:v>
                </c:pt>
                <c:pt idx="136">
                  <c:v>208</c:v>
                </c:pt>
                <c:pt idx="137">
                  <c:v>228</c:v>
                </c:pt>
                <c:pt idx="138">
                  <c:v>231</c:v>
                </c:pt>
                <c:pt idx="139">
                  <c:v>233</c:v>
                </c:pt>
                <c:pt idx="140">
                  <c:v>217</c:v>
                </c:pt>
                <c:pt idx="141">
                  <c:v>216</c:v>
                </c:pt>
                <c:pt idx="142">
                  <c:v>221</c:v>
                </c:pt>
                <c:pt idx="143">
                  <c:v>233</c:v>
                </c:pt>
                <c:pt idx="144">
                  <c:v>214</c:v>
                </c:pt>
                <c:pt idx="145">
                  <c:v>223</c:v>
                </c:pt>
                <c:pt idx="146">
                  <c:v>222</c:v>
                </c:pt>
                <c:pt idx="147">
                  <c:v>225</c:v>
                </c:pt>
                <c:pt idx="148">
                  <c:v>221</c:v>
                </c:pt>
                <c:pt idx="149">
                  <c:v>232</c:v>
                </c:pt>
                <c:pt idx="150">
                  <c:v>216</c:v>
                </c:pt>
                <c:pt idx="151">
                  <c:v>225</c:v>
                </c:pt>
                <c:pt idx="152">
                  <c:v>223</c:v>
                </c:pt>
                <c:pt idx="153">
                  <c:v>223</c:v>
                </c:pt>
                <c:pt idx="154">
                  <c:v>228</c:v>
                </c:pt>
                <c:pt idx="155">
                  <c:v>216</c:v>
                </c:pt>
                <c:pt idx="156">
                  <c:v>209</c:v>
                </c:pt>
                <c:pt idx="157">
                  <c:v>232</c:v>
                </c:pt>
                <c:pt idx="158">
                  <c:v>257</c:v>
                </c:pt>
                <c:pt idx="159">
                  <c:v>257</c:v>
                </c:pt>
                <c:pt idx="160">
                  <c:v>278</c:v>
                </c:pt>
                <c:pt idx="161">
                  <c:v>310</c:v>
                </c:pt>
                <c:pt idx="162">
                  <c:v>340</c:v>
                </c:pt>
                <c:pt idx="163">
                  <c:v>330</c:v>
                </c:pt>
                <c:pt idx="164">
                  <c:v>320</c:v>
                </c:pt>
                <c:pt idx="165">
                  <c:v>309</c:v>
                </c:pt>
                <c:pt idx="166">
                  <c:v>304</c:v>
                </c:pt>
                <c:pt idx="167">
                  <c:v>322</c:v>
                </c:pt>
                <c:pt idx="168">
                  <c:v>309</c:v>
                </c:pt>
                <c:pt idx="169">
                  <c:v>323</c:v>
                </c:pt>
                <c:pt idx="170">
                  <c:v>323</c:v>
                </c:pt>
                <c:pt idx="171">
                  <c:v>317</c:v>
                </c:pt>
                <c:pt idx="172">
                  <c:v>308</c:v>
                </c:pt>
                <c:pt idx="173">
                  <c:v>314</c:v>
                </c:pt>
                <c:pt idx="174">
                  <c:v>319</c:v>
                </c:pt>
                <c:pt idx="175">
                  <c:v>338</c:v>
                </c:pt>
                <c:pt idx="176">
                  <c:v>334</c:v>
                </c:pt>
                <c:pt idx="177">
                  <c:v>306</c:v>
                </c:pt>
                <c:pt idx="178">
                  <c:v>326</c:v>
                </c:pt>
                <c:pt idx="179">
                  <c:v>307</c:v>
                </c:pt>
                <c:pt idx="180">
                  <c:v>298</c:v>
                </c:pt>
                <c:pt idx="181">
                  <c:v>329</c:v>
                </c:pt>
                <c:pt idx="182">
                  <c:v>313</c:v>
                </c:pt>
                <c:pt idx="183">
                  <c:v>323</c:v>
                </c:pt>
                <c:pt idx="184">
                  <c:v>325</c:v>
                </c:pt>
                <c:pt idx="185">
                  <c:v>306</c:v>
                </c:pt>
                <c:pt idx="186">
                  <c:v>337</c:v>
                </c:pt>
                <c:pt idx="187">
                  <c:v>333</c:v>
                </c:pt>
                <c:pt idx="188">
                  <c:v>322</c:v>
                </c:pt>
                <c:pt idx="189">
                  <c:v>317</c:v>
                </c:pt>
                <c:pt idx="190">
                  <c:v>313</c:v>
                </c:pt>
                <c:pt idx="191">
                  <c:v>319</c:v>
                </c:pt>
                <c:pt idx="192">
                  <c:v>306</c:v>
                </c:pt>
                <c:pt idx="193">
                  <c:v>317</c:v>
                </c:pt>
                <c:pt idx="194">
                  <c:v>324</c:v>
                </c:pt>
                <c:pt idx="195">
                  <c:v>329</c:v>
                </c:pt>
                <c:pt idx="196">
                  <c:v>298</c:v>
                </c:pt>
                <c:pt idx="197">
                  <c:v>311</c:v>
                </c:pt>
                <c:pt idx="198">
                  <c:v>331</c:v>
                </c:pt>
                <c:pt idx="199">
                  <c:v>333</c:v>
                </c:pt>
                <c:pt idx="200">
                  <c:v>362</c:v>
                </c:pt>
                <c:pt idx="201">
                  <c:v>371</c:v>
                </c:pt>
                <c:pt idx="202">
                  <c:v>379</c:v>
                </c:pt>
                <c:pt idx="203">
                  <c:v>392</c:v>
                </c:pt>
                <c:pt idx="204">
                  <c:v>413</c:v>
                </c:pt>
                <c:pt idx="205">
                  <c:v>426</c:v>
                </c:pt>
                <c:pt idx="206">
                  <c:v>425</c:v>
                </c:pt>
                <c:pt idx="207">
                  <c:v>421</c:v>
                </c:pt>
                <c:pt idx="208">
                  <c:v>401</c:v>
                </c:pt>
                <c:pt idx="209">
                  <c:v>410</c:v>
                </c:pt>
                <c:pt idx="210">
                  <c:v>413</c:v>
                </c:pt>
                <c:pt idx="211">
                  <c:v>420</c:v>
                </c:pt>
                <c:pt idx="212">
                  <c:v>424</c:v>
                </c:pt>
                <c:pt idx="213">
                  <c:v>427</c:v>
                </c:pt>
                <c:pt idx="214">
                  <c:v>424</c:v>
                </c:pt>
                <c:pt idx="215">
                  <c:v>413</c:v>
                </c:pt>
                <c:pt idx="216">
                  <c:v>415</c:v>
                </c:pt>
                <c:pt idx="217">
                  <c:v>421</c:v>
                </c:pt>
                <c:pt idx="218">
                  <c:v>418</c:v>
                </c:pt>
                <c:pt idx="219">
                  <c:v>423</c:v>
                </c:pt>
                <c:pt idx="220">
                  <c:v>412</c:v>
                </c:pt>
                <c:pt idx="221">
                  <c:v>413</c:v>
                </c:pt>
                <c:pt idx="222">
                  <c:v>406</c:v>
                </c:pt>
                <c:pt idx="223">
                  <c:v>402</c:v>
                </c:pt>
                <c:pt idx="224">
                  <c:v>407</c:v>
                </c:pt>
                <c:pt idx="225">
                  <c:v>400</c:v>
                </c:pt>
                <c:pt idx="226">
                  <c:v>409</c:v>
                </c:pt>
                <c:pt idx="227">
                  <c:v>428</c:v>
                </c:pt>
                <c:pt idx="228">
                  <c:v>408</c:v>
                </c:pt>
                <c:pt idx="229">
                  <c:v>397</c:v>
                </c:pt>
                <c:pt idx="230">
                  <c:v>409</c:v>
                </c:pt>
                <c:pt idx="231">
                  <c:v>408</c:v>
                </c:pt>
                <c:pt idx="232">
                  <c:v>428</c:v>
                </c:pt>
                <c:pt idx="233">
                  <c:v>411</c:v>
                </c:pt>
                <c:pt idx="234">
                  <c:v>408</c:v>
                </c:pt>
                <c:pt idx="235">
                  <c:v>415</c:v>
                </c:pt>
                <c:pt idx="236">
                  <c:v>399</c:v>
                </c:pt>
                <c:pt idx="237">
                  <c:v>428</c:v>
                </c:pt>
                <c:pt idx="238">
                  <c:v>426</c:v>
                </c:pt>
                <c:pt idx="239">
                  <c:v>393</c:v>
                </c:pt>
                <c:pt idx="240">
                  <c:v>413</c:v>
                </c:pt>
                <c:pt idx="241">
                  <c:v>431</c:v>
                </c:pt>
                <c:pt idx="242">
                  <c:v>441</c:v>
                </c:pt>
                <c:pt idx="243">
                  <c:v>454</c:v>
                </c:pt>
                <c:pt idx="244">
                  <c:v>493</c:v>
                </c:pt>
                <c:pt idx="245">
                  <c:v>479</c:v>
                </c:pt>
                <c:pt idx="246">
                  <c:v>514</c:v>
                </c:pt>
                <c:pt idx="247">
                  <c:v>522</c:v>
                </c:pt>
                <c:pt idx="248">
                  <c:v>512</c:v>
                </c:pt>
                <c:pt idx="249">
                  <c:v>505</c:v>
                </c:pt>
                <c:pt idx="250">
                  <c:v>519</c:v>
                </c:pt>
                <c:pt idx="251">
                  <c:v>518</c:v>
                </c:pt>
                <c:pt idx="252">
                  <c:v>497</c:v>
                </c:pt>
                <c:pt idx="253">
                  <c:v>515</c:v>
                </c:pt>
                <c:pt idx="254">
                  <c:v>540</c:v>
                </c:pt>
                <c:pt idx="255">
                  <c:v>518</c:v>
                </c:pt>
                <c:pt idx="256">
                  <c:v>498</c:v>
                </c:pt>
                <c:pt idx="257">
                  <c:v>512</c:v>
                </c:pt>
                <c:pt idx="258">
                  <c:v>495</c:v>
                </c:pt>
                <c:pt idx="259">
                  <c:v>515</c:v>
                </c:pt>
                <c:pt idx="260">
                  <c:v>520</c:v>
                </c:pt>
                <c:pt idx="261">
                  <c:v>507</c:v>
                </c:pt>
                <c:pt idx="262">
                  <c:v>533</c:v>
                </c:pt>
                <c:pt idx="263">
                  <c:v>511</c:v>
                </c:pt>
                <c:pt idx="264">
                  <c:v>516</c:v>
                </c:pt>
                <c:pt idx="265">
                  <c:v>514</c:v>
                </c:pt>
                <c:pt idx="266">
                  <c:v>493</c:v>
                </c:pt>
                <c:pt idx="267">
                  <c:v>513</c:v>
                </c:pt>
                <c:pt idx="268">
                  <c:v>506</c:v>
                </c:pt>
                <c:pt idx="269">
                  <c:v>495</c:v>
                </c:pt>
                <c:pt idx="270">
                  <c:v>521</c:v>
                </c:pt>
                <c:pt idx="271">
                  <c:v>514</c:v>
                </c:pt>
                <c:pt idx="272">
                  <c:v>495</c:v>
                </c:pt>
                <c:pt idx="273">
                  <c:v>535</c:v>
                </c:pt>
                <c:pt idx="274">
                  <c:v>515</c:v>
                </c:pt>
                <c:pt idx="275">
                  <c:v>516</c:v>
                </c:pt>
                <c:pt idx="276">
                  <c:v>497</c:v>
                </c:pt>
                <c:pt idx="277">
                  <c:v>516</c:v>
                </c:pt>
                <c:pt idx="278">
                  <c:v>497</c:v>
                </c:pt>
                <c:pt idx="279">
                  <c:v>535</c:v>
                </c:pt>
                <c:pt idx="280">
                  <c:v>521</c:v>
                </c:pt>
                <c:pt idx="281">
                  <c:v>502</c:v>
                </c:pt>
                <c:pt idx="282">
                  <c:v>503</c:v>
                </c:pt>
                <c:pt idx="283">
                  <c:v>525</c:v>
                </c:pt>
                <c:pt idx="284">
                  <c:v>524</c:v>
                </c:pt>
                <c:pt idx="285">
                  <c:v>555</c:v>
                </c:pt>
                <c:pt idx="286">
                  <c:v>559</c:v>
                </c:pt>
                <c:pt idx="287">
                  <c:v>575</c:v>
                </c:pt>
                <c:pt idx="288">
                  <c:v>603</c:v>
                </c:pt>
                <c:pt idx="289">
                  <c:v>613</c:v>
                </c:pt>
                <c:pt idx="290">
                  <c:v>603</c:v>
                </c:pt>
                <c:pt idx="291">
                  <c:v>615</c:v>
                </c:pt>
                <c:pt idx="292">
                  <c:v>606</c:v>
                </c:pt>
                <c:pt idx="293">
                  <c:v>584</c:v>
                </c:pt>
                <c:pt idx="294">
                  <c:v>599</c:v>
                </c:pt>
                <c:pt idx="295">
                  <c:v>601</c:v>
                </c:pt>
                <c:pt idx="296">
                  <c:v>596</c:v>
                </c:pt>
                <c:pt idx="297">
                  <c:v>608</c:v>
                </c:pt>
                <c:pt idx="298">
                  <c:v>606</c:v>
                </c:pt>
                <c:pt idx="299">
                  <c:v>603</c:v>
                </c:pt>
                <c:pt idx="300">
                  <c:v>609</c:v>
                </c:pt>
                <c:pt idx="301">
                  <c:v>600</c:v>
                </c:pt>
                <c:pt idx="302">
                  <c:v>599</c:v>
                </c:pt>
                <c:pt idx="303">
                  <c:v>615</c:v>
                </c:pt>
                <c:pt idx="304">
                  <c:v>599</c:v>
                </c:pt>
                <c:pt idx="305">
                  <c:v>602</c:v>
                </c:pt>
                <c:pt idx="306">
                  <c:v>614</c:v>
                </c:pt>
                <c:pt idx="307">
                  <c:v>606</c:v>
                </c:pt>
                <c:pt idx="308">
                  <c:v>588</c:v>
                </c:pt>
                <c:pt idx="309">
                  <c:v>604</c:v>
                </c:pt>
                <c:pt idx="310">
                  <c:v>609</c:v>
                </c:pt>
                <c:pt idx="311">
                  <c:v>610</c:v>
                </c:pt>
                <c:pt idx="312">
                  <c:v>614</c:v>
                </c:pt>
                <c:pt idx="313">
                  <c:v>593</c:v>
                </c:pt>
                <c:pt idx="314">
                  <c:v>572</c:v>
                </c:pt>
                <c:pt idx="315">
                  <c:v>601</c:v>
                </c:pt>
                <c:pt idx="316">
                  <c:v>587</c:v>
                </c:pt>
                <c:pt idx="317">
                  <c:v>616</c:v>
                </c:pt>
                <c:pt idx="318">
                  <c:v>613</c:v>
                </c:pt>
                <c:pt idx="319">
                  <c:v>575</c:v>
                </c:pt>
                <c:pt idx="320">
                  <c:v>609</c:v>
                </c:pt>
                <c:pt idx="321">
                  <c:v>604</c:v>
                </c:pt>
                <c:pt idx="322">
                  <c:v>611</c:v>
                </c:pt>
                <c:pt idx="323">
                  <c:v>595</c:v>
                </c:pt>
                <c:pt idx="324">
                  <c:v>624</c:v>
                </c:pt>
                <c:pt idx="325">
                  <c:v>632</c:v>
                </c:pt>
                <c:pt idx="326">
                  <c:v>626</c:v>
                </c:pt>
                <c:pt idx="327">
                  <c:v>662</c:v>
                </c:pt>
                <c:pt idx="328">
                  <c:v>703</c:v>
                </c:pt>
                <c:pt idx="329">
                  <c:v>658</c:v>
                </c:pt>
                <c:pt idx="330">
                  <c:v>696</c:v>
                </c:pt>
                <c:pt idx="331">
                  <c:v>705</c:v>
                </c:pt>
                <c:pt idx="332">
                  <c:v>690</c:v>
                </c:pt>
                <c:pt idx="333">
                  <c:v>701</c:v>
                </c:pt>
                <c:pt idx="334">
                  <c:v>674</c:v>
                </c:pt>
                <c:pt idx="335">
                  <c:v>707</c:v>
                </c:pt>
                <c:pt idx="336">
                  <c:v>701</c:v>
                </c:pt>
                <c:pt idx="337">
                  <c:v>716</c:v>
                </c:pt>
                <c:pt idx="338">
                  <c:v>718</c:v>
                </c:pt>
                <c:pt idx="339">
                  <c:v>706</c:v>
                </c:pt>
                <c:pt idx="340">
                  <c:v>692</c:v>
                </c:pt>
                <c:pt idx="341">
                  <c:v>697</c:v>
                </c:pt>
                <c:pt idx="342">
                  <c:v>706</c:v>
                </c:pt>
                <c:pt idx="343">
                  <c:v>711</c:v>
                </c:pt>
                <c:pt idx="344">
                  <c:v>702</c:v>
                </c:pt>
                <c:pt idx="345">
                  <c:v>675</c:v>
                </c:pt>
                <c:pt idx="346">
                  <c:v>692</c:v>
                </c:pt>
                <c:pt idx="347">
                  <c:v>688</c:v>
                </c:pt>
                <c:pt idx="348">
                  <c:v>715</c:v>
                </c:pt>
                <c:pt idx="349">
                  <c:v>716</c:v>
                </c:pt>
                <c:pt idx="350">
                  <c:v>701</c:v>
                </c:pt>
                <c:pt idx="351">
                  <c:v>726</c:v>
                </c:pt>
                <c:pt idx="352">
                  <c:v>720</c:v>
                </c:pt>
                <c:pt idx="353">
                  <c:v>710</c:v>
                </c:pt>
                <c:pt idx="354">
                  <c:v>692</c:v>
                </c:pt>
                <c:pt idx="355">
                  <c:v>711</c:v>
                </c:pt>
                <c:pt idx="356">
                  <c:v>701</c:v>
                </c:pt>
                <c:pt idx="357">
                  <c:v>732</c:v>
                </c:pt>
                <c:pt idx="358">
                  <c:v>723</c:v>
                </c:pt>
                <c:pt idx="359">
                  <c:v>708</c:v>
                </c:pt>
                <c:pt idx="360">
                  <c:v>699</c:v>
                </c:pt>
                <c:pt idx="361">
                  <c:v>722</c:v>
                </c:pt>
                <c:pt idx="362">
                  <c:v>708</c:v>
                </c:pt>
                <c:pt idx="363">
                  <c:v>700</c:v>
                </c:pt>
                <c:pt idx="364">
                  <c:v>714</c:v>
                </c:pt>
                <c:pt idx="365">
                  <c:v>693</c:v>
                </c:pt>
                <c:pt idx="366">
                  <c:v>708</c:v>
                </c:pt>
                <c:pt idx="367">
                  <c:v>735</c:v>
                </c:pt>
                <c:pt idx="368">
                  <c:v>743</c:v>
                </c:pt>
                <c:pt idx="369">
                  <c:v>776</c:v>
                </c:pt>
                <c:pt idx="370">
                  <c:v>733</c:v>
                </c:pt>
                <c:pt idx="371">
                  <c:v>776</c:v>
                </c:pt>
                <c:pt idx="372">
                  <c:v>800</c:v>
                </c:pt>
                <c:pt idx="373">
                  <c:v>791</c:v>
                </c:pt>
                <c:pt idx="374">
                  <c:v>810</c:v>
                </c:pt>
                <c:pt idx="375">
                  <c:v>790</c:v>
                </c:pt>
                <c:pt idx="376">
                  <c:v>821</c:v>
                </c:pt>
                <c:pt idx="377">
                  <c:v>805</c:v>
                </c:pt>
                <c:pt idx="378">
                  <c:v>781</c:v>
                </c:pt>
                <c:pt idx="379">
                  <c:v>767</c:v>
                </c:pt>
                <c:pt idx="380">
                  <c:v>823</c:v>
                </c:pt>
                <c:pt idx="381">
                  <c:v>784</c:v>
                </c:pt>
                <c:pt idx="382">
                  <c:v>809</c:v>
                </c:pt>
                <c:pt idx="383">
                  <c:v>809</c:v>
                </c:pt>
                <c:pt idx="384">
                  <c:v>809</c:v>
                </c:pt>
                <c:pt idx="385">
                  <c:v>812</c:v>
                </c:pt>
                <c:pt idx="386">
                  <c:v>810</c:v>
                </c:pt>
                <c:pt idx="387">
                  <c:v>829</c:v>
                </c:pt>
                <c:pt idx="388">
                  <c:v>795</c:v>
                </c:pt>
                <c:pt idx="389">
                  <c:v>803</c:v>
                </c:pt>
                <c:pt idx="390">
                  <c:v>809</c:v>
                </c:pt>
                <c:pt idx="391">
                  <c:v>791</c:v>
                </c:pt>
                <c:pt idx="392">
                  <c:v>817</c:v>
                </c:pt>
                <c:pt idx="393">
                  <c:v>791</c:v>
                </c:pt>
                <c:pt idx="394">
                  <c:v>808</c:v>
                </c:pt>
                <c:pt idx="395">
                  <c:v>796</c:v>
                </c:pt>
                <c:pt idx="396">
                  <c:v>799</c:v>
                </c:pt>
                <c:pt idx="397">
                  <c:v>810</c:v>
                </c:pt>
                <c:pt idx="398">
                  <c:v>829</c:v>
                </c:pt>
                <c:pt idx="399">
                  <c:v>808</c:v>
                </c:pt>
                <c:pt idx="400">
                  <c:v>795</c:v>
                </c:pt>
                <c:pt idx="401">
                  <c:v>820</c:v>
                </c:pt>
                <c:pt idx="402">
                  <c:v>798</c:v>
                </c:pt>
                <c:pt idx="403">
                  <c:v>793</c:v>
                </c:pt>
                <c:pt idx="404">
                  <c:v>809</c:v>
                </c:pt>
                <c:pt idx="405">
                  <c:v>785</c:v>
                </c:pt>
                <c:pt idx="406">
                  <c:v>797</c:v>
                </c:pt>
                <c:pt idx="407">
                  <c:v>796</c:v>
                </c:pt>
                <c:pt idx="408">
                  <c:v>791</c:v>
                </c:pt>
                <c:pt idx="409">
                  <c:v>816</c:v>
                </c:pt>
                <c:pt idx="410">
                  <c:v>825</c:v>
                </c:pt>
                <c:pt idx="411">
                  <c:v>833</c:v>
                </c:pt>
                <c:pt idx="412">
                  <c:v>864</c:v>
                </c:pt>
                <c:pt idx="413">
                  <c:v>891</c:v>
                </c:pt>
                <c:pt idx="414">
                  <c:v>877</c:v>
                </c:pt>
                <c:pt idx="415">
                  <c:v>909</c:v>
                </c:pt>
                <c:pt idx="416">
                  <c:v>893</c:v>
                </c:pt>
                <c:pt idx="417">
                  <c:v>900</c:v>
                </c:pt>
                <c:pt idx="418">
                  <c:v>922</c:v>
                </c:pt>
                <c:pt idx="419">
                  <c:v>886</c:v>
                </c:pt>
                <c:pt idx="420">
                  <c:v>863</c:v>
                </c:pt>
                <c:pt idx="421">
                  <c:v>894</c:v>
                </c:pt>
                <c:pt idx="422">
                  <c:v>911</c:v>
                </c:pt>
                <c:pt idx="423">
                  <c:v>903</c:v>
                </c:pt>
                <c:pt idx="424">
                  <c:v>897</c:v>
                </c:pt>
                <c:pt idx="425">
                  <c:v>942</c:v>
                </c:pt>
                <c:pt idx="426">
                  <c:v>889</c:v>
                </c:pt>
                <c:pt idx="427">
                  <c:v>912</c:v>
                </c:pt>
                <c:pt idx="428">
                  <c:v>907</c:v>
                </c:pt>
                <c:pt idx="429">
                  <c:v>915</c:v>
                </c:pt>
                <c:pt idx="430">
                  <c:v>895</c:v>
                </c:pt>
                <c:pt idx="431">
                  <c:v>910</c:v>
                </c:pt>
                <c:pt idx="432">
                  <c:v>874</c:v>
                </c:pt>
                <c:pt idx="433">
                  <c:v>904</c:v>
                </c:pt>
                <c:pt idx="434">
                  <c:v>880</c:v>
                </c:pt>
                <c:pt idx="435">
                  <c:v>903</c:v>
                </c:pt>
                <c:pt idx="436">
                  <c:v>899</c:v>
                </c:pt>
                <c:pt idx="437">
                  <c:v>903</c:v>
                </c:pt>
                <c:pt idx="438">
                  <c:v>917</c:v>
                </c:pt>
                <c:pt idx="439">
                  <c:v>883</c:v>
                </c:pt>
                <c:pt idx="440">
                  <c:v>906</c:v>
                </c:pt>
                <c:pt idx="441">
                  <c:v>908</c:v>
                </c:pt>
                <c:pt idx="442">
                  <c:v>910</c:v>
                </c:pt>
                <c:pt idx="443">
                  <c:v>904</c:v>
                </c:pt>
                <c:pt idx="444">
                  <c:v>897</c:v>
                </c:pt>
                <c:pt idx="445">
                  <c:v>872</c:v>
                </c:pt>
                <c:pt idx="446">
                  <c:v>874</c:v>
                </c:pt>
                <c:pt idx="447">
                  <c:v>891</c:v>
                </c:pt>
                <c:pt idx="448">
                  <c:v>864</c:v>
                </c:pt>
                <c:pt idx="449">
                  <c:v>897</c:v>
                </c:pt>
                <c:pt idx="450">
                  <c:v>914</c:v>
                </c:pt>
                <c:pt idx="451">
                  <c:v>899</c:v>
                </c:pt>
                <c:pt idx="452">
                  <c:v>906</c:v>
                </c:pt>
                <c:pt idx="453">
                  <c:v>960</c:v>
                </c:pt>
                <c:pt idx="454">
                  <c:v>966</c:v>
                </c:pt>
                <c:pt idx="455">
                  <c:v>975</c:v>
                </c:pt>
                <c:pt idx="456">
                  <c:v>986</c:v>
                </c:pt>
                <c:pt idx="457">
                  <c:v>1018</c:v>
                </c:pt>
                <c:pt idx="458">
                  <c:v>1015</c:v>
                </c:pt>
                <c:pt idx="459">
                  <c:v>1002</c:v>
                </c:pt>
                <c:pt idx="460">
                  <c:v>989</c:v>
                </c:pt>
                <c:pt idx="461">
                  <c:v>1023</c:v>
                </c:pt>
                <c:pt idx="462">
                  <c:v>976</c:v>
                </c:pt>
                <c:pt idx="463">
                  <c:v>1005</c:v>
                </c:pt>
                <c:pt idx="464">
                  <c:v>1006</c:v>
                </c:pt>
                <c:pt idx="465">
                  <c:v>974</c:v>
                </c:pt>
                <c:pt idx="466">
                  <c:v>975</c:v>
                </c:pt>
                <c:pt idx="467">
                  <c:v>1031</c:v>
                </c:pt>
                <c:pt idx="468">
                  <c:v>991</c:v>
                </c:pt>
                <c:pt idx="469">
                  <c:v>989</c:v>
                </c:pt>
                <c:pt idx="470">
                  <c:v>966</c:v>
                </c:pt>
                <c:pt idx="471">
                  <c:v>990</c:v>
                </c:pt>
                <c:pt idx="472">
                  <c:v>982</c:v>
                </c:pt>
                <c:pt idx="473">
                  <c:v>1015</c:v>
                </c:pt>
                <c:pt idx="474">
                  <c:v>1015</c:v>
                </c:pt>
                <c:pt idx="475">
                  <c:v>997</c:v>
                </c:pt>
                <c:pt idx="476">
                  <c:v>968</c:v>
                </c:pt>
                <c:pt idx="477">
                  <c:v>984</c:v>
                </c:pt>
                <c:pt idx="478">
                  <c:v>1033</c:v>
                </c:pt>
                <c:pt idx="479">
                  <c:v>988</c:v>
                </c:pt>
                <c:pt idx="480">
                  <c:v>994</c:v>
                </c:pt>
                <c:pt idx="481">
                  <c:v>998</c:v>
                </c:pt>
                <c:pt idx="482">
                  <c:v>978</c:v>
                </c:pt>
                <c:pt idx="483">
                  <c:v>984</c:v>
                </c:pt>
                <c:pt idx="484">
                  <c:v>1009</c:v>
                </c:pt>
                <c:pt idx="485">
                  <c:v>991</c:v>
                </c:pt>
                <c:pt idx="486">
                  <c:v>974</c:v>
                </c:pt>
                <c:pt idx="487">
                  <c:v>1008</c:v>
                </c:pt>
                <c:pt idx="488">
                  <c:v>984</c:v>
                </c:pt>
                <c:pt idx="489">
                  <c:v>988</c:v>
                </c:pt>
                <c:pt idx="490">
                  <c:v>999</c:v>
                </c:pt>
                <c:pt idx="491">
                  <c:v>986</c:v>
                </c:pt>
                <c:pt idx="492">
                  <c:v>954</c:v>
                </c:pt>
                <c:pt idx="493">
                  <c:v>1019</c:v>
                </c:pt>
                <c:pt idx="494">
                  <c:v>1052</c:v>
                </c:pt>
                <c:pt idx="495">
                  <c:v>1024</c:v>
                </c:pt>
                <c:pt idx="496">
                  <c:v>1039</c:v>
                </c:pt>
                <c:pt idx="497">
                  <c:v>1063</c:v>
                </c:pt>
                <c:pt idx="498">
                  <c:v>1098</c:v>
                </c:pt>
                <c:pt idx="499">
                  <c:v>1089</c:v>
                </c:pt>
                <c:pt idx="500">
                  <c:v>1089</c:v>
                </c:pt>
                <c:pt idx="501">
                  <c:v>1112</c:v>
                </c:pt>
                <c:pt idx="502">
                  <c:v>1070</c:v>
                </c:pt>
                <c:pt idx="503">
                  <c:v>1137</c:v>
                </c:pt>
                <c:pt idx="504">
                  <c:v>1148</c:v>
                </c:pt>
                <c:pt idx="505">
                  <c:v>1058</c:v>
                </c:pt>
                <c:pt idx="506">
                  <c:v>1078</c:v>
                </c:pt>
                <c:pt idx="507">
                  <c:v>1048</c:v>
                </c:pt>
                <c:pt idx="508">
                  <c:v>1103</c:v>
                </c:pt>
                <c:pt idx="509">
                  <c:v>1109</c:v>
                </c:pt>
                <c:pt idx="510">
                  <c:v>1081</c:v>
                </c:pt>
                <c:pt idx="511">
                  <c:v>1094</c:v>
                </c:pt>
                <c:pt idx="512">
                  <c:v>1097</c:v>
                </c:pt>
                <c:pt idx="513">
                  <c:v>1085</c:v>
                </c:pt>
                <c:pt idx="514">
                  <c:v>1091</c:v>
                </c:pt>
                <c:pt idx="515">
                  <c:v>1079</c:v>
                </c:pt>
                <c:pt idx="516">
                  <c:v>1092</c:v>
                </c:pt>
                <c:pt idx="517">
                  <c:v>1074</c:v>
                </c:pt>
                <c:pt idx="518">
                  <c:v>1106</c:v>
                </c:pt>
                <c:pt idx="519">
                  <c:v>1075</c:v>
                </c:pt>
                <c:pt idx="520">
                  <c:v>1089</c:v>
                </c:pt>
                <c:pt idx="521">
                  <c:v>1079</c:v>
                </c:pt>
                <c:pt idx="522">
                  <c:v>1112</c:v>
                </c:pt>
                <c:pt idx="523">
                  <c:v>1102</c:v>
                </c:pt>
                <c:pt idx="524">
                  <c:v>1093</c:v>
                </c:pt>
                <c:pt idx="525">
                  <c:v>1090</c:v>
                </c:pt>
                <c:pt idx="526">
                  <c:v>1087</c:v>
                </c:pt>
                <c:pt idx="527">
                  <c:v>1067</c:v>
                </c:pt>
                <c:pt idx="528">
                  <c:v>1093</c:v>
                </c:pt>
                <c:pt idx="529">
                  <c:v>1106</c:v>
                </c:pt>
                <c:pt idx="530">
                  <c:v>1093</c:v>
                </c:pt>
                <c:pt idx="531">
                  <c:v>1103</c:v>
                </c:pt>
                <c:pt idx="532">
                  <c:v>1067</c:v>
                </c:pt>
                <c:pt idx="533">
                  <c:v>1074</c:v>
                </c:pt>
                <c:pt idx="534">
                  <c:v>1093</c:v>
                </c:pt>
                <c:pt idx="535">
                  <c:v>1139</c:v>
                </c:pt>
                <c:pt idx="536">
                  <c:v>1144</c:v>
                </c:pt>
                <c:pt idx="537">
                  <c:v>1146</c:v>
                </c:pt>
                <c:pt idx="538">
                  <c:v>1162</c:v>
                </c:pt>
                <c:pt idx="539">
                  <c:v>1163</c:v>
                </c:pt>
                <c:pt idx="540">
                  <c:v>1184</c:v>
                </c:pt>
                <c:pt idx="541">
                  <c:v>1197</c:v>
                </c:pt>
                <c:pt idx="542">
                  <c:v>1199</c:v>
                </c:pt>
                <c:pt idx="543">
                  <c:v>1171</c:v>
                </c:pt>
                <c:pt idx="544">
                  <c:v>1226</c:v>
                </c:pt>
                <c:pt idx="545">
                  <c:v>1228</c:v>
                </c:pt>
                <c:pt idx="546">
                  <c:v>1166</c:v>
                </c:pt>
                <c:pt idx="547">
                  <c:v>1189</c:v>
                </c:pt>
                <c:pt idx="548">
                  <c:v>1202</c:v>
                </c:pt>
                <c:pt idx="549">
                  <c:v>1210</c:v>
                </c:pt>
                <c:pt idx="550">
                  <c:v>1208</c:v>
                </c:pt>
                <c:pt idx="551">
                  <c:v>1182</c:v>
                </c:pt>
                <c:pt idx="552">
                  <c:v>1195</c:v>
                </c:pt>
                <c:pt idx="553">
                  <c:v>1180</c:v>
                </c:pt>
                <c:pt idx="554">
                  <c:v>1196</c:v>
                </c:pt>
                <c:pt idx="555">
                  <c:v>1186</c:v>
                </c:pt>
                <c:pt idx="556">
                  <c:v>1186</c:v>
                </c:pt>
                <c:pt idx="557">
                  <c:v>1210</c:v>
                </c:pt>
                <c:pt idx="558">
                  <c:v>1223</c:v>
                </c:pt>
                <c:pt idx="559">
                  <c:v>1191</c:v>
                </c:pt>
                <c:pt idx="560">
                  <c:v>1144</c:v>
                </c:pt>
                <c:pt idx="561">
                  <c:v>1192</c:v>
                </c:pt>
                <c:pt idx="562">
                  <c:v>1168</c:v>
                </c:pt>
                <c:pt idx="563">
                  <c:v>1184</c:v>
                </c:pt>
                <c:pt idx="564">
                  <c:v>1190</c:v>
                </c:pt>
                <c:pt idx="565">
                  <c:v>1205</c:v>
                </c:pt>
                <c:pt idx="566">
                  <c:v>1209</c:v>
                </c:pt>
                <c:pt idx="567">
                  <c:v>1164</c:v>
                </c:pt>
                <c:pt idx="568">
                  <c:v>1176</c:v>
                </c:pt>
                <c:pt idx="569">
                  <c:v>1212</c:v>
                </c:pt>
                <c:pt idx="570">
                  <c:v>1192</c:v>
                </c:pt>
                <c:pt idx="571">
                  <c:v>1181</c:v>
                </c:pt>
                <c:pt idx="572">
                  <c:v>1194</c:v>
                </c:pt>
                <c:pt idx="573">
                  <c:v>1168</c:v>
                </c:pt>
                <c:pt idx="574">
                  <c:v>1208</c:v>
                </c:pt>
                <c:pt idx="575">
                  <c:v>1176</c:v>
                </c:pt>
                <c:pt idx="576">
                  <c:v>1147</c:v>
                </c:pt>
                <c:pt idx="577">
                  <c:v>1197</c:v>
                </c:pt>
                <c:pt idx="578">
                  <c:v>1221</c:v>
                </c:pt>
                <c:pt idx="579">
                  <c:v>1261</c:v>
                </c:pt>
                <c:pt idx="580">
                  <c:v>1235</c:v>
                </c:pt>
                <c:pt idx="581">
                  <c:v>1267</c:v>
                </c:pt>
                <c:pt idx="582">
                  <c:v>1267</c:v>
                </c:pt>
                <c:pt idx="583">
                  <c:v>1263</c:v>
                </c:pt>
                <c:pt idx="584">
                  <c:v>1298</c:v>
                </c:pt>
                <c:pt idx="585">
                  <c:v>1272</c:v>
                </c:pt>
                <c:pt idx="586">
                  <c:v>1324</c:v>
                </c:pt>
                <c:pt idx="587">
                  <c:v>1266</c:v>
                </c:pt>
                <c:pt idx="588">
                  <c:v>1312</c:v>
                </c:pt>
                <c:pt idx="589">
                  <c:v>1295</c:v>
                </c:pt>
                <c:pt idx="590">
                  <c:v>1288</c:v>
                </c:pt>
                <c:pt idx="591">
                  <c:v>1300</c:v>
                </c:pt>
                <c:pt idx="592">
                  <c:v>1259</c:v>
                </c:pt>
                <c:pt idx="593">
                  <c:v>1285</c:v>
                </c:pt>
                <c:pt idx="594">
                  <c:v>1267</c:v>
                </c:pt>
                <c:pt idx="595">
                  <c:v>1297</c:v>
                </c:pt>
                <c:pt idx="596">
                  <c:v>1275</c:v>
                </c:pt>
                <c:pt idx="597">
                  <c:v>1318</c:v>
                </c:pt>
                <c:pt idx="598">
                  <c:v>1276</c:v>
                </c:pt>
                <c:pt idx="599">
                  <c:v>1264</c:v>
                </c:pt>
                <c:pt idx="600">
                  <c:v>1306</c:v>
                </c:pt>
                <c:pt idx="601">
                  <c:v>1315</c:v>
                </c:pt>
                <c:pt idx="602">
                  <c:v>1281</c:v>
                </c:pt>
                <c:pt idx="603">
                  <c:v>1297</c:v>
                </c:pt>
                <c:pt idx="604">
                  <c:v>1245</c:v>
                </c:pt>
                <c:pt idx="605">
                  <c:v>1281</c:v>
                </c:pt>
                <c:pt idx="606">
                  <c:v>1312</c:v>
                </c:pt>
                <c:pt idx="607">
                  <c:v>1298</c:v>
                </c:pt>
                <c:pt idx="608">
                  <c:v>1299</c:v>
                </c:pt>
                <c:pt idx="609">
                  <c:v>1291</c:v>
                </c:pt>
                <c:pt idx="610">
                  <c:v>1294</c:v>
                </c:pt>
                <c:pt idx="611">
                  <c:v>1250</c:v>
                </c:pt>
                <c:pt idx="612">
                  <c:v>1296</c:v>
                </c:pt>
                <c:pt idx="613">
                  <c:v>1282</c:v>
                </c:pt>
                <c:pt idx="614">
                  <c:v>1286</c:v>
                </c:pt>
                <c:pt idx="615">
                  <c:v>1265</c:v>
                </c:pt>
                <c:pt idx="616">
                  <c:v>1275</c:v>
                </c:pt>
                <c:pt idx="617">
                  <c:v>1254</c:v>
                </c:pt>
                <c:pt idx="618">
                  <c:v>1202</c:v>
                </c:pt>
                <c:pt idx="619">
                  <c:v>989</c:v>
                </c:pt>
                <c:pt idx="620">
                  <c:v>748</c:v>
                </c:pt>
                <c:pt idx="621">
                  <c:v>519</c:v>
                </c:pt>
                <c:pt idx="622">
                  <c:v>330</c:v>
                </c:pt>
                <c:pt idx="623">
                  <c:v>114</c:v>
                </c:pt>
                <c:pt idx="624">
                  <c:v>0</c:v>
                </c:pt>
                <c:pt idx="625">
                  <c:v>0</c:v>
                </c:pt>
                <c:pt idx="626">
                  <c:v>0</c:v>
                </c:pt>
                <c:pt idx="627">
                  <c:v>0</c:v>
                </c:pt>
                <c:pt idx="628">
                  <c:v>0</c:v>
                </c:pt>
                <c:pt idx="629">
                  <c:v>0</c:v>
                </c:pt>
              </c:numCache>
            </c:numRef>
          </c:yVal>
          <c:smooth val="1"/>
        </c:ser>
        <c:ser>
          <c:idx val="1"/>
          <c:order val="1"/>
          <c:tx>
            <c:strRef>
              <c:f>'Half Steady CC Ramp TPS'!$H$1</c:f>
              <c:strCache>
                <c:ptCount val="1"/>
                <c:pt idx="0">
                  <c:v>Merlin TPS</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TPS'!$H$2:$H$633</c:f>
              <c:numCache>
                <c:formatCode>General</c:formatCode>
                <c:ptCount val="632"/>
                <c:pt idx="0">
                  <c:v>20.6</c:v>
                </c:pt>
                <c:pt idx="1">
                  <c:v>26</c:v>
                </c:pt>
                <c:pt idx="2">
                  <c:v>23.6</c:v>
                </c:pt>
                <c:pt idx="3">
                  <c:v>24</c:v>
                </c:pt>
                <c:pt idx="4">
                  <c:v>22.2</c:v>
                </c:pt>
                <c:pt idx="5">
                  <c:v>26.4</c:v>
                </c:pt>
                <c:pt idx="6">
                  <c:v>24</c:v>
                </c:pt>
                <c:pt idx="7">
                  <c:v>23.9</c:v>
                </c:pt>
                <c:pt idx="8">
                  <c:v>25.6</c:v>
                </c:pt>
                <c:pt idx="9">
                  <c:v>25.1</c:v>
                </c:pt>
                <c:pt idx="10">
                  <c:v>25.4</c:v>
                </c:pt>
                <c:pt idx="11">
                  <c:v>24.8</c:v>
                </c:pt>
                <c:pt idx="12">
                  <c:v>25.9</c:v>
                </c:pt>
                <c:pt idx="13">
                  <c:v>25.1</c:v>
                </c:pt>
                <c:pt idx="14">
                  <c:v>24.2</c:v>
                </c:pt>
                <c:pt idx="15">
                  <c:v>24.9</c:v>
                </c:pt>
                <c:pt idx="16">
                  <c:v>25.6</c:v>
                </c:pt>
                <c:pt idx="17">
                  <c:v>25.7</c:v>
                </c:pt>
                <c:pt idx="18">
                  <c:v>26.4</c:v>
                </c:pt>
                <c:pt idx="19">
                  <c:v>24.3</c:v>
                </c:pt>
                <c:pt idx="20">
                  <c:v>26.1</c:v>
                </c:pt>
                <c:pt idx="21">
                  <c:v>26.3</c:v>
                </c:pt>
                <c:pt idx="22">
                  <c:v>26.2</c:v>
                </c:pt>
                <c:pt idx="23">
                  <c:v>27.6</c:v>
                </c:pt>
                <c:pt idx="24">
                  <c:v>26.2</c:v>
                </c:pt>
                <c:pt idx="25">
                  <c:v>23.7</c:v>
                </c:pt>
                <c:pt idx="26">
                  <c:v>24.7</c:v>
                </c:pt>
                <c:pt idx="27">
                  <c:v>24.6</c:v>
                </c:pt>
                <c:pt idx="28">
                  <c:v>23.7</c:v>
                </c:pt>
                <c:pt idx="29">
                  <c:v>27.1</c:v>
                </c:pt>
                <c:pt idx="30">
                  <c:v>27</c:v>
                </c:pt>
                <c:pt idx="31">
                  <c:v>25</c:v>
                </c:pt>
                <c:pt idx="32">
                  <c:v>25.3</c:v>
                </c:pt>
                <c:pt idx="33">
                  <c:v>25</c:v>
                </c:pt>
                <c:pt idx="34">
                  <c:v>25.4</c:v>
                </c:pt>
                <c:pt idx="35">
                  <c:v>25.6</c:v>
                </c:pt>
                <c:pt idx="36">
                  <c:v>25.5</c:v>
                </c:pt>
                <c:pt idx="37">
                  <c:v>23.5</c:v>
                </c:pt>
                <c:pt idx="38">
                  <c:v>24.7</c:v>
                </c:pt>
                <c:pt idx="39">
                  <c:v>25.6</c:v>
                </c:pt>
                <c:pt idx="40">
                  <c:v>26.3</c:v>
                </c:pt>
                <c:pt idx="41">
                  <c:v>25</c:v>
                </c:pt>
                <c:pt idx="42">
                  <c:v>25.8</c:v>
                </c:pt>
                <c:pt idx="43">
                  <c:v>26.2</c:v>
                </c:pt>
                <c:pt idx="44">
                  <c:v>24.8</c:v>
                </c:pt>
                <c:pt idx="45">
                  <c:v>26.4</c:v>
                </c:pt>
                <c:pt idx="46">
                  <c:v>23.8</c:v>
                </c:pt>
                <c:pt idx="47">
                  <c:v>24.5</c:v>
                </c:pt>
                <c:pt idx="48">
                  <c:v>24</c:v>
                </c:pt>
                <c:pt idx="49">
                  <c:v>25.7</c:v>
                </c:pt>
                <c:pt idx="50">
                  <c:v>26.2</c:v>
                </c:pt>
                <c:pt idx="51">
                  <c:v>22.8</c:v>
                </c:pt>
                <c:pt idx="52">
                  <c:v>26.5</c:v>
                </c:pt>
                <c:pt idx="53">
                  <c:v>25.5</c:v>
                </c:pt>
                <c:pt idx="54">
                  <c:v>24.8</c:v>
                </c:pt>
                <c:pt idx="55">
                  <c:v>25.7</c:v>
                </c:pt>
                <c:pt idx="56">
                  <c:v>23.8</c:v>
                </c:pt>
                <c:pt idx="57">
                  <c:v>26.7</c:v>
                </c:pt>
                <c:pt idx="58">
                  <c:v>26.4</c:v>
                </c:pt>
                <c:pt idx="59">
                  <c:v>27.2</c:v>
                </c:pt>
                <c:pt idx="60">
                  <c:v>25.2</c:v>
                </c:pt>
                <c:pt idx="61">
                  <c:v>26.4</c:v>
                </c:pt>
                <c:pt idx="62">
                  <c:v>25.9</c:v>
                </c:pt>
                <c:pt idx="63">
                  <c:v>25.7</c:v>
                </c:pt>
                <c:pt idx="64">
                  <c:v>25.5</c:v>
                </c:pt>
                <c:pt idx="65">
                  <c:v>23.7</c:v>
                </c:pt>
                <c:pt idx="66">
                  <c:v>26.8</c:v>
                </c:pt>
                <c:pt idx="67">
                  <c:v>25.6</c:v>
                </c:pt>
                <c:pt idx="68">
                  <c:v>25.5</c:v>
                </c:pt>
                <c:pt idx="69">
                  <c:v>25.9</c:v>
                </c:pt>
                <c:pt idx="70">
                  <c:v>26.2</c:v>
                </c:pt>
                <c:pt idx="71">
                  <c:v>25.4</c:v>
                </c:pt>
                <c:pt idx="72">
                  <c:v>24.1</c:v>
                </c:pt>
                <c:pt idx="73">
                  <c:v>40.799999999999997</c:v>
                </c:pt>
                <c:pt idx="74">
                  <c:v>60.1</c:v>
                </c:pt>
                <c:pt idx="75">
                  <c:v>70.3</c:v>
                </c:pt>
                <c:pt idx="76">
                  <c:v>87.8</c:v>
                </c:pt>
                <c:pt idx="77">
                  <c:v>97.6</c:v>
                </c:pt>
                <c:pt idx="78">
                  <c:v>106.7</c:v>
                </c:pt>
                <c:pt idx="79">
                  <c:v>116.2</c:v>
                </c:pt>
                <c:pt idx="80">
                  <c:v>111.8</c:v>
                </c:pt>
                <c:pt idx="81">
                  <c:v>117.3</c:v>
                </c:pt>
                <c:pt idx="82">
                  <c:v>119</c:v>
                </c:pt>
                <c:pt idx="83">
                  <c:v>119.2</c:v>
                </c:pt>
                <c:pt idx="84">
                  <c:v>118.7</c:v>
                </c:pt>
                <c:pt idx="85">
                  <c:v>117.1</c:v>
                </c:pt>
                <c:pt idx="86">
                  <c:v>117</c:v>
                </c:pt>
                <c:pt idx="87">
                  <c:v>119.9</c:v>
                </c:pt>
                <c:pt idx="88">
                  <c:v>108.8</c:v>
                </c:pt>
                <c:pt idx="89">
                  <c:v>122.7</c:v>
                </c:pt>
                <c:pt idx="90">
                  <c:v>119.7</c:v>
                </c:pt>
                <c:pt idx="91">
                  <c:v>120.9</c:v>
                </c:pt>
                <c:pt idx="92">
                  <c:v>116.4</c:v>
                </c:pt>
                <c:pt idx="93">
                  <c:v>120.8</c:v>
                </c:pt>
                <c:pt idx="94">
                  <c:v>120.4</c:v>
                </c:pt>
                <c:pt idx="95">
                  <c:v>118.2</c:v>
                </c:pt>
                <c:pt idx="96">
                  <c:v>130</c:v>
                </c:pt>
                <c:pt idx="97">
                  <c:v>113.6</c:v>
                </c:pt>
                <c:pt idx="98">
                  <c:v>116.2</c:v>
                </c:pt>
                <c:pt idx="99">
                  <c:v>116.9</c:v>
                </c:pt>
                <c:pt idx="100">
                  <c:v>118.4</c:v>
                </c:pt>
                <c:pt idx="101">
                  <c:v>123.4</c:v>
                </c:pt>
                <c:pt idx="102">
                  <c:v>121.3</c:v>
                </c:pt>
                <c:pt idx="103">
                  <c:v>115.6</c:v>
                </c:pt>
                <c:pt idx="104">
                  <c:v>113.2</c:v>
                </c:pt>
                <c:pt idx="105">
                  <c:v>111.4</c:v>
                </c:pt>
                <c:pt idx="106">
                  <c:v>106.7</c:v>
                </c:pt>
                <c:pt idx="107">
                  <c:v>111.1</c:v>
                </c:pt>
                <c:pt idx="108">
                  <c:v>116</c:v>
                </c:pt>
                <c:pt idx="109">
                  <c:v>120.2</c:v>
                </c:pt>
                <c:pt idx="110">
                  <c:v>117.1</c:v>
                </c:pt>
                <c:pt idx="111">
                  <c:v>110.7</c:v>
                </c:pt>
                <c:pt idx="112">
                  <c:v>122.4</c:v>
                </c:pt>
                <c:pt idx="113">
                  <c:v>127.9</c:v>
                </c:pt>
                <c:pt idx="114">
                  <c:v>119.7</c:v>
                </c:pt>
                <c:pt idx="115">
                  <c:v>89.9</c:v>
                </c:pt>
                <c:pt idx="116">
                  <c:v>180.6</c:v>
                </c:pt>
                <c:pt idx="117">
                  <c:v>167.6</c:v>
                </c:pt>
                <c:pt idx="118">
                  <c:v>182.1</c:v>
                </c:pt>
                <c:pt idx="119">
                  <c:v>190</c:v>
                </c:pt>
                <c:pt idx="120">
                  <c:v>205.2</c:v>
                </c:pt>
                <c:pt idx="121">
                  <c:v>218.9</c:v>
                </c:pt>
                <c:pt idx="122">
                  <c:v>207.8</c:v>
                </c:pt>
                <c:pt idx="123">
                  <c:v>190.7</c:v>
                </c:pt>
                <c:pt idx="124">
                  <c:v>218.4</c:v>
                </c:pt>
                <c:pt idx="125">
                  <c:v>205.6</c:v>
                </c:pt>
                <c:pt idx="126">
                  <c:v>209.3</c:v>
                </c:pt>
                <c:pt idx="127">
                  <c:v>214.8</c:v>
                </c:pt>
                <c:pt idx="128">
                  <c:v>204.1</c:v>
                </c:pt>
                <c:pt idx="129">
                  <c:v>209</c:v>
                </c:pt>
                <c:pt idx="130">
                  <c:v>218.8</c:v>
                </c:pt>
                <c:pt idx="131">
                  <c:v>209.5</c:v>
                </c:pt>
                <c:pt idx="132">
                  <c:v>199.1</c:v>
                </c:pt>
                <c:pt idx="133">
                  <c:v>209.9</c:v>
                </c:pt>
                <c:pt idx="134">
                  <c:v>202</c:v>
                </c:pt>
                <c:pt idx="135">
                  <c:v>202</c:v>
                </c:pt>
                <c:pt idx="136">
                  <c:v>194.3</c:v>
                </c:pt>
                <c:pt idx="137">
                  <c:v>212.3</c:v>
                </c:pt>
                <c:pt idx="138">
                  <c:v>211</c:v>
                </c:pt>
                <c:pt idx="139">
                  <c:v>222.5</c:v>
                </c:pt>
                <c:pt idx="140">
                  <c:v>207.5</c:v>
                </c:pt>
                <c:pt idx="141">
                  <c:v>206.4</c:v>
                </c:pt>
                <c:pt idx="142">
                  <c:v>207</c:v>
                </c:pt>
                <c:pt idx="143">
                  <c:v>223.3</c:v>
                </c:pt>
                <c:pt idx="144">
                  <c:v>196.7</c:v>
                </c:pt>
                <c:pt idx="145">
                  <c:v>214.2</c:v>
                </c:pt>
                <c:pt idx="146">
                  <c:v>211.6</c:v>
                </c:pt>
                <c:pt idx="147">
                  <c:v>207.4</c:v>
                </c:pt>
                <c:pt idx="148">
                  <c:v>210.1</c:v>
                </c:pt>
                <c:pt idx="149">
                  <c:v>223.8</c:v>
                </c:pt>
                <c:pt idx="150">
                  <c:v>206.8</c:v>
                </c:pt>
                <c:pt idx="151">
                  <c:v>209.6</c:v>
                </c:pt>
                <c:pt idx="152">
                  <c:v>211.6</c:v>
                </c:pt>
                <c:pt idx="153">
                  <c:v>211.9</c:v>
                </c:pt>
                <c:pt idx="154">
                  <c:v>207.6</c:v>
                </c:pt>
                <c:pt idx="155">
                  <c:v>210</c:v>
                </c:pt>
                <c:pt idx="156">
                  <c:v>197.4</c:v>
                </c:pt>
                <c:pt idx="157">
                  <c:v>210.4</c:v>
                </c:pt>
                <c:pt idx="158">
                  <c:v>250.2</c:v>
                </c:pt>
                <c:pt idx="159">
                  <c:v>237.6</c:v>
                </c:pt>
                <c:pt idx="160">
                  <c:v>260.60000000000002</c:v>
                </c:pt>
                <c:pt idx="161">
                  <c:v>288.2</c:v>
                </c:pt>
                <c:pt idx="162">
                  <c:v>317</c:v>
                </c:pt>
                <c:pt idx="163">
                  <c:v>318.7</c:v>
                </c:pt>
                <c:pt idx="164">
                  <c:v>297.10000000000002</c:v>
                </c:pt>
                <c:pt idx="165">
                  <c:v>294.2</c:v>
                </c:pt>
                <c:pt idx="166">
                  <c:v>295.5</c:v>
                </c:pt>
                <c:pt idx="167">
                  <c:v>302.5</c:v>
                </c:pt>
                <c:pt idx="168">
                  <c:v>288.89999999999998</c:v>
                </c:pt>
                <c:pt idx="169">
                  <c:v>303.39999999999998</c:v>
                </c:pt>
                <c:pt idx="170">
                  <c:v>308.7</c:v>
                </c:pt>
                <c:pt idx="171">
                  <c:v>298.2</c:v>
                </c:pt>
                <c:pt idx="172">
                  <c:v>298.2</c:v>
                </c:pt>
                <c:pt idx="173">
                  <c:v>288.3</c:v>
                </c:pt>
                <c:pt idx="174">
                  <c:v>300.7</c:v>
                </c:pt>
                <c:pt idx="175">
                  <c:v>322.2</c:v>
                </c:pt>
                <c:pt idx="176">
                  <c:v>314.3</c:v>
                </c:pt>
                <c:pt idx="177">
                  <c:v>290.8</c:v>
                </c:pt>
                <c:pt idx="178">
                  <c:v>308.7</c:v>
                </c:pt>
                <c:pt idx="179">
                  <c:v>289.10000000000002</c:v>
                </c:pt>
                <c:pt idx="180">
                  <c:v>283.39999999999998</c:v>
                </c:pt>
                <c:pt idx="181">
                  <c:v>307.8</c:v>
                </c:pt>
                <c:pt idx="182">
                  <c:v>299.7</c:v>
                </c:pt>
                <c:pt idx="183">
                  <c:v>294.39999999999998</c:v>
                </c:pt>
                <c:pt idx="184">
                  <c:v>312.7</c:v>
                </c:pt>
                <c:pt idx="185">
                  <c:v>287.89999999999998</c:v>
                </c:pt>
                <c:pt idx="186">
                  <c:v>326</c:v>
                </c:pt>
                <c:pt idx="187">
                  <c:v>316.2</c:v>
                </c:pt>
                <c:pt idx="188">
                  <c:v>301.3</c:v>
                </c:pt>
                <c:pt idx="189">
                  <c:v>303.2</c:v>
                </c:pt>
                <c:pt idx="190">
                  <c:v>293.89999999999998</c:v>
                </c:pt>
                <c:pt idx="191">
                  <c:v>298.7</c:v>
                </c:pt>
                <c:pt idx="192">
                  <c:v>287.5</c:v>
                </c:pt>
                <c:pt idx="193">
                  <c:v>295.3</c:v>
                </c:pt>
                <c:pt idx="194">
                  <c:v>306.5</c:v>
                </c:pt>
                <c:pt idx="195">
                  <c:v>315.8</c:v>
                </c:pt>
                <c:pt idx="196">
                  <c:v>281.7</c:v>
                </c:pt>
                <c:pt idx="197">
                  <c:v>295.5</c:v>
                </c:pt>
                <c:pt idx="198">
                  <c:v>313.39999999999998</c:v>
                </c:pt>
                <c:pt idx="199">
                  <c:v>315</c:v>
                </c:pt>
                <c:pt idx="200">
                  <c:v>338.2</c:v>
                </c:pt>
                <c:pt idx="201">
                  <c:v>343.2</c:v>
                </c:pt>
                <c:pt idx="202">
                  <c:v>360.7</c:v>
                </c:pt>
                <c:pt idx="203">
                  <c:v>371.8</c:v>
                </c:pt>
                <c:pt idx="204">
                  <c:v>387.4</c:v>
                </c:pt>
                <c:pt idx="205">
                  <c:v>399.5</c:v>
                </c:pt>
                <c:pt idx="206">
                  <c:v>408.2</c:v>
                </c:pt>
                <c:pt idx="207">
                  <c:v>389.8</c:v>
                </c:pt>
                <c:pt idx="208">
                  <c:v>392.1</c:v>
                </c:pt>
                <c:pt idx="209">
                  <c:v>381.4</c:v>
                </c:pt>
                <c:pt idx="210">
                  <c:v>395.1</c:v>
                </c:pt>
                <c:pt idx="211">
                  <c:v>390</c:v>
                </c:pt>
                <c:pt idx="212">
                  <c:v>407.2</c:v>
                </c:pt>
                <c:pt idx="213">
                  <c:v>404.7</c:v>
                </c:pt>
                <c:pt idx="214">
                  <c:v>395.4</c:v>
                </c:pt>
                <c:pt idx="215">
                  <c:v>384.2</c:v>
                </c:pt>
                <c:pt idx="216">
                  <c:v>406.6</c:v>
                </c:pt>
                <c:pt idx="217">
                  <c:v>399.2</c:v>
                </c:pt>
                <c:pt idx="218">
                  <c:v>394.3</c:v>
                </c:pt>
                <c:pt idx="219">
                  <c:v>398.8</c:v>
                </c:pt>
                <c:pt idx="220">
                  <c:v>394.1</c:v>
                </c:pt>
                <c:pt idx="221">
                  <c:v>381</c:v>
                </c:pt>
                <c:pt idx="222">
                  <c:v>387.1</c:v>
                </c:pt>
                <c:pt idx="223">
                  <c:v>385.2</c:v>
                </c:pt>
                <c:pt idx="224">
                  <c:v>379.4</c:v>
                </c:pt>
                <c:pt idx="225">
                  <c:v>378.6</c:v>
                </c:pt>
                <c:pt idx="226">
                  <c:v>394</c:v>
                </c:pt>
                <c:pt idx="227">
                  <c:v>397.5</c:v>
                </c:pt>
                <c:pt idx="228">
                  <c:v>388.1</c:v>
                </c:pt>
                <c:pt idx="229">
                  <c:v>368</c:v>
                </c:pt>
                <c:pt idx="230">
                  <c:v>396.2</c:v>
                </c:pt>
                <c:pt idx="231">
                  <c:v>377.7</c:v>
                </c:pt>
                <c:pt idx="232">
                  <c:v>404.9</c:v>
                </c:pt>
                <c:pt idx="233">
                  <c:v>392</c:v>
                </c:pt>
                <c:pt idx="234">
                  <c:v>392.2</c:v>
                </c:pt>
                <c:pt idx="235">
                  <c:v>381.9</c:v>
                </c:pt>
                <c:pt idx="236">
                  <c:v>374</c:v>
                </c:pt>
                <c:pt idx="237">
                  <c:v>414.5</c:v>
                </c:pt>
                <c:pt idx="238">
                  <c:v>399.8</c:v>
                </c:pt>
                <c:pt idx="239">
                  <c:v>378.9</c:v>
                </c:pt>
                <c:pt idx="240">
                  <c:v>380.5</c:v>
                </c:pt>
                <c:pt idx="241">
                  <c:v>407</c:v>
                </c:pt>
                <c:pt idx="242">
                  <c:v>421.6</c:v>
                </c:pt>
                <c:pt idx="243">
                  <c:v>425.5</c:v>
                </c:pt>
                <c:pt idx="244">
                  <c:v>464.4</c:v>
                </c:pt>
                <c:pt idx="245">
                  <c:v>454.8</c:v>
                </c:pt>
                <c:pt idx="246">
                  <c:v>483.8</c:v>
                </c:pt>
                <c:pt idx="247">
                  <c:v>489.4</c:v>
                </c:pt>
                <c:pt idx="248">
                  <c:v>491.1</c:v>
                </c:pt>
                <c:pt idx="249">
                  <c:v>481.1</c:v>
                </c:pt>
                <c:pt idx="250">
                  <c:v>486.7</c:v>
                </c:pt>
                <c:pt idx="251">
                  <c:v>491.5</c:v>
                </c:pt>
                <c:pt idx="252">
                  <c:v>470.7</c:v>
                </c:pt>
                <c:pt idx="253">
                  <c:v>482.8</c:v>
                </c:pt>
                <c:pt idx="254">
                  <c:v>510.3</c:v>
                </c:pt>
                <c:pt idx="255">
                  <c:v>491</c:v>
                </c:pt>
                <c:pt idx="256">
                  <c:v>473.7</c:v>
                </c:pt>
                <c:pt idx="257">
                  <c:v>479</c:v>
                </c:pt>
                <c:pt idx="258">
                  <c:v>474.1</c:v>
                </c:pt>
                <c:pt idx="259">
                  <c:v>484.3</c:v>
                </c:pt>
                <c:pt idx="260">
                  <c:v>496.7</c:v>
                </c:pt>
                <c:pt idx="261">
                  <c:v>478.2</c:v>
                </c:pt>
                <c:pt idx="262">
                  <c:v>505.2</c:v>
                </c:pt>
                <c:pt idx="263">
                  <c:v>493.5</c:v>
                </c:pt>
                <c:pt idx="264">
                  <c:v>474.7</c:v>
                </c:pt>
                <c:pt idx="265">
                  <c:v>486.4</c:v>
                </c:pt>
                <c:pt idx="266">
                  <c:v>465.6</c:v>
                </c:pt>
                <c:pt idx="267">
                  <c:v>488.9</c:v>
                </c:pt>
                <c:pt idx="268">
                  <c:v>482.8</c:v>
                </c:pt>
                <c:pt idx="269">
                  <c:v>468.1</c:v>
                </c:pt>
                <c:pt idx="270">
                  <c:v>491.3</c:v>
                </c:pt>
                <c:pt idx="271">
                  <c:v>489.3</c:v>
                </c:pt>
                <c:pt idx="272">
                  <c:v>465.3</c:v>
                </c:pt>
                <c:pt idx="273">
                  <c:v>493.4</c:v>
                </c:pt>
                <c:pt idx="274">
                  <c:v>500.8</c:v>
                </c:pt>
                <c:pt idx="275">
                  <c:v>489.7</c:v>
                </c:pt>
                <c:pt idx="276">
                  <c:v>467</c:v>
                </c:pt>
                <c:pt idx="277">
                  <c:v>482.7</c:v>
                </c:pt>
                <c:pt idx="278">
                  <c:v>469</c:v>
                </c:pt>
                <c:pt idx="279">
                  <c:v>503.2</c:v>
                </c:pt>
                <c:pt idx="280">
                  <c:v>493.9</c:v>
                </c:pt>
                <c:pt idx="281">
                  <c:v>475.4</c:v>
                </c:pt>
                <c:pt idx="282">
                  <c:v>465.3</c:v>
                </c:pt>
                <c:pt idx="283">
                  <c:v>494.2</c:v>
                </c:pt>
                <c:pt idx="284">
                  <c:v>500.9</c:v>
                </c:pt>
                <c:pt idx="285">
                  <c:v>523.9</c:v>
                </c:pt>
                <c:pt idx="286">
                  <c:v>529.20000000000005</c:v>
                </c:pt>
                <c:pt idx="287">
                  <c:v>546.6</c:v>
                </c:pt>
                <c:pt idx="288">
                  <c:v>554</c:v>
                </c:pt>
                <c:pt idx="289">
                  <c:v>584.9</c:v>
                </c:pt>
                <c:pt idx="290">
                  <c:v>568.29999999999995</c:v>
                </c:pt>
                <c:pt idx="291">
                  <c:v>591.6</c:v>
                </c:pt>
                <c:pt idx="292">
                  <c:v>568</c:v>
                </c:pt>
                <c:pt idx="293">
                  <c:v>558.5</c:v>
                </c:pt>
                <c:pt idx="294">
                  <c:v>565.6</c:v>
                </c:pt>
                <c:pt idx="295">
                  <c:v>570.1</c:v>
                </c:pt>
                <c:pt idx="296">
                  <c:v>568.79999999999995</c:v>
                </c:pt>
                <c:pt idx="297">
                  <c:v>566.70000000000005</c:v>
                </c:pt>
                <c:pt idx="298">
                  <c:v>502.6</c:v>
                </c:pt>
                <c:pt idx="299">
                  <c:v>577.4</c:v>
                </c:pt>
                <c:pt idx="300">
                  <c:v>581.4</c:v>
                </c:pt>
                <c:pt idx="301">
                  <c:v>549.79999999999995</c:v>
                </c:pt>
                <c:pt idx="302">
                  <c:v>575.6</c:v>
                </c:pt>
                <c:pt idx="303">
                  <c:v>584.70000000000005</c:v>
                </c:pt>
                <c:pt idx="304">
                  <c:v>571.4</c:v>
                </c:pt>
                <c:pt idx="305">
                  <c:v>565.20000000000005</c:v>
                </c:pt>
                <c:pt idx="306">
                  <c:v>578.29999999999995</c:v>
                </c:pt>
                <c:pt idx="307">
                  <c:v>568.4</c:v>
                </c:pt>
                <c:pt idx="308">
                  <c:v>556.6</c:v>
                </c:pt>
                <c:pt idx="309">
                  <c:v>560</c:v>
                </c:pt>
                <c:pt idx="310">
                  <c:v>577.6</c:v>
                </c:pt>
                <c:pt idx="311">
                  <c:v>577.6</c:v>
                </c:pt>
                <c:pt idx="312">
                  <c:v>585.5</c:v>
                </c:pt>
                <c:pt idx="313">
                  <c:v>553.9</c:v>
                </c:pt>
                <c:pt idx="314">
                  <c:v>549.5</c:v>
                </c:pt>
                <c:pt idx="315">
                  <c:v>567.70000000000005</c:v>
                </c:pt>
                <c:pt idx="316">
                  <c:v>549.6</c:v>
                </c:pt>
                <c:pt idx="317">
                  <c:v>569.20000000000005</c:v>
                </c:pt>
                <c:pt idx="318">
                  <c:v>570</c:v>
                </c:pt>
                <c:pt idx="319">
                  <c:v>541.1</c:v>
                </c:pt>
                <c:pt idx="320">
                  <c:v>560.29999999999995</c:v>
                </c:pt>
                <c:pt idx="321">
                  <c:v>554.5</c:v>
                </c:pt>
                <c:pt idx="322">
                  <c:v>554.29999999999995</c:v>
                </c:pt>
                <c:pt idx="323">
                  <c:v>535.70000000000005</c:v>
                </c:pt>
                <c:pt idx="324">
                  <c:v>534.79999999999995</c:v>
                </c:pt>
                <c:pt idx="325">
                  <c:v>509.3</c:v>
                </c:pt>
                <c:pt idx="326">
                  <c:v>517.79999999999995</c:v>
                </c:pt>
                <c:pt idx="327">
                  <c:v>551.6</c:v>
                </c:pt>
                <c:pt idx="328">
                  <c:v>556.4</c:v>
                </c:pt>
                <c:pt idx="329">
                  <c:v>538.20000000000005</c:v>
                </c:pt>
                <c:pt idx="330">
                  <c:v>533.20000000000005</c:v>
                </c:pt>
                <c:pt idx="331">
                  <c:v>559</c:v>
                </c:pt>
                <c:pt idx="332">
                  <c:v>575.6</c:v>
                </c:pt>
                <c:pt idx="333">
                  <c:v>555.29999999999995</c:v>
                </c:pt>
                <c:pt idx="334">
                  <c:v>572.1</c:v>
                </c:pt>
                <c:pt idx="335">
                  <c:v>591.29999999999995</c:v>
                </c:pt>
                <c:pt idx="336">
                  <c:v>583.5</c:v>
                </c:pt>
                <c:pt idx="337">
                  <c:v>577.5</c:v>
                </c:pt>
                <c:pt idx="338">
                  <c:v>575.1</c:v>
                </c:pt>
                <c:pt idx="339">
                  <c:v>566.9</c:v>
                </c:pt>
                <c:pt idx="340">
                  <c:v>577.9</c:v>
                </c:pt>
                <c:pt idx="341">
                  <c:v>553.4</c:v>
                </c:pt>
                <c:pt idx="342">
                  <c:v>576.1</c:v>
                </c:pt>
                <c:pt idx="343">
                  <c:v>589.1</c:v>
                </c:pt>
                <c:pt idx="344">
                  <c:v>596.6</c:v>
                </c:pt>
                <c:pt idx="345">
                  <c:v>596.29999999999995</c:v>
                </c:pt>
                <c:pt idx="346">
                  <c:v>601.29999999999995</c:v>
                </c:pt>
                <c:pt idx="347">
                  <c:v>584.79999999999995</c:v>
                </c:pt>
                <c:pt idx="348">
                  <c:v>601.79999999999995</c:v>
                </c:pt>
                <c:pt idx="349">
                  <c:v>586.5</c:v>
                </c:pt>
                <c:pt idx="350">
                  <c:v>574.5</c:v>
                </c:pt>
                <c:pt idx="351">
                  <c:v>610.20000000000005</c:v>
                </c:pt>
                <c:pt idx="352">
                  <c:v>599</c:v>
                </c:pt>
                <c:pt idx="353">
                  <c:v>573.70000000000005</c:v>
                </c:pt>
                <c:pt idx="354">
                  <c:v>583</c:v>
                </c:pt>
                <c:pt idx="355">
                  <c:v>598.70000000000005</c:v>
                </c:pt>
                <c:pt idx="356">
                  <c:v>587</c:v>
                </c:pt>
                <c:pt idx="357">
                  <c:v>612.79999999999995</c:v>
                </c:pt>
                <c:pt idx="358">
                  <c:v>553.4</c:v>
                </c:pt>
                <c:pt idx="359">
                  <c:v>611.20000000000005</c:v>
                </c:pt>
                <c:pt idx="360">
                  <c:v>598.4</c:v>
                </c:pt>
                <c:pt idx="361">
                  <c:v>608.6</c:v>
                </c:pt>
                <c:pt idx="362">
                  <c:v>595.4</c:v>
                </c:pt>
                <c:pt idx="363">
                  <c:v>574.1</c:v>
                </c:pt>
                <c:pt idx="364">
                  <c:v>571</c:v>
                </c:pt>
                <c:pt idx="365">
                  <c:v>557.4</c:v>
                </c:pt>
                <c:pt idx="366">
                  <c:v>597.1</c:v>
                </c:pt>
                <c:pt idx="367">
                  <c:v>587.20000000000005</c:v>
                </c:pt>
                <c:pt idx="368">
                  <c:v>587.5</c:v>
                </c:pt>
                <c:pt idx="369">
                  <c:v>588.6</c:v>
                </c:pt>
                <c:pt idx="370">
                  <c:v>577.6</c:v>
                </c:pt>
                <c:pt idx="371">
                  <c:v>566.79999999999995</c:v>
                </c:pt>
                <c:pt idx="372">
                  <c:v>585.79999999999995</c:v>
                </c:pt>
                <c:pt idx="373">
                  <c:v>561.6</c:v>
                </c:pt>
                <c:pt idx="374">
                  <c:v>585.20000000000005</c:v>
                </c:pt>
                <c:pt idx="375">
                  <c:v>598.6</c:v>
                </c:pt>
                <c:pt idx="376">
                  <c:v>628.29999999999995</c:v>
                </c:pt>
                <c:pt idx="377">
                  <c:v>656</c:v>
                </c:pt>
                <c:pt idx="378">
                  <c:v>602.1</c:v>
                </c:pt>
                <c:pt idx="379">
                  <c:v>648.6</c:v>
                </c:pt>
                <c:pt idx="380">
                  <c:v>649.20000000000005</c:v>
                </c:pt>
                <c:pt idx="381">
                  <c:v>648.4</c:v>
                </c:pt>
                <c:pt idx="382">
                  <c:v>671</c:v>
                </c:pt>
                <c:pt idx="383">
                  <c:v>645.70000000000005</c:v>
                </c:pt>
                <c:pt idx="384">
                  <c:v>630.9</c:v>
                </c:pt>
                <c:pt idx="385">
                  <c:v>646</c:v>
                </c:pt>
                <c:pt idx="386">
                  <c:v>630.6</c:v>
                </c:pt>
                <c:pt idx="387">
                  <c:v>621.9</c:v>
                </c:pt>
                <c:pt idx="388">
                  <c:v>596.20000000000005</c:v>
                </c:pt>
                <c:pt idx="389">
                  <c:v>604.20000000000005</c:v>
                </c:pt>
                <c:pt idx="390">
                  <c:v>600.5</c:v>
                </c:pt>
                <c:pt idx="391">
                  <c:v>419.7</c:v>
                </c:pt>
                <c:pt idx="392">
                  <c:v>612</c:v>
                </c:pt>
                <c:pt idx="393">
                  <c:v>634.6</c:v>
                </c:pt>
                <c:pt idx="394">
                  <c:v>628.1</c:v>
                </c:pt>
                <c:pt idx="395">
                  <c:v>634.29999999999995</c:v>
                </c:pt>
                <c:pt idx="396">
                  <c:v>627.70000000000005</c:v>
                </c:pt>
                <c:pt idx="397">
                  <c:v>608.79999999999995</c:v>
                </c:pt>
                <c:pt idx="398">
                  <c:v>587.4</c:v>
                </c:pt>
                <c:pt idx="399">
                  <c:v>563.6</c:v>
                </c:pt>
                <c:pt idx="400">
                  <c:v>607.29999999999995</c:v>
                </c:pt>
                <c:pt idx="401">
                  <c:v>635</c:v>
                </c:pt>
                <c:pt idx="402">
                  <c:v>617.20000000000005</c:v>
                </c:pt>
                <c:pt idx="403">
                  <c:v>600.20000000000005</c:v>
                </c:pt>
                <c:pt idx="404">
                  <c:v>596.4</c:v>
                </c:pt>
                <c:pt idx="405">
                  <c:v>390.8</c:v>
                </c:pt>
                <c:pt idx="406">
                  <c:v>658.3</c:v>
                </c:pt>
                <c:pt idx="407">
                  <c:v>641.6</c:v>
                </c:pt>
                <c:pt idx="408">
                  <c:v>615.29999999999995</c:v>
                </c:pt>
                <c:pt idx="409">
                  <c:v>617.20000000000005</c:v>
                </c:pt>
                <c:pt idx="410">
                  <c:v>612.5</c:v>
                </c:pt>
                <c:pt idx="411">
                  <c:v>620.5</c:v>
                </c:pt>
                <c:pt idx="412">
                  <c:v>605.1</c:v>
                </c:pt>
                <c:pt idx="413">
                  <c:v>640.20000000000005</c:v>
                </c:pt>
                <c:pt idx="414">
                  <c:v>636.5</c:v>
                </c:pt>
                <c:pt idx="415">
                  <c:v>609.20000000000005</c:v>
                </c:pt>
                <c:pt idx="416">
                  <c:v>651.79999999999995</c:v>
                </c:pt>
                <c:pt idx="417">
                  <c:v>660</c:v>
                </c:pt>
                <c:pt idx="418">
                  <c:v>657.8</c:v>
                </c:pt>
                <c:pt idx="419">
                  <c:v>646.9</c:v>
                </c:pt>
                <c:pt idx="420">
                  <c:v>659.2</c:v>
                </c:pt>
                <c:pt idx="421">
                  <c:v>678.4</c:v>
                </c:pt>
                <c:pt idx="422">
                  <c:v>677.2</c:v>
                </c:pt>
                <c:pt idx="423">
                  <c:v>696</c:v>
                </c:pt>
                <c:pt idx="424">
                  <c:v>685.8</c:v>
                </c:pt>
                <c:pt idx="425">
                  <c:v>675.2</c:v>
                </c:pt>
                <c:pt idx="426">
                  <c:v>685.2</c:v>
                </c:pt>
                <c:pt idx="427">
                  <c:v>684</c:v>
                </c:pt>
                <c:pt idx="428">
                  <c:v>681.9</c:v>
                </c:pt>
                <c:pt idx="429">
                  <c:v>686.8</c:v>
                </c:pt>
                <c:pt idx="430">
                  <c:v>656.3</c:v>
                </c:pt>
                <c:pt idx="431">
                  <c:v>656.2</c:v>
                </c:pt>
                <c:pt idx="432">
                  <c:v>655</c:v>
                </c:pt>
                <c:pt idx="433">
                  <c:v>656</c:v>
                </c:pt>
                <c:pt idx="434">
                  <c:v>655.6</c:v>
                </c:pt>
                <c:pt idx="435">
                  <c:v>666.3</c:v>
                </c:pt>
                <c:pt idx="436">
                  <c:v>667.9</c:v>
                </c:pt>
                <c:pt idx="437">
                  <c:v>645.1</c:v>
                </c:pt>
                <c:pt idx="438">
                  <c:v>638.6</c:v>
                </c:pt>
                <c:pt idx="439">
                  <c:v>634.70000000000005</c:v>
                </c:pt>
                <c:pt idx="440">
                  <c:v>647.79999999999995</c:v>
                </c:pt>
                <c:pt idx="441">
                  <c:v>626.29999999999995</c:v>
                </c:pt>
                <c:pt idx="442">
                  <c:v>652.5</c:v>
                </c:pt>
                <c:pt idx="443">
                  <c:v>657.3</c:v>
                </c:pt>
                <c:pt idx="444">
                  <c:v>661.9</c:v>
                </c:pt>
                <c:pt idx="445">
                  <c:v>648.79999999999995</c:v>
                </c:pt>
                <c:pt idx="446">
                  <c:v>632.20000000000005</c:v>
                </c:pt>
                <c:pt idx="447">
                  <c:v>657.2</c:v>
                </c:pt>
                <c:pt idx="448">
                  <c:v>631</c:v>
                </c:pt>
                <c:pt idx="449">
                  <c:v>653.29999999999995</c:v>
                </c:pt>
                <c:pt idx="450">
                  <c:v>653.70000000000005</c:v>
                </c:pt>
                <c:pt idx="451">
                  <c:v>639.9</c:v>
                </c:pt>
                <c:pt idx="452">
                  <c:v>618.20000000000005</c:v>
                </c:pt>
                <c:pt idx="453">
                  <c:v>635.70000000000005</c:v>
                </c:pt>
                <c:pt idx="454">
                  <c:v>682.4</c:v>
                </c:pt>
                <c:pt idx="455">
                  <c:v>648.4</c:v>
                </c:pt>
                <c:pt idx="456">
                  <c:v>659.1</c:v>
                </c:pt>
                <c:pt idx="457">
                  <c:v>676.1</c:v>
                </c:pt>
                <c:pt idx="458">
                  <c:v>689.8</c:v>
                </c:pt>
                <c:pt idx="459">
                  <c:v>714.1</c:v>
                </c:pt>
                <c:pt idx="460">
                  <c:v>685.4</c:v>
                </c:pt>
                <c:pt idx="461">
                  <c:v>675.1</c:v>
                </c:pt>
                <c:pt idx="462">
                  <c:v>667.5</c:v>
                </c:pt>
                <c:pt idx="463">
                  <c:v>693.6</c:v>
                </c:pt>
                <c:pt idx="464">
                  <c:v>698.7</c:v>
                </c:pt>
                <c:pt idx="465">
                  <c:v>696.8</c:v>
                </c:pt>
                <c:pt idx="466">
                  <c:v>649.20000000000005</c:v>
                </c:pt>
                <c:pt idx="467">
                  <c:v>644.1</c:v>
                </c:pt>
                <c:pt idx="468">
                  <c:v>675.8</c:v>
                </c:pt>
                <c:pt idx="469">
                  <c:v>697.6</c:v>
                </c:pt>
                <c:pt idx="470">
                  <c:v>693</c:v>
                </c:pt>
                <c:pt idx="471">
                  <c:v>695.4</c:v>
                </c:pt>
                <c:pt idx="472">
                  <c:v>697.7</c:v>
                </c:pt>
                <c:pt idx="473">
                  <c:v>678.8</c:v>
                </c:pt>
                <c:pt idx="474">
                  <c:v>696.5</c:v>
                </c:pt>
                <c:pt idx="475">
                  <c:v>704.7</c:v>
                </c:pt>
                <c:pt idx="476">
                  <c:v>664.6</c:v>
                </c:pt>
                <c:pt idx="477">
                  <c:v>645.79999999999995</c:v>
                </c:pt>
                <c:pt idx="478">
                  <c:v>657.9</c:v>
                </c:pt>
                <c:pt idx="479">
                  <c:v>672.3</c:v>
                </c:pt>
                <c:pt idx="480">
                  <c:v>651.4</c:v>
                </c:pt>
                <c:pt idx="481">
                  <c:v>669.1</c:v>
                </c:pt>
                <c:pt idx="482">
                  <c:v>686.1</c:v>
                </c:pt>
                <c:pt idx="483">
                  <c:v>678.1</c:v>
                </c:pt>
                <c:pt idx="484">
                  <c:v>684.9</c:v>
                </c:pt>
                <c:pt idx="485">
                  <c:v>693.1</c:v>
                </c:pt>
                <c:pt idx="486">
                  <c:v>671.5</c:v>
                </c:pt>
                <c:pt idx="487">
                  <c:v>673.2</c:v>
                </c:pt>
                <c:pt idx="488">
                  <c:v>672.5</c:v>
                </c:pt>
                <c:pt idx="489">
                  <c:v>683.6</c:v>
                </c:pt>
                <c:pt idx="490">
                  <c:v>693.2</c:v>
                </c:pt>
                <c:pt idx="491">
                  <c:v>684.3</c:v>
                </c:pt>
                <c:pt idx="492">
                  <c:v>692.7</c:v>
                </c:pt>
                <c:pt idx="493">
                  <c:v>693.3</c:v>
                </c:pt>
                <c:pt idx="494">
                  <c:v>631.20000000000005</c:v>
                </c:pt>
                <c:pt idx="495">
                  <c:v>674.2</c:v>
                </c:pt>
                <c:pt idx="496">
                  <c:v>680.5</c:v>
                </c:pt>
                <c:pt idx="497">
                  <c:v>689.7</c:v>
                </c:pt>
                <c:pt idx="498">
                  <c:v>697</c:v>
                </c:pt>
                <c:pt idx="499">
                  <c:v>677.9</c:v>
                </c:pt>
                <c:pt idx="500">
                  <c:v>690.8</c:v>
                </c:pt>
                <c:pt idx="501">
                  <c:v>693</c:v>
                </c:pt>
                <c:pt idx="502">
                  <c:v>674.6</c:v>
                </c:pt>
                <c:pt idx="503">
                  <c:v>691</c:v>
                </c:pt>
                <c:pt idx="504">
                  <c:v>666.2</c:v>
                </c:pt>
                <c:pt idx="505">
                  <c:v>700.1</c:v>
                </c:pt>
                <c:pt idx="506">
                  <c:v>698.6</c:v>
                </c:pt>
                <c:pt idx="507">
                  <c:v>739.7</c:v>
                </c:pt>
                <c:pt idx="508">
                  <c:v>735</c:v>
                </c:pt>
                <c:pt idx="509">
                  <c:v>736.3</c:v>
                </c:pt>
                <c:pt idx="510">
                  <c:v>742.7</c:v>
                </c:pt>
                <c:pt idx="511">
                  <c:v>702.1</c:v>
                </c:pt>
                <c:pt idx="512">
                  <c:v>768.4</c:v>
                </c:pt>
                <c:pt idx="513">
                  <c:v>733.9</c:v>
                </c:pt>
                <c:pt idx="514">
                  <c:v>740.3</c:v>
                </c:pt>
                <c:pt idx="515">
                  <c:v>740.1</c:v>
                </c:pt>
                <c:pt idx="516">
                  <c:v>749.1</c:v>
                </c:pt>
                <c:pt idx="517">
                  <c:v>722.1</c:v>
                </c:pt>
                <c:pt idx="518">
                  <c:v>716.9</c:v>
                </c:pt>
                <c:pt idx="519">
                  <c:v>695</c:v>
                </c:pt>
                <c:pt idx="520">
                  <c:v>682.3</c:v>
                </c:pt>
                <c:pt idx="521">
                  <c:v>643.70000000000005</c:v>
                </c:pt>
                <c:pt idx="522">
                  <c:v>702.3</c:v>
                </c:pt>
                <c:pt idx="523">
                  <c:v>677.7</c:v>
                </c:pt>
                <c:pt idx="524">
                  <c:v>685.2</c:v>
                </c:pt>
                <c:pt idx="525">
                  <c:v>686</c:v>
                </c:pt>
                <c:pt idx="526">
                  <c:v>694.6</c:v>
                </c:pt>
                <c:pt idx="527">
                  <c:v>678.5</c:v>
                </c:pt>
                <c:pt idx="528">
                  <c:v>712</c:v>
                </c:pt>
                <c:pt idx="529">
                  <c:v>682.4</c:v>
                </c:pt>
                <c:pt idx="530">
                  <c:v>720.8</c:v>
                </c:pt>
                <c:pt idx="531">
                  <c:v>716</c:v>
                </c:pt>
                <c:pt idx="532">
                  <c:v>742.5</c:v>
                </c:pt>
                <c:pt idx="533">
                  <c:v>739.2</c:v>
                </c:pt>
                <c:pt idx="534">
                  <c:v>688.4</c:v>
                </c:pt>
                <c:pt idx="535">
                  <c:v>733.2</c:v>
                </c:pt>
                <c:pt idx="536">
                  <c:v>747.7</c:v>
                </c:pt>
                <c:pt idx="537">
                  <c:v>729.1</c:v>
                </c:pt>
                <c:pt idx="538">
                  <c:v>700.7</c:v>
                </c:pt>
                <c:pt idx="539">
                  <c:v>699.3</c:v>
                </c:pt>
                <c:pt idx="540">
                  <c:v>695.7</c:v>
                </c:pt>
                <c:pt idx="541">
                  <c:v>709.3</c:v>
                </c:pt>
                <c:pt idx="542">
                  <c:v>710.2</c:v>
                </c:pt>
                <c:pt idx="543">
                  <c:v>724.8</c:v>
                </c:pt>
                <c:pt idx="544">
                  <c:v>678.8</c:v>
                </c:pt>
                <c:pt idx="545">
                  <c:v>763.4</c:v>
                </c:pt>
                <c:pt idx="546">
                  <c:v>771.8</c:v>
                </c:pt>
                <c:pt idx="547">
                  <c:v>792.1</c:v>
                </c:pt>
                <c:pt idx="548">
                  <c:v>804.9</c:v>
                </c:pt>
                <c:pt idx="549">
                  <c:v>787.4</c:v>
                </c:pt>
                <c:pt idx="550">
                  <c:v>762.5</c:v>
                </c:pt>
                <c:pt idx="551">
                  <c:v>736.7</c:v>
                </c:pt>
                <c:pt idx="552">
                  <c:v>741.6</c:v>
                </c:pt>
                <c:pt idx="553">
                  <c:v>750.3</c:v>
                </c:pt>
                <c:pt idx="554">
                  <c:v>730.8</c:v>
                </c:pt>
                <c:pt idx="555">
                  <c:v>711.9</c:v>
                </c:pt>
                <c:pt idx="556">
                  <c:v>700.2</c:v>
                </c:pt>
                <c:pt idx="557">
                  <c:v>714.9</c:v>
                </c:pt>
                <c:pt idx="558">
                  <c:v>741.8</c:v>
                </c:pt>
                <c:pt idx="559">
                  <c:v>734.9</c:v>
                </c:pt>
                <c:pt idx="560">
                  <c:v>715.5</c:v>
                </c:pt>
                <c:pt idx="561">
                  <c:v>733</c:v>
                </c:pt>
                <c:pt idx="562">
                  <c:v>717.4</c:v>
                </c:pt>
                <c:pt idx="563">
                  <c:v>718.8</c:v>
                </c:pt>
                <c:pt idx="564">
                  <c:v>709.3</c:v>
                </c:pt>
                <c:pt idx="565">
                  <c:v>703.7</c:v>
                </c:pt>
                <c:pt idx="566">
                  <c:v>702</c:v>
                </c:pt>
                <c:pt idx="567">
                  <c:v>700.7</c:v>
                </c:pt>
                <c:pt idx="568">
                  <c:v>714</c:v>
                </c:pt>
                <c:pt idx="569">
                  <c:v>705.3</c:v>
                </c:pt>
                <c:pt idx="570">
                  <c:v>700.2</c:v>
                </c:pt>
                <c:pt idx="571">
                  <c:v>692.9</c:v>
                </c:pt>
                <c:pt idx="572">
                  <c:v>688.3</c:v>
                </c:pt>
                <c:pt idx="573">
                  <c:v>682.1</c:v>
                </c:pt>
                <c:pt idx="574">
                  <c:v>701.1</c:v>
                </c:pt>
                <c:pt idx="575">
                  <c:v>709.4</c:v>
                </c:pt>
                <c:pt idx="576">
                  <c:v>723.2</c:v>
                </c:pt>
                <c:pt idx="577">
                  <c:v>746.7</c:v>
                </c:pt>
                <c:pt idx="578">
                  <c:v>745.9</c:v>
                </c:pt>
                <c:pt idx="579">
                  <c:v>766.6</c:v>
                </c:pt>
                <c:pt idx="580">
                  <c:v>764.6</c:v>
                </c:pt>
                <c:pt idx="581">
                  <c:v>763</c:v>
                </c:pt>
                <c:pt idx="582">
                  <c:v>743.1</c:v>
                </c:pt>
                <c:pt idx="583">
                  <c:v>760.9</c:v>
                </c:pt>
                <c:pt idx="584">
                  <c:v>722.6</c:v>
                </c:pt>
                <c:pt idx="585">
                  <c:v>734.7</c:v>
                </c:pt>
                <c:pt idx="586">
                  <c:v>747.5</c:v>
                </c:pt>
                <c:pt idx="587">
                  <c:v>713.8</c:v>
                </c:pt>
                <c:pt idx="588">
                  <c:v>707.1</c:v>
                </c:pt>
                <c:pt idx="589">
                  <c:v>718.2</c:v>
                </c:pt>
                <c:pt idx="590">
                  <c:v>702.4</c:v>
                </c:pt>
                <c:pt idx="591">
                  <c:v>697.7</c:v>
                </c:pt>
                <c:pt idx="592">
                  <c:v>684.3</c:v>
                </c:pt>
                <c:pt idx="593">
                  <c:v>731</c:v>
                </c:pt>
                <c:pt idx="594">
                  <c:v>677.9</c:v>
                </c:pt>
                <c:pt idx="595">
                  <c:v>764.3</c:v>
                </c:pt>
                <c:pt idx="596">
                  <c:v>763.6</c:v>
                </c:pt>
                <c:pt idx="597">
                  <c:v>787.6</c:v>
                </c:pt>
                <c:pt idx="598">
                  <c:v>794.1</c:v>
                </c:pt>
                <c:pt idx="599">
                  <c:v>796.4</c:v>
                </c:pt>
                <c:pt idx="600">
                  <c:v>787</c:v>
                </c:pt>
                <c:pt idx="601">
                  <c:v>762.2</c:v>
                </c:pt>
                <c:pt idx="602">
                  <c:v>789.7</c:v>
                </c:pt>
                <c:pt idx="603">
                  <c:v>770.1</c:v>
                </c:pt>
                <c:pt idx="604">
                  <c:v>777.8</c:v>
                </c:pt>
                <c:pt idx="605">
                  <c:v>728.9</c:v>
                </c:pt>
                <c:pt idx="606">
                  <c:v>709.2</c:v>
                </c:pt>
                <c:pt idx="607">
                  <c:v>708.4</c:v>
                </c:pt>
                <c:pt idx="608">
                  <c:v>719.5</c:v>
                </c:pt>
                <c:pt idx="609">
                  <c:v>728.1</c:v>
                </c:pt>
                <c:pt idx="610">
                  <c:v>748.2</c:v>
                </c:pt>
                <c:pt idx="611">
                  <c:v>725.3</c:v>
                </c:pt>
                <c:pt idx="612">
                  <c:v>739.3</c:v>
                </c:pt>
                <c:pt idx="613">
                  <c:v>747.7</c:v>
                </c:pt>
                <c:pt idx="614">
                  <c:v>738.5</c:v>
                </c:pt>
                <c:pt idx="615">
                  <c:v>759.7</c:v>
                </c:pt>
                <c:pt idx="616">
                  <c:v>784.2</c:v>
                </c:pt>
                <c:pt idx="617">
                  <c:v>755.9</c:v>
                </c:pt>
                <c:pt idx="618">
                  <c:v>508.6</c:v>
                </c:pt>
                <c:pt idx="619">
                  <c:v>769.8</c:v>
                </c:pt>
                <c:pt idx="620">
                  <c:v>693.9</c:v>
                </c:pt>
                <c:pt idx="621">
                  <c:v>506.9</c:v>
                </c:pt>
                <c:pt idx="622">
                  <c:v>320.3</c:v>
                </c:pt>
                <c:pt idx="623">
                  <c:v>114.6</c:v>
                </c:pt>
                <c:pt idx="624">
                  <c:v>1.8</c:v>
                </c:pt>
                <c:pt idx="625">
                  <c:v>18</c:v>
                </c:pt>
              </c:numCache>
            </c:numRef>
          </c:yVal>
          <c:smooth val="1"/>
        </c:ser>
        <c:dLbls>
          <c:showLegendKey val="0"/>
          <c:showVal val="0"/>
          <c:showCatName val="0"/>
          <c:showSerName val="0"/>
          <c:showPercent val="0"/>
          <c:showBubbleSize val="0"/>
        </c:dLbls>
        <c:axId val="206991744"/>
        <c:axId val="206993664"/>
      </c:scatterChart>
      <c:scatterChart>
        <c:scatterStyle val="smoothMarker"/>
        <c:varyColors val="0"/>
        <c:ser>
          <c:idx val="2"/>
          <c:order val="2"/>
          <c:tx>
            <c:strRef>
              <c:f>'Half Steady CC Ramp TPS'!$I$1</c:f>
              <c:strCache>
                <c:ptCount val="1"/>
                <c:pt idx="0">
                  <c:v>TPS Diff%</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TPS'!$I$2:$I$633</c:f>
              <c:numCache>
                <c:formatCode>General</c:formatCode>
                <c:ptCount val="632"/>
                <c:pt idx="0">
                  <c:v>17.599999999999994</c:v>
                </c:pt>
                <c:pt idx="1">
                  <c:v>7.1428571428571423</c:v>
                </c:pt>
                <c:pt idx="2">
                  <c:v>1.6666666666666607</c:v>
                </c:pt>
                <c:pt idx="3">
                  <c:v>7.6923076923076925</c:v>
                </c:pt>
                <c:pt idx="4">
                  <c:v>-0.90909090909090595</c:v>
                </c:pt>
                <c:pt idx="5">
                  <c:v>8.9655172413793149</c:v>
                </c:pt>
                <c:pt idx="6">
                  <c:v>7.6923076923076925</c:v>
                </c:pt>
                <c:pt idx="7">
                  <c:v>8.0769230769230838</c:v>
                </c:pt>
                <c:pt idx="8">
                  <c:v>5.1851851851851798</c:v>
                </c:pt>
                <c:pt idx="9">
                  <c:v>7.0370370370370319</c:v>
                </c:pt>
                <c:pt idx="10">
                  <c:v>5.9259259259259309</c:v>
                </c:pt>
                <c:pt idx="11">
                  <c:v>0.79999999999999727</c:v>
                </c:pt>
                <c:pt idx="12">
                  <c:v>10.689655172413797</c:v>
                </c:pt>
                <c:pt idx="13">
                  <c:v>-0.40000000000000563</c:v>
                </c:pt>
                <c:pt idx="14">
                  <c:v>6.923076923076926</c:v>
                </c:pt>
                <c:pt idx="15">
                  <c:v>7.7777777777777839</c:v>
                </c:pt>
                <c:pt idx="16">
                  <c:v>5.1851851851851798</c:v>
                </c:pt>
                <c:pt idx="17">
                  <c:v>4.8148148148148175</c:v>
                </c:pt>
                <c:pt idx="18">
                  <c:v>5.7142857142857197</c:v>
                </c:pt>
                <c:pt idx="19">
                  <c:v>2.7999999999999972</c:v>
                </c:pt>
                <c:pt idx="20">
                  <c:v>6.7857142857142811</c:v>
                </c:pt>
                <c:pt idx="21">
                  <c:v>6.0714285714285685</c:v>
                </c:pt>
                <c:pt idx="22">
                  <c:v>2.9629629629629655</c:v>
                </c:pt>
                <c:pt idx="23">
                  <c:v>10.967741935483867</c:v>
                </c:pt>
                <c:pt idx="24">
                  <c:v>2.9629629629629655</c:v>
                </c:pt>
                <c:pt idx="25">
                  <c:v>5.2000000000000028</c:v>
                </c:pt>
                <c:pt idx="26">
                  <c:v>8.5185185185185208</c:v>
                </c:pt>
                <c:pt idx="27">
                  <c:v>5.3846153846153797</c:v>
                </c:pt>
                <c:pt idx="28">
                  <c:v>5.2000000000000028</c:v>
                </c:pt>
                <c:pt idx="29">
                  <c:v>3.2142857142857091</c:v>
                </c:pt>
                <c:pt idx="30">
                  <c:v>3.5714285714285712</c:v>
                </c:pt>
                <c:pt idx="31">
                  <c:v>0</c:v>
                </c:pt>
                <c:pt idx="32">
                  <c:v>6.2962962962962941</c:v>
                </c:pt>
                <c:pt idx="33">
                  <c:v>3.8461538461538463</c:v>
                </c:pt>
                <c:pt idx="34">
                  <c:v>-1.5999999999999945</c:v>
                </c:pt>
                <c:pt idx="35">
                  <c:v>5.1851851851851798</c:v>
                </c:pt>
                <c:pt idx="36">
                  <c:v>12.068965517241379</c:v>
                </c:pt>
                <c:pt idx="37">
                  <c:v>12.962962962962962</c:v>
                </c:pt>
                <c:pt idx="38">
                  <c:v>5.0000000000000027</c:v>
                </c:pt>
                <c:pt idx="39">
                  <c:v>8.5714285714285658</c:v>
                </c:pt>
                <c:pt idx="40">
                  <c:v>6.0714285714285685</c:v>
                </c:pt>
                <c:pt idx="41">
                  <c:v>10.714285714285714</c:v>
                </c:pt>
                <c:pt idx="42">
                  <c:v>4.444444444444442</c:v>
                </c:pt>
                <c:pt idx="43">
                  <c:v>9.6551724137931068</c:v>
                </c:pt>
                <c:pt idx="44">
                  <c:v>0.79999999999999727</c:v>
                </c:pt>
                <c:pt idx="45">
                  <c:v>8.9655172413793149</c:v>
                </c:pt>
                <c:pt idx="46">
                  <c:v>0.83333333333333037</c:v>
                </c:pt>
                <c:pt idx="47">
                  <c:v>9.2592592592592595</c:v>
                </c:pt>
                <c:pt idx="48">
                  <c:v>11.111111111111111</c:v>
                </c:pt>
                <c:pt idx="49">
                  <c:v>4.8148148148148175</c:v>
                </c:pt>
                <c:pt idx="50">
                  <c:v>6.4285714285714306</c:v>
                </c:pt>
                <c:pt idx="51">
                  <c:v>4.9999999999999964</c:v>
                </c:pt>
                <c:pt idx="52">
                  <c:v>8.6206896551724146</c:v>
                </c:pt>
                <c:pt idx="53">
                  <c:v>5.5555555555555554</c:v>
                </c:pt>
                <c:pt idx="54">
                  <c:v>11.428571428571425</c:v>
                </c:pt>
                <c:pt idx="55">
                  <c:v>8.2142857142857171</c:v>
                </c:pt>
                <c:pt idx="56">
                  <c:v>4.7999999999999972</c:v>
                </c:pt>
                <c:pt idx="57">
                  <c:v>1.1111111111111138</c:v>
                </c:pt>
                <c:pt idx="58">
                  <c:v>5.7142857142857197</c:v>
                </c:pt>
                <c:pt idx="59">
                  <c:v>6.2068965517241406</c:v>
                </c:pt>
                <c:pt idx="60">
                  <c:v>-0.79999999999999727</c:v>
                </c:pt>
                <c:pt idx="61">
                  <c:v>8.9655172413793149</c:v>
                </c:pt>
                <c:pt idx="62">
                  <c:v>7.5000000000000053</c:v>
                </c:pt>
                <c:pt idx="63">
                  <c:v>1.1538461538461564</c:v>
                </c:pt>
                <c:pt idx="64">
                  <c:v>8.9285714285714288</c:v>
                </c:pt>
                <c:pt idx="65">
                  <c:v>12.222222222222225</c:v>
                </c:pt>
                <c:pt idx="66">
                  <c:v>0.74074074074073804</c:v>
                </c:pt>
                <c:pt idx="67">
                  <c:v>8.5714285714285658</c:v>
                </c:pt>
                <c:pt idx="68">
                  <c:v>5.5555555555555554</c:v>
                </c:pt>
                <c:pt idx="69">
                  <c:v>7.5000000000000053</c:v>
                </c:pt>
                <c:pt idx="70">
                  <c:v>2.9629629629629655</c:v>
                </c:pt>
                <c:pt idx="71">
                  <c:v>-1.5999999999999945</c:v>
                </c:pt>
                <c:pt idx="72">
                  <c:v>10.740740740740735</c:v>
                </c:pt>
                <c:pt idx="73">
                  <c:v>7.2727272727272796</c:v>
                </c:pt>
                <c:pt idx="74">
                  <c:v>7.5384615384615365</c:v>
                </c:pt>
                <c:pt idx="75">
                  <c:v>7.5000000000000036</c:v>
                </c:pt>
                <c:pt idx="76">
                  <c:v>8.5416666666666696</c:v>
                </c:pt>
                <c:pt idx="77">
                  <c:v>7.9245283018867978</c:v>
                </c:pt>
                <c:pt idx="78">
                  <c:v>2.9999999999999973</c:v>
                </c:pt>
                <c:pt idx="79">
                  <c:v>7.777777777777775</c:v>
                </c:pt>
                <c:pt idx="80">
                  <c:v>5.2542372881355961</c:v>
                </c:pt>
                <c:pt idx="81">
                  <c:v>7.6377952755905536</c:v>
                </c:pt>
                <c:pt idx="82">
                  <c:v>3.2520325203252036</c:v>
                </c:pt>
                <c:pt idx="83">
                  <c:v>3.8709677419354813</c:v>
                </c:pt>
                <c:pt idx="84">
                  <c:v>5.7936507936507908</c:v>
                </c:pt>
                <c:pt idx="85">
                  <c:v>7.7952755905511859</c:v>
                </c:pt>
                <c:pt idx="86">
                  <c:v>2.5</c:v>
                </c:pt>
                <c:pt idx="87">
                  <c:v>4.8412698412698365</c:v>
                </c:pt>
                <c:pt idx="88">
                  <c:v>7.0085470085470112</c:v>
                </c:pt>
                <c:pt idx="89">
                  <c:v>7.0454545454545432</c:v>
                </c:pt>
                <c:pt idx="90">
                  <c:v>7.2093023255813931</c:v>
                </c:pt>
                <c:pt idx="91">
                  <c:v>4.8031496062992085</c:v>
                </c:pt>
                <c:pt idx="92">
                  <c:v>4.5901639344262248</c:v>
                </c:pt>
                <c:pt idx="93">
                  <c:v>4.1269841269841292</c:v>
                </c:pt>
                <c:pt idx="94">
                  <c:v>4.4444444444444393</c:v>
                </c:pt>
                <c:pt idx="95">
                  <c:v>2.3140495867768571</c:v>
                </c:pt>
                <c:pt idx="96">
                  <c:v>3.7037037037037033</c:v>
                </c:pt>
                <c:pt idx="97">
                  <c:v>11.250000000000004</c:v>
                </c:pt>
                <c:pt idx="98">
                  <c:v>6.2903225806451593</c:v>
                </c:pt>
                <c:pt idx="99">
                  <c:v>4.9593495934959302</c:v>
                </c:pt>
                <c:pt idx="100">
                  <c:v>6.0317460317460272</c:v>
                </c:pt>
                <c:pt idx="101">
                  <c:v>3.5937499999999956</c:v>
                </c:pt>
                <c:pt idx="102">
                  <c:v>3.730158730158732</c:v>
                </c:pt>
                <c:pt idx="103">
                  <c:v>7.5200000000000049</c:v>
                </c:pt>
                <c:pt idx="104">
                  <c:v>5.6666666666666643</c:v>
                </c:pt>
                <c:pt idx="105">
                  <c:v>9.4308943089430848</c:v>
                </c:pt>
                <c:pt idx="106">
                  <c:v>6.4035087719298218</c:v>
                </c:pt>
                <c:pt idx="107">
                  <c:v>8.1818181818181852</c:v>
                </c:pt>
                <c:pt idx="108">
                  <c:v>3.3333333333333335</c:v>
                </c:pt>
                <c:pt idx="109">
                  <c:v>5.3543307086614149</c:v>
                </c:pt>
                <c:pt idx="110">
                  <c:v>4.7967479674796794</c:v>
                </c:pt>
                <c:pt idx="111">
                  <c:v>4.5689655172413763</c:v>
                </c:pt>
                <c:pt idx="112">
                  <c:v>9.3333333333333304</c:v>
                </c:pt>
                <c:pt idx="113">
                  <c:v>5.9558823529411722</c:v>
                </c:pt>
                <c:pt idx="114">
                  <c:v>4.2399999999999975</c:v>
                </c:pt>
                <c:pt idx="115">
                  <c:v>34.379562043795616</c:v>
                </c:pt>
                <c:pt idx="116">
                  <c:v>-17.27272727272727</c:v>
                </c:pt>
                <c:pt idx="117">
                  <c:v>1.4117647058823564</c:v>
                </c:pt>
                <c:pt idx="118">
                  <c:v>8.9500000000000028</c:v>
                </c:pt>
                <c:pt idx="119">
                  <c:v>5.4726368159203984</c:v>
                </c:pt>
                <c:pt idx="120">
                  <c:v>8.8000000000000043</c:v>
                </c:pt>
                <c:pt idx="121">
                  <c:v>5.2380952380952355</c:v>
                </c:pt>
                <c:pt idx="122">
                  <c:v>5.1141552511415469</c:v>
                </c:pt>
                <c:pt idx="123">
                  <c:v>2.2051282051282111</c:v>
                </c:pt>
                <c:pt idx="124">
                  <c:v>7.8481012658227822</c:v>
                </c:pt>
                <c:pt idx="125">
                  <c:v>4.3720930232558164</c:v>
                </c:pt>
                <c:pt idx="126">
                  <c:v>4.863636363636358</c:v>
                </c:pt>
                <c:pt idx="127">
                  <c:v>3.6771300448430444</c:v>
                </c:pt>
                <c:pt idx="128">
                  <c:v>9.2888888888888914</c:v>
                </c:pt>
                <c:pt idx="129">
                  <c:v>5.8558558558558556</c:v>
                </c:pt>
                <c:pt idx="130">
                  <c:v>3.185840707964597</c:v>
                </c:pt>
                <c:pt idx="131">
                  <c:v>5.6306306306306304</c:v>
                </c:pt>
                <c:pt idx="132">
                  <c:v>5.6398104265402873</c:v>
                </c:pt>
                <c:pt idx="133">
                  <c:v>4.1552511415525091</c:v>
                </c:pt>
                <c:pt idx="134">
                  <c:v>6.481481481481481</c:v>
                </c:pt>
                <c:pt idx="135">
                  <c:v>2.4154589371980677</c:v>
                </c:pt>
                <c:pt idx="136">
                  <c:v>6.5865384615384563</c:v>
                </c:pt>
                <c:pt idx="137">
                  <c:v>6.8859649122806967</c:v>
                </c:pt>
                <c:pt idx="138">
                  <c:v>8.6580086580086579</c:v>
                </c:pt>
                <c:pt idx="139">
                  <c:v>4.5064377682403434</c:v>
                </c:pt>
                <c:pt idx="140">
                  <c:v>4.3778801843317972</c:v>
                </c:pt>
                <c:pt idx="141">
                  <c:v>4.444444444444442</c:v>
                </c:pt>
                <c:pt idx="142">
                  <c:v>6.3348416289592757</c:v>
                </c:pt>
                <c:pt idx="143">
                  <c:v>4.1630901287553597</c:v>
                </c:pt>
                <c:pt idx="144">
                  <c:v>8.0841121495327162</c:v>
                </c:pt>
                <c:pt idx="145">
                  <c:v>3.9461883408071801</c:v>
                </c:pt>
                <c:pt idx="146">
                  <c:v>4.6846846846846875</c:v>
                </c:pt>
                <c:pt idx="147">
                  <c:v>7.8222222222222193</c:v>
                </c:pt>
                <c:pt idx="148">
                  <c:v>4.9321266968325821</c:v>
                </c:pt>
                <c:pt idx="149">
                  <c:v>3.5344827586206851</c:v>
                </c:pt>
                <c:pt idx="150">
                  <c:v>4.2592592592592542</c:v>
                </c:pt>
                <c:pt idx="151">
                  <c:v>6.8444444444444477</c:v>
                </c:pt>
                <c:pt idx="152">
                  <c:v>5.112107623318388</c:v>
                </c:pt>
                <c:pt idx="153">
                  <c:v>4.9775784753363199</c:v>
                </c:pt>
                <c:pt idx="154">
                  <c:v>8.9473684210526336</c:v>
                </c:pt>
                <c:pt idx="155">
                  <c:v>2.7777777777777777</c:v>
                </c:pt>
                <c:pt idx="156">
                  <c:v>5.5502392344497578</c:v>
                </c:pt>
                <c:pt idx="157">
                  <c:v>9.3103448275862046</c:v>
                </c:pt>
                <c:pt idx="158">
                  <c:v>2.6459143968871639</c:v>
                </c:pt>
                <c:pt idx="159">
                  <c:v>7.5486381322957223</c:v>
                </c:pt>
                <c:pt idx="160">
                  <c:v>6.2589928057553879</c:v>
                </c:pt>
                <c:pt idx="161">
                  <c:v>7.0322580645161326</c:v>
                </c:pt>
                <c:pt idx="162">
                  <c:v>6.7647058823529411</c:v>
                </c:pt>
                <c:pt idx="163">
                  <c:v>3.4242424242424274</c:v>
                </c:pt>
                <c:pt idx="164">
                  <c:v>7.1562499999999929</c:v>
                </c:pt>
                <c:pt idx="165">
                  <c:v>4.7896440129449873</c:v>
                </c:pt>
                <c:pt idx="166">
                  <c:v>2.7960526315789473</c:v>
                </c:pt>
                <c:pt idx="167">
                  <c:v>6.0559006211180124</c:v>
                </c:pt>
                <c:pt idx="168">
                  <c:v>6.5048543689320466</c:v>
                </c:pt>
                <c:pt idx="169">
                  <c:v>6.0681114551083661</c:v>
                </c:pt>
                <c:pt idx="170">
                  <c:v>4.4272445820433468</c:v>
                </c:pt>
                <c:pt idx="171">
                  <c:v>5.9305993690851775</c:v>
                </c:pt>
                <c:pt idx="172">
                  <c:v>3.1818181818181857</c:v>
                </c:pt>
                <c:pt idx="173">
                  <c:v>8.184713375796175</c:v>
                </c:pt>
                <c:pt idx="174">
                  <c:v>5.7366771159874643</c:v>
                </c:pt>
                <c:pt idx="175">
                  <c:v>4.6745562130177545</c:v>
                </c:pt>
                <c:pt idx="176">
                  <c:v>5.8982035928143679</c:v>
                </c:pt>
                <c:pt idx="177">
                  <c:v>4.9673202614379051</c:v>
                </c:pt>
                <c:pt idx="178">
                  <c:v>5.3067484662576723</c:v>
                </c:pt>
                <c:pt idx="179">
                  <c:v>5.8306188925081361</c:v>
                </c:pt>
                <c:pt idx="180">
                  <c:v>4.89932885906041</c:v>
                </c:pt>
                <c:pt idx="181">
                  <c:v>6.4437689969604834</c:v>
                </c:pt>
                <c:pt idx="182">
                  <c:v>4.249201277955275</c:v>
                </c:pt>
                <c:pt idx="183">
                  <c:v>8.8544891640866936</c:v>
                </c:pt>
                <c:pt idx="184">
                  <c:v>3.7846153846153885</c:v>
                </c:pt>
                <c:pt idx="185">
                  <c:v>5.9150326797385695</c:v>
                </c:pt>
                <c:pt idx="186">
                  <c:v>3.2640949554896146</c:v>
                </c:pt>
                <c:pt idx="187">
                  <c:v>5.0450450450450486</c:v>
                </c:pt>
                <c:pt idx="188">
                  <c:v>6.4285714285714253</c:v>
                </c:pt>
                <c:pt idx="189">
                  <c:v>4.3533123028391207</c:v>
                </c:pt>
                <c:pt idx="190">
                  <c:v>6.1022364217252472</c:v>
                </c:pt>
                <c:pt idx="191">
                  <c:v>6.3636363636363669</c:v>
                </c:pt>
                <c:pt idx="192">
                  <c:v>6.0457516339869279</c:v>
                </c:pt>
                <c:pt idx="193">
                  <c:v>6.845425867507883</c:v>
                </c:pt>
                <c:pt idx="194">
                  <c:v>5.4012345679012341</c:v>
                </c:pt>
                <c:pt idx="195">
                  <c:v>4.012158054711243</c:v>
                </c:pt>
                <c:pt idx="196">
                  <c:v>5.4697986577181243</c:v>
                </c:pt>
                <c:pt idx="197">
                  <c:v>4.983922829581994</c:v>
                </c:pt>
                <c:pt idx="198">
                  <c:v>5.3172205438066538</c:v>
                </c:pt>
                <c:pt idx="199">
                  <c:v>5.4054054054054053</c:v>
                </c:pt>
                <c:pt idx="200">
                  <c:v>6.574585635359119</c:v>
                </c:pt>
                <c:pt idx="201">
                  <c:v>7.4932614555256096</c:v>
                </c:pt>
                <c:pt idx="202">
                  <c:v>4.8284960422163614</c:v>
                </c:pt>
                <c:pt idx="203">
                  <c:v>5.1530612244897931</c:v>
                </c:pt>
                <c:pt idx="204">
                  <c:v>6.1985472154963732</c:v>
                </c:pt>
                <c:pt idx="205">
                  <c:v>6.220657276995305</c:v>
                </c:pt>
                <c:pt idx="206">
                  <c:v>3.9529411764705911</c:v>
                </c:pt>
                <c:pt idx="207">
                  <c:v>7.4109263657957207</c:v>
                </c:pt>
                <c:pt idx="208">
                  <c:v>2.2194513715710666</c:v>
                </c:pt>
                <c:pt idx="209">
                  <c:v>6.9756097560975672</c:v>
                </c:pt>
                <c:pt idx="210">
                  <c:v>4.3341404358353461</c:v>
                </c:pt>
                <c:pt idx="211">
                  <c:v>7.1428571428571423</c:v>
                </c:pt>
                <c:pt idx="212">
                  <c:v>3.9622641509433989</c:v>
                </c:pt>
                <c:pt idx="213">
                  <c:v>5.2224824355971924</c:v>
                </c:pt>
                <c:pt idx="214">
                  <c:v>6.74528301886793</c:v>
                </c:pt>
                <c:pt idx="215">
                  <c:v>6.9733656174334167</c:v>
                </c:pt>
                <c:pt idx="216">
                  <c:v>2.0240963855421632</c:v>
                </c:pt>
                <c:pt idx="217">
                  <c:v>5.1781472684085541</c:v>
                </c:pt>
                <c:pt idx="218">
                  <c:v>5.6698564593301404</c:v>
                </c:pt>
                <c:pt idx="219">
                  <c:v>5.7210401891252927</c:v>
                </c:pt>
                <c:pt idx="220">
                  <c:v>4.3446601941747511</c:v>
                </c:pt>
                <c:pt idx="221">
                  <c:v>7.7481840193704601</c:v>
                </c:pt>
                <c:pt idx="222">
                  <c:v>4.6551724137930979</c:v>
                </c:pt>
                <c:pt idx="223">
                  <c:v>4.1791044776119435</c:v>
                </c:pt>
                <c:pt idx="224">
                  <c:v>6.7813267813267863</c:v>
                </c:pt>
                <c:pt idx="225">
                  <c:v>5.3499999999999943</c:v>
                </c:pt>
                <c:pt idx="226">
                  <c:v>3.6674816625916873</c:v>
                </c:pt>
                <c:pt idx="227">
                  <c:v>7.1261682242990645</c:v>
                </c:pt>
                <c:pt idx="228">
                  <c:v>4.8774509803921511</c:v>
                </c:pt>
                <c:pt idx="229">
                  <c:v>7.3047858942065487</c:v>
                </c:pt>
                <c:pt idx="230">
                  <c:v>3.129584352078242</c:v>
                </c:pt>
                <c:pt idx="231">
                  <c:v>7.426470588235297</c:v>
                </c:pt>
                <c:pt idx="232">
                  <c:v>5.3971962616822484</c:v>
                </c:pt>
                <c:pt idx="233">
                  <c:v>4.6228710462287106</c:v>
                </c:pt>
                <c:pt idx="234">
                  <c:v>3.8725490196078463</c:v>
                </c:pt>
                <c:pt idx="235">
                  <c:v>7.9759036144578372</c:v>
                </c:pt>
                <c:pt idx="236">
                  <c:v>6.2656641604010019</c:v>
                </c:pt>
                <c:pt idx="237">
                  <c:v>3.1542056074766354</c:v>
                </c:pt>
                <c:pt idx="238">
                  <c:v>6.1502347417840353</c:v>
                </c:pt>
                <c:pt idx="239">
                  <c:v>3.5877862595419905</c:v>
                </c:pt>
                <c:pt idx="240">
                  <c:v>7.8692493946731235</c:v>
                </c:pt>
                <c:pt idx="241">
                  <c:v>5.5684454756380504</c:v>
                </c:pt>
                <c:pt idx="242">
                  <c:v>4.3990929705215374</c:v>
                </c:pt>
                <c:pt idx="243">
                  <c:v>6.2775330396475777</c:v>
                </c:pt>
                <c:pt idx="244">
                  <c:v>5.8012170385395585</c:v>
                </c:pt>
                <c:pt idx="245">
                  <c:v>5.0521920668058433</c:v>
                </c:pt>
                <c:pt idx="246">
                  <c:v>5.875486381322955</c:v>
                </c:pt>
                <c:pt idx="247">
                  <c:v>6.2452107279693534</c:v>
                </c:pt>
                <c:pt idx="248">
                  <c:v>4.0820312499999956</c:v>
                </c:pt>
                <c:pt idx="249">
                  <c:v>4.732673267326728</c:v>
                </c:pt>
                <c:pt idx="250">
                  <c:v>6.2235067437379596</c:v>
                </c:pt>
                <c:pt idx="251">
                  <c:v>5.115830115830116</c:v>
                </c:pt>
                <c:pt idx="252">
                  <c:v>5.2917505030181111</c:v>
                </c:pt>
                <c:pt idx="253">
                  <c:v>6.2524271844660166</c:v>
                </c:pt>
                <c:pt idx="254">
                  <c:v>5.4999999999999982</c:v>
                </c:pt>
                <c:pt idx="255">
                  <c:v>5.2123552123552122</c:v>
                </c:pt>
                <c:pt idx="256">
                  <c:v>4.8795180722891587</c:v>
                </c:pt>
                <c:pt idx="257">
                  <c:v>6.4453125</c:v>
                </c:pt>
                <c:pt idx="258">
                  <c:v>4.2222222222222179</c:v>
                </c:pt>
                <c:pt idx="259">
                  <c:v>5.9611650485436876</c:v>
                </c:pt>
                <c:pt idx="260">
                  <c:v>4.4807692307692326</c:v>
                </c:pt>
                <c:pt idx="261">
                  <c:v>5.6804733727810675</c:v>
                </c:pt>
                <c:pt idx="262">
                  <c:v>5.2157598499061937</c:v>
                </c:pt>
                <c:pt idx="263">
                  <c:v>3.4246575342465753</c:v>
                </c:pt>
                <c:pt idx="264">
                  <c:v>8.0038759689922507</c:v>
                </c:pt>
                <c:pt idx="265">
                  <c:v>5.3696498054474757</c:v>
                </c:pt>
                <c:pt idx="266">
                  <c:v>5.5578093306287979</c:v>
                </c:pt>
                <c:pt idx="267">
                  <c:v>4.6978557504873342</c:v>
                </c:pt>
                <c:pt idx="268">
                  <c:v>4.5849802371541477</c:v>
                </c:pt>
                <c:pt idx="269">
                  <c:v>5.4343434343434298</c:v>
                </c:pt>
                <c:pt idx="270">
                  <c:v>5.7005758157389614</c:v>
                </c:pt>
                <c:pt idx="271">
                  <c:v>4.8054474708171178</c:v>
                </c:pt>
                <c:pt idx="272">
                  <c:v>5.9999999999999973</c:v>
                </c:pt>
                <c:pt idx="273">
                  <c:v>7.7757009345794437</c:v>
                </c:pt>
                <c:pt idx="274">
                  <c:v>2.7572815533980561</c:v>
                </c:pt>
                <c:pt idx="275">
                  <c:v>5.0968992248062044</c:v>
                </c:pt>
                <c:pt idx="276">
                  <c:v>6.0362173038229372</c:v>
                </c:pt>
                <c:pt idx="277">
                  <c:v>6.4534883720930258</c:v>
                </c:pt>
                <c:pt idx="278">
                  <c:v>5.6338028169014089</c:v>
                </c:pt>
                <c:pt idx="279">
                  <c:v>5.9439252336448618</c:v>
                </c:pt>
                <c:pt idx="280">
                  <c:v>5.2015355086372406</c:v>
                </c:pt>
                <c:pt idx="281">
                  <c:v>5.2988047808764991</c:v>
                </c:pt>
                <c:pt idx="282">
                  <c:v>7.4950298210735564</c:v>
                </c:pt>
                <c:pt idx="283">
                  <c:v>5.8666666666666689</c:v>
                </c:pt>
                <c:pt idx="284">
                  <c:v>4.4083969465648893</c:v>
                </c:pt>
                <c:pt idx="285">
                  <c:v>5.6036036036036077</c:v>
                </c:pt>
                <c:pt idx="286">
                  <c:v>5.3309481216457879</c:v>
                </c:pt>
                <c:pt idx="287">
                  <c:v>4.9391304347826051</c:v>
                </c:pt>
                <c:pt idx="288">
                  <c:v>8.1260364842454393</c:v>
                </c:pt>
                <c:pt idx="289">
                  <c:v>4.5840130505709658</c:v>
                </c:pt>
                <c:pt idx="290">
                  <c:v>5.7545605306799414</c:v>
                </c:pt>
                <c:pt idx="291">
                  <c:v>3.8048780487804841</c:v>
                </c:pt>
                <c:pt idx="292">
                  <c:v>6.2706270627062706</c:v>
                </c:pt>
                <c:pt idx="293">
                  <c:v>4.3664383561643838</c:v>
                </c:pt>
                <c:pt idx="294">
                  <c:v>5.5759599332220331</c:v>
                </c:pt>
                <c:pt idx="295">
                  <c:v>5.1414309484192975</c:v>
                </c:pt>
                <c:pt idx="296">
                  <c:v>4.5637583892617526</c:v>
                </c:pt>
                <c:pt idx="297">
                  <c:v>6.7927631578947292</c:v>
                </c:pt>
                <c:pt idx="298">
                  <c:v>17.062706270627061</c:v>
                </c:pt>
                <c:pt idx="299">
                  <c:v>4.2454394693200701</c:v>
                </c:pt>
                <c:pt idx="300">
                  <c:v>4.5320197044335018</c:v>
                </c:pt>
                <c:pt idx="301">
                  <c:v>8.3666666666666742</c:v>
                </c:pt>
                <c:pt idx="302">
                  <c:v>3.9065108514190281</c:v>
                </c:pt>
                <c:pt idx="303">
                  <c:v>4.9268292682926758</c:v>
                </c:pt>
                <c:pt idx="304">
                  <c:v>4.6076794657762976</c:v>
                </c:pt>
                <c:pt idx="305">
                  <c:v>6.1129568106312222</c:v>
                </c:pt>
                <c:pt idx="306">
                  <c:v>5.8143322475570107</c:v>
                </c:pt>
                <c:pt idx="307">
                  <c:v>6.2046204620462087</c:v>
                </c:pt>
                <c:pt idx="308">
                  <c:v>5.3401360544217642</c:v>
                </c:pt>
                <c:pt idx="309">
                  <c:v>7.2847682119205297</c:v>
                </c:pt>
                <c:pt idx="310">
                  <c:v>5.1559934318554967</c:v>
                </c:pt>
                <c:pt idx="311">
                  <c:v>5.3114754098360617</c:v>
                </c:pt>
                <c:pt idx="312">
                  <c:v>4.6416938110749184</c:v>
                </c:pt>
                <c:pt idx="313">
                  <c:v>6.5935919055649288</c:v>
                </c:pt>
                <c:pt idx="314">
                  <c:v>3.9335664335664338</c:v>
                </c:pt>
                <c:pt idx="315">
                  <c:v>5.5407653910149675</c:v>
                </c:pt>
                <c:pt idx="316">
                  <c:v>6.3713798977853457</c:v>
                </c:pt>
                <c:pt idx="317">
                  <c:v>7.5974025974025903</c:v>
                </c:pt>
                <c:pt idx="318">
                  <c:v>7.0146818923327903</c:v>
                </c:pt>
                <c:pt idx="319">
                  <c:v>5.8956521739130396</c:v>
                </c:pt>
                <c:pt idx="320">
                  <c:v>7.9967159277504178</c:v>
                </c:pt>
                <c:pt idx="321">
                  <c:v>8.1953642384105958</c:v>
                </c:pt>
                <c:pt idx="322">
                  <c:v>9.2798690671031157</c:v>
                </c:pt>
                <c:pt idx="323">
                  <c:v>9.96638655462184</c:v>
                </c:pt>
                <c:pt idx="324">
                  <c:v>14.294871794871803</c:v>
                </c:pt>
                <c:pt idx="325">
                  <c:v>19.414556962025316</c:v>
                </c:pt>
                <c:pt idx="326">
                  <c:v>17.284345047923331</c:v>
                </c:pt>
                <c:pt idx="327">
                  <c:v>16.67673716012084</c:v>
                </c:pt>
                <c:pt idx="328">
                  <c:v>20.85348506401138</c:v>
                </c:pt>
                <c:pt idx="329">
                  <c:v>18.20668693009118</c:v>
                </c:pt>
                <c:pt idx="330">
                  <c:v>23.390804597701141</c:v>
                </c:pt>
                <c:pt idx="331">
                  <c:v>20.709219858156029</c:v>
                </c:pt>
                <c:pt idx="332">
                  <c:v>16.579710144927535</c:v>
                </c:pt>
                <c:pt idx="333">
                  <c:v>20.784593437945798</c:v>
                </c:pt>
                <c:pt idx="334">
                  <c:v>15.1186943620178</c:v>
                </c:pt>
                <c:pt idx="335">
                  <c:v>16.364922206506371</c:v>
                </c:pt>
                <c:pt idx="336">
                  <c:v>16.761768901569187</c:v>
                </c:pt>
                <c:pt idx="337">
                  <c:v>19.343575418994412</c:v>
                </c:pt>
                <c:pt idx="338">
                  <c:v>19.902506963788298</c:v>
                </c:pt>
                <c:pt idx="339">
                  <c:v>19.702549575070822</c:v>
                </c:pt>
                <c:pt idx="340">
                  <c:v>16.488439306358384</c:v>
                </c:pt>
                <c:pt idx="341">
                  <c:v>20.602582496413202</c:v>
                </c:pt>
                <c:pt idx="342">
                  <c:v>18.399433427762034</c:v>
                </c:pt>
                <c:pt idx="343">
                  <c:v>17.144866385372712</c:v>
                </c:pt>
                <c:pt idx="344">
                  <c:v>15.014245014245011</c:v>
                </c:pt>
                <c:pt idx="345">
                  <c:v>11.659259259259267</c:v>
                </c:pt>
                <c:pt idx="346">
                  <c:v>13.106936416184977</c:v>
                </c:pt>
                <c:pt idx="347">
                  <c:v>15.000000000000007</c:v>
                </c:pt>
                <c:pt idx="348">
                  <c:v>15.832167832167837</c:v>
                </c:pt>
                <c:pt idx="349">
                  <c:v>18.08659217877095</c:v>
                </c:pt>
                <c:pt idx="350">
                  <c:v>18.045649072753207</c:v>
                </c:pt>
                <c:pt idx="351">
                  <c:v>15.950413223140488</c:v>
                </c:pt>
                <c:pt idx="352">
                  <c:v>16.805555555555557</c:v>
                </c:pt>
                <c:pt idx="353">
                  <c:v>19.197183098591545</c:v>
                </c:pt>
                <c:pt idx="354">
                  <c:v>15.751445086705202</c:v>
                </c:pt>
                <c:pt idx="355">
                  <c:v>15.794655414908574</c:v>
                </c:pt>
                <c:pt idx="356">
                  <c:v>16.262482168330955</c:v>
                </c:pt>
                <c:pt idx="357">
                  <c:v>16.284153005464489</c:v>
                </c:pt>
                <c:pt idx="358">
                  <c:v>23.457814661134165</c:v>
                </c:pt>
                <c:pt idx="359">
                  <c:v>13.672316384180785</c:v>
                </c:pt>
                <c:pt idx="360">
                  <c:v>14.391988555078687</c:v>
                </c:pt>
                <c:pt idx="361">
                  <c:v>15.706371191135732</c:v>
                </c:pt>
                <c:pt idx="362">
                  <c:v>15.903954802259889</c:v>
                </c:pt>
                <c:pt idx="363">
                  <c:v>17.985714285714284</c:v>
                </c:pt>
                <c:pt idx="364">
                  <c:v>20.028011204481793</c:v>
                </c:pt>
                <c:pt idx="365">
                  <c:v>19.567099567099572</c:v>
                </c:pt>
                <c:pt idx="366">
                  <c:v>15.6638418079096</c:v>
                </c:pt>
                <c:pt idx="367">
                  <c:v>20.108843537414963</c:v>
                </c:pt>
                <c:pt idx="368">
                  <c:v>20.928667563930013</c:v>
                </c:pt>
                <c:pt idx="369">
                  <c:v>24.149484536082472</c:v>
                </c:pt>
                <c:pt idx="370">
                  <c:v>21.200545702592084</c:v>
                </c:pt>
                <c:pt idx="371">
                  <c:v>26.958762886597942</c:v>
                </c:pt>
                <c:pt idx="372">
                  <c:v>26.775000000000006</c:v>
                </c:pt>
                <c:pt idx="373">
                  <c:v>29.00126422250316</c:v>
                </c:pt>
                <c:pt idx="374">
                  <c:v>27.753086419753082</c:v>
                </c:pt>
                <c:pt idx="375">
                  <c:v>24.22784810126582</c:v>
                </c:pt>
                <c:pt idx="376">
                  <c:v>23.471376370280151</c:v>
                </c:pt>
                <c:pt idx="377">
                  <c:v>18.509316770186334</c:v>
                </c:pt>
                <c:pt idx="378">
                  <c:v>22.906530089628678</c:v>
                </c:pt>
                <c:pt idx="379">
                  <c:v>15.436766623207298</c:v>
                </c:pt>
                <c:pt idx="380">
                  <c:v>21.117861482381524</c:v>
                </c:pt>
                <c:pt idx="381">
                  <c:v>17.295918367346943</c:v>
                </c:pt>
                <c:pt idx="382">
                  <c:v>17.058096415327565</c:v>
                </c:pt>
                <c:pt idx="383">
                  <c:v>20.185414091470946</c:v>
                </c:pt>
                <c:pt idx="384">
                  <c:v>22.014833127317679</c:v>
                </c:pt>
                <c:pt idx="385">
                  <c:v>20.44334975369458</c:v>
                </c:pt>
                <c:pt idx="386">
                  <c:v>22.148148148148145</c:v>
                </c:pt>
                <c:pt idx="387">
                  <c:v>24.981905910735829</c:v>
                </c:pt>
                <c:pt idx="388">
                  <c:v>25.006289308176093</c:v>
                </c:pt>
                <c:pt idx="389">
                  <c:v>24.757160647571602</c:v>
                </c:pt>
                <c:pt idx="390">
                  <c:v>25.772558714462303</c:v>
                </c:pt>
                <c:pt idx="391">
                  <c:v>46.940581542351453</c:v>
                </c:pt>
                <c:pt idx="392">
                  <c:v>25.091799265605875</c:v>
                </c:pt>
                <c:pt idx="393">
                  <c:v>19.772439949431096</c:v>
                </c:pt>
                <c:pt idx="394">
                  <c:v>22.264851485148512</c:v>
                </c:pt>
                <c:pt idx="395">
                  <c:v>20.314070351758801</c:v>
                </c:pt>
                <c:pt idx="396">
                  <c:v>21.439299123904874</c:v>
                </c:pt>
                <c:pt idx="397">
                  <c:v>24.839506172839513</c:v>
                </c:pt>
                <c:pt idx="398">
                  <c:v>29.143546441495783</c:v>
                </c:pt>
                <c:pt idx="399">
                  <c:v>30.247524752475247</c:v>
                </c:pt>
                <c:pt idx="400">
                  <c:v>23.610062893081768</c:v>
                </c:pt>
                <c:pt idx="401">
                  <c:v>22.560975609756099</c:v>
                </c:pt>
                <c:pt idx="402">
                  <c:v>22.656641604010019</c:v>
                </c:pt>
                <c:pt idx="403">
                  <c:v>24.312736443883978</c:v>
                </c:pt>
                <c:pt idx="404">
                  <c:v>26.279357231149568</c:v>
                </c:pt>
                <c:pt idx="405">
                  <c:v>50.216560509554142</c:v>
                </c:pt>
                <c:pt idx="406">
                  <c:v>17.402760351317443</c:v>
                </c:pt>
                <c:pt idx="407">
                  <c:v>19.396984924623112</c:v>
                </c:pt>
                <c:pt idx="408">
                  <c:v>22.212389380530979</c:v>
                </c:pt>
                <c:pt idx="409">
                  <c:v>24.362745098039209</c:v>
                </c:pt>
                <c:pt idx="410">
                  <c:v>25.757575757575758</c:v>
                </c:pt>
                <c:pt idx="411">
                  <c:v>25.510204081632654</c:v>
                </c:pt>
                <c:pt idx="412">
                  <c:v>29.965277777777779</c:v>
                </c:pt>
                <c:pt idx="413">
                  <c:v>28.148148148148145</c:v>
                </c:pt>
                <c:pt idx="414">
                  <c:v>27.423033067274798</c:v>
                </c:pt>
                <c:pt idx="415">
                  <c:v>32.981298129812977</c:v>
                </c:pt>
                <c:pt idx="416">
                  <c:v>27.010078387458016</c:v>
                </c:pt>
                <c:pt idx="417">
                  <c:v>26.666666666666668</c:v>
                </c:pt>
                <c:pt idx="418">
                  <c:v>28.655097613882869</c:v>
                </c:pt>
                <c:pt idx="419">
                  <c:v>26.986455981941308</c:v>
                </c:pt>
                <c:pt idx="420">
                  <c:v>23.615295480880643</c:v>
                </c:pt>
                <c:pt idx="421">
                  <c:v>24.116331096196873</c:v>
                </c:pt>
                <c:pt idx="422">
                  <c:v>25.664105378704715</c:v>
                </c:pt>
                <c:pt idx="423">
                  <c:v>22.923588039867109</c:v>
                </c:pt>
                <c:pt idx="424">
                  <c:v>23.545150501672246</c:v>
                </c:pt>
                <c:pt idx="425">
                  <c:v>28.322717622080674</c:v>
                </c:pt>
                <c:pt idx="426">
                  <c:v>22.924634420697405</c:v>
                </c:pt>
                <c:pt idx="427">
                  <c:v>25</c:v>
                </c:pt>
                <c:pt idx="428">
                  <c:v>24.818081587651601</c:v>
                </c:pt>
                <c:pt idx="429">
                  <c:v>24.939890710382517</c:v>
                </c:pt>
                <c:pt idx="430">
                  <c:v>26.67039106145252</c:v>
                </c:pt>
                <c:pt idx="431">
                  <c:v>27.890109890109887</c:v>
                </c:pt>
                <c:pt idx="432">
                  <c:v>25.057208237986274</c:v>
                </c:pt>
                <c:pt idx="433">
                  <c:v>27.43362831858407</c:v>
                </c:pt>
                <c:pt idx="434">
                  <c:v>25.499999999999996</c:v>
                </c:pt>
                <c:pt idx="435">
                  <c:v>26.212624584717613</c:v>
                </c:pt>
                <c:pt idx="436">
                  <c:v>25.706340378198</c:v>
                </c:pt>
                <c:pt idx="437">
                  <c:v>28.560354374307863</c:v>
                </c:pt>
                <c:pt idx="438">
                  <c:v>30.359869138495089</c:v>
                </c:pt>
                <c:pt idx="439">
                  <c:v>28.120045300113244</c:v>
                </c:pt>
                <c:pt idx="440">
                  <c:v>28.498896247240623</c:v>
                </c:pt>
                <c:pt idx="441">
                  <c:v>31.024229074889874</c:v>
                </c:pt>
                <c:pt idx="442">
                  <c:v>28.296703296703296</c:v>
                </c:pt>
                <c:pt idx="443">
                  <c:v>27.289823008849563</c:v>
                </c:pt>
                <c:pt idx="444">
                  <c:v>26.209587513935347</c:v>
                </c:pt>
                <c:pt idx="445">
                  <c:v>25.596330275229363</c:v>
                </c:pt>
                <c:pt idx="446">
                  <c:v>27.665903890160177</c:v>
                </c:pt>
                <c:pt idx="447">
                  <c:v>26.240179573512901</c:v>
                </c:pt>
                <c:pt idx="448">
                  <c:v>26.967592592592592</c:v>
                </c:pt>
                <c:pt idx="449">
                  <c:v>27.168338907469348</c:v>
                </c:pt>
                <c:pt idx="450">
                  <c:v>28.479212253829317</c:v>
                </c:pt>
                <c:pt idx="451">
                  <c:v>28.820912124582872</c:v>
                </c:pt>
                <c:pt idx="452">
                  <c:v>31.766004415011036</c:v>
                </c:pt>
                <c:pt idx="453">
                  <c:v>33.781249999999993</c:v>
                </c:pt>
                <c:pt idx="454">
                  <c:v>29.35817805383023</c:v>
                </c:pt>
                <c:pt idx="455">
                  <c:v>33.497435897435899</c:v>
                </c:pt>
                <c:pt idx="456">
                  <c:v>33.154158215010135</c:v>
                </c:pt>
                <c:pt idx="457">
                  <c:v>33.585461689587426</c:v>
                </c:pt>
                <c:pt idx="458">
                  <c:v>32.039408866995075</c:v>
                </c:pt>
                <c:pt idx="459">
                  <c:v>28.732534930139721</c:v>
                </c:pt>
                <c:pt idx="460">
                  <c:v>30.697674418604652</c:v>
                </c:pt>
                <c:pt idx="461">
                  <c:v>34.007820136852388</c:v>
                </c:pt>
                <c:pt idx="462">
                  <c:v>31.608606557377051</c:v>
                </c:pt>
                <c:pt idx="463">
                  <c:v>30.985074626865671</c:v>
                </c:pt>
                <c:pt idx="464">
                  <c:v>30.546719681908545</c:v>
                </c:pt>
                <c:pt idx="465">
                  <c:v>28.459958932238198</c:v>
                </c:pt>
                <c:pt idx="466">
                  <c:v>33.41538461538461</c:v>
                </c:pt>
                <c:pt idx="467">
                  <c:v>37.526673132880696</c:v>
                </c:pt>
                <c:pt idx="468">
                  <c:v>31.806256306760851</c:v>
                </c:pt>
                <c:pt idx="469">
                  <c:v>29.464105156723964</c:v>
                </c:pt>
                <c:pt idx="470">
                  <c:v>28.260869565217391</c:v>
                </c:pt>
                <c:pt idx="471">
                  <c:v>29.757575757575761</c:v>
                </c:pt>
                <c:pt idx="472">
                  <c:v>28.951120162932785</c:v>
                </c:pt>
                <c:pt idx="473">
                  <c:v>33.123152709359609</c:v>
                </c:pt>
                <c:pt idx="474">
                  <c:v>31.379310344827587</c:v>
                </c:pt>
                <c:pt idx="475">
                  <c:v>29.317953861584751</c:v>
                </c:pt>
                <c:pt idx="476">
                  <c:v>31.342975206611566</c:v>
                </c:pt>
                <c:pt idx="477">
                  <c:v>34.369918699186996</c:v>
                </c:pt>
                <c:pt idx="478">
                  <c:v>36.311713455953537</c:v>
                </c:pt>
                <c:pt idx="479">
                  <c:v>31.953441295546565</c:v>
                </c:pt>
                <c:pt idx="480">
                  <c:v>34.466800804828978</c:v>
                </c:pt>
                <c:pt idx="481">
                  <c:v>32.955911823647291</c:v>
                </c:pt>
                <c:pt idx="482">
                  <c:v>29.846625766871167</c:v>
                </c:pt>
                <c:pt idx="483">
                  <c:v>31.087398373983739</c:v>
                </c:pt>
                <c:pt idx="484">
                  <c:v>32.120911793855306</c:v>
                </c:pt>
                <c:pt idx="485">
                  <c:v>30.060544904137231</c:v>
                </c:pt>
                <c:pt idx="486">
                  <c:v>31.057494866529773</c:v>
                </c:pt>
                <c:pt idx="487">
                  <c:v>33.214285714285708</c:v>
                </c:pt>
                <c:pt idx="488">
                  <c:v>31.656504065040654</c:v>
                </c:pt>
                <c:pt idx="489">
                  <c:v>30.809716599190278</c:v>
                </c:pt>
                <c:pt idx="490">
                  <c:v>30.610610610610607</c:v>
                </c:pt>
                <c:pt idx="491">
                  <c:v>30.598377281947265</c:v>
                </c:pt>
                <c:pt idx="492">
                  <c:v>27.389937106918232</c:v>
                </c:pt>
                <c:pt idx="493">
                  <c:v>31.962708537782142</c:v>
                </c:pt>
                <c:pt idx="494">
                  <c:v>40</c:v>
                </c:pt>
                <c:pt idx="495">
                  <c:v>34.160156249999993</c:v>
                </c:pt>
                <c:pt idx="496">
                  <c:v>34.50433108758422</c:v>
                </c:pt>
                <c:pt idx="497">
                  <c:v>35.117591721542802</c:v>
                </c:pt>
                <c:pt idx="498">
                  <c:v>36.520947176684885</c:v>
                </c:pt>
                <c:pt idx="499">
                  <c:v>37.750229568411385</c:v>
                </c:pt>
                <c:pt idx="500">
                  <c:v>36.565656565656568</c:v>
                </c:pt>
                <c:pt idx="501">
                  <c:v>37.67985611510791</c:v>
                </c:pt>
                <c:pt idx="502">
                  <c:v>36.953271028037385</c:v>
                </c:pt>
                <c:pt idx="503">
                  <c:v>39.226033421284079</c:v>
                </c:pt>
                <c:pt idx="504">
                  <c:v>41.968641114982574</c:v>
                </c:pt>
                <c:pt idx="505">
                  <c:v>33.827977315689978</c:v>
                </c:pt>
                <c:pt idx="506">
                  <c:v>35.194805194805198</c:v>
                </c:pt>
                <c:pt idx="507">
                  <c:v>29.417938931297705</c:v>
                </c:pt>
                <c:pt idx="508">
                  <c:v>33.363553943789661</c:v>
                </c:pt>
                <c:pt idx="509">
                  <c:v>33.606853020739408</c:v>
                </c:pt>
                <c:pt idx="510">
                  <c:v>31.295097132284916</c:v>
                </c:pt>
                <c:pt idx="511">
                  <c:v>35.822669104204749</c:v>
                </c:pt>
                <c:pt idx="512">
                  <c:v>29.954421148587056</c:v>
                </c:pt>
                <c:pt idx="513">
                  <c:v>32.359447004608299</c:v>
                </c:pt>
                <c:pt idx="514">
                  <c:v>32.144821264894595</c:v>
                </c:pt>
                <c:pt idx="515">
                  <c:v>31.408711770157549</c:v>
                </c:pt>
                <c:pt idx="516">
                  <c:v>31.401098901098901</c:v>
                </c:pt>
                <c:pt idx="517">
                  <c:v>32.765363128491622</c:v>
                </c:pt>
                <c:pt idx="518">
                  <c:v>35.180831826401452</c:v>
                </c:pt>
                <c:pt idx="519">
                  <c:v>35.348837209302324</c:v>
                </c:pt>
                <c:pt idx="520">
                  <c:v>37.346189164370983</c:v>
                </c:pt>
                <c:pt idx="521">
                  <c:v>40.342910101946245</c:v>
                </c:pt>
                <c:pt idx="522">
                  <c:v>36.843525179856115</c:v>
                </c:pt>
                <c:pt idx="523">
                  <c:v>38.502722323048999</c:v>
                </c:pt>
                <c:pt idx="524">
                  <c:v>37.310155535224148</c:v>
                </c:pt>
                <c:pt idx="525">
                  <c:v>37.064220183486242</c:v>
                </c:pt>
                <c:pt idx="526">
                  <c:v>36.099356025758965</c:v>
                </c:pt>
                <c:pt idx="527">
                  <c:v>36.410496719775068</c:v>
                </c:pt>
                <c:pt idx="528">
                  <c:v>34.858188472095151</c:v>
                </c:pt>
                <c:pt idx="529">
                  <c:v>38.300180831826403</c:v>
                </c:pt>
                <c:pt idx="530">
                  <c:v>34.053064958828912</c:v>
                </c:pt>
                <c:pt idx="531">
                  <c:v>35.086128739800543</c:v>
                </c:pt>
                <c:pt idx="532">
                  <c:v>30.412371134020617</c:v>
                </c:pt>
                <c:pt idx="533">
                  <c:v>31.173184357541896</c:v>
                </c:pt>
                <c:pt idx="534">
                  <c:v>37.017383348581888</c:v>
                </c:pt>
                <c:pt idx="535">
                  <c:v>35.627743634767334</c:v>
                </c:pt>
                <c:pt idx="536">
                  <c:v>34.641608391608386</c:v>
                </c:pt>
                <c:pt idx="537">
                  <c:v>36.37870855148342</c:v>
                </c:pt>
                <c:pt idx="538">
                  <c:v>39.69879518072289</c:v>
                </c:pt>
                <c:pt idx="539">
                  <c:v>39.871023215821154</c:v>
                </c:pt>
                <c:pt idx="540">
                  <c:v>41.241554054054049</c:v>
                </c:pt>
                <c:pt idx="541">
                  <c:v>40.743525480367587</c:v>
                </c:pt>
                <c:pt idx="542">
                  <c:v>40.767306088407004</c:v>
                </c:pt>
                <c:pt idx="543">
                  <c:v>38.104184457728444</c:v>
                </c:pt>
                <c:pt idx="544">
                  <c:v>44.632952691680266</c:v>
                </c:pt>
                <c:pt idx="545">
                  <c:v>37.833876221498372</c:v>
                </c:pt>
                <c:pt idx="546">
                  <c:v>33.807890222984568</c:v>
                </c:pt>
                <c:pt idx="547">
                  <c:v>33.380992430613958</c:v>
                </c:pt>
                <c:pt idx="548">
                  <c:v>33.036605657237942</c:v>
                </c:pt>
                <c:pt idx="549">
                  <c:v>34.925619834710744</c:v>
                </c:pt>
                <c:pt idx="550">
                  <c:v>36.879139072847686</c:v>
                </c:pt>
                <c:pt idx="551">
                  <c:v>37.673434856175966</c:v>
                </c:pt>
                <c:pt idx="552">
                  <c:v>37.94142259414226</c:v>
                </c:pt>
                <c:pt idx="553">
                  <c:v>36.415254237288138</c:v>
                </c:pt>
                <c:pt idx="554">
                  <c:v>38.896321070234116</c:v>
                </c:pt>
                <c:pt idx="555">
                  <c:v>39.974704890387855</c:v>
                </c:pt>
                <c:pt idx="556">
                  <c:v>40.961214165261381</c:v>
                </c:pt>
                <c:pt idx="557">
                  <c:v>40.917355371900825</c:v>
                </c:pt>
                <c:pt idx="558">
                  <c:v>39.345870809484879</c:v>
                </c:pt>
                <c:pt idx="559">
                  <c:v>38.295549958018469</c:v>
                </c:pt>
                <c:pt idx="560">
                  <c:v>37.456293706293707</c:v>
                </c:pt>
                <c:pt idx="561">
                  <c:v>38.506711409395969</c:v>
                </c:pt>
                <c:pt idx="562">
                  <c:v>38.578767123287669</c:v>
                </c:pt>
                <c:pt idx="563">
                  <c:v>39.29054054054054</c:v>
                </c:pt>
                <c:pt idx="564">
                  <c:v>40.394957983193279</c:v>
                </c:pt>
                <c:pt idx="565">
                  <c:v>41.601659751037339</c:v>
                </c:pt>
                <c:pt idx="566">
                  <c:v>41.935483870967744</c:v>
                </c:pt>
                <c:pt idx="567">
                  <c:v>39.802405498281786</c:v>
                </c:pt>
                <c:pt idx="568">
                  <c:v>39.285714285714285</c:v>
                </c:pt>
                <c:pt idx="569">
                  <c:v>41.806930693069312</c:v>
                </c:pt>
                <c:pt idx="570">
                  <c:v>41.258389261744959</c:v>
                </c:pt>
                <c:pt idx="571">
                  <c:v>41.32938187976292</c:v>
                </c:pt>
                <c:pt idx="572">
                  <c:v>42.353433835845898</c:v>
                </c:pt>
                <c:pt idx="573">
                  <c:v>41.601027397260268</c:v>
                </c:pt>
                <c:pt idx="574">
                  <c:v>41.961920529801318</c:v>
                </c:pt>
                <c:pt idx="575">
                  <c:v>39.676870748299322</c:v>
                </c:pt>
                <c:pt idx="576">
                  <c:v>36.948561464690492</c:v>
                </c:pt>
                <c:pt idx="577">
                  <c:v>37.619047619047613</c:v>
                </c:pt>
                <c:pt idx="578">
                  <c:v>38.910728910728913</c:v>
                </c:pt>
                <c:pt idx="579">
                  <c:v>39.20697858842189</c:v>
                </c:pt>
                <c:pt idx="580">
                  <c:v>38.089068825910928</c:v>
                </c:pt>
                <c:pt idx="581">
                  <c:v>39.77900552486188</c:v>
                </c:pt>
                <c:pt idx="582">
                  <c:v>41.349644830307817</c:v>
                </c:pt>
                <c:pt idx="583">
                  <c:v>39.754552652414887</c:v>
                </c:pt>
                <c:pt idx="584">
                  <c:v>44.329738058551612</c:v>
                </c:pt>
                <c:pt idx="585">
                  <c:v>42.240566037735846</c:v>
                </c:pt>
                <c:pt idx="586">
                  <c:v>43.542296072507554</c:v>
                </c:pt>
                <c:pt idx="587">
                  <c:v>43.617693522906798</c:v>
                </c:pt>
                <c:pt idx="588">
                  <c:v>46.105182926829272</c:v>
                </c:pt>
                <c:pt idx="589">
                  <c:v>44.540540540540533</c:v>
                </c:pt>
                <c:pt idx="590">
                  <c:v>45.465838509316768</c:v>
                </c:pt>
                <c:pt idx="591">
                  <c:v>46.330769230769228</c:v>
                </c:pt>
                <c:pt idx="592">
                  <c:v>45.647339158061953</c:v>
                </c:pt>
                <c:pt idx="593">
                  <c:v>43.112840466926073</c:v>
                </c:pt>
                <c:pt idx="594">
                  <c:v>46.495659037095507</c:v>
                </c:pt>
                <c:pt idx="595">
                  <c:v>41.071703932151124</c:v>
                </c:pt>
                <c:pt idx="596">
                  <c:v>40.109803921568627</c:v>
                </c:pt>
                <c:pt idx="597">
                  <c:v>40.242792109256449</c:v>
                </c:pt>
                <c:pt idx="598">
                  <c:v>37.766457680250781</c:v>
                </c:pt>
                <c:pt idx="599">
                  <c:v>36.993670886075954</c:v>
                </c:pt>
                <c:pt idx="600">
                  <c:v>39.739663093415004</c:v>
                </c:pt>
                <c:pt idx="601">
                  <c:v>42.038022813688208</c:v>
                </c:pt>
                <c:pt idx="602">
                  <c:v>38.35284933645589</c:v>
                </c:pt>
                <c:pt idx="603">
                  <c:v>40.624518118735544</c:v>
                </c:pt>
                <c:pt idx="604">
                  <c:v>37.526104417670687</c:v>
                </c:pt>
                <c:pt idx="605">
                  <c:v>43.099141295862609</c:v>
                </c:pt>
                <c:pt idx="606">
                  <c:v>45.945121951219505</c:v>
                </c:pt>
                <c:pt idx="607">
                  <c:v>45.423728813559322</c:v>
                </c:pt>
                <c:pt idx="608">
                  <c:v>44.611239414934566</c:v>
                </c:pt>
                <c:pt idx="609">
                  <c:v>43.601859024012391</c:v>
                </c:pt>
                <c:pt idx="610">
                  <c:v>42.179289026275114</c:v>
                </c:pt>
                <c:pt idx="611">
                  <c:v>41.975999999999999</c:v>
                </c:pt>
                <c:pt idx="612">
                  <c:v>42.955246913580254</c:v>
                </c:pt>
                <c:pt idx="613">
                  <c:v>41.677067082683308</c:v>
                </c:pt>
                <c:pt idx="614">
                  <c:v>42.573872472783826</c:v>
                </c:pt>
                <c:pt idx="615">
                  <c:v>39.944664031620547</c:v>
                </c:pt>
                <c:pt idx="616">
                  <c:v>38.494117647058815</c:v>
                </c:pt>
                <c:pt idx="617">
                  <c:v>39.720893141945773</c:v>
                </c:pt>
                <c:pt idx="618">
                  <c:v>57.687188019966719</c:v>
                </c:pt>
                <c:pt idx="619">
                  <c:v>22.163801820020225</c:v>
                </c:pt>
                <c:pt idx="620">
                  <c:v>7.2326203208556175</c:v>
                </c:pt>
                <c:pt idx="621">
                  <c:v>2.3314065510597346</c:v>
                </c:pt>
                <c:pt idx="622">
                  <c:v>2.9393939393939359</c:v>
                </c:pt>
                <c:pt idx="623">
                  <c:v>-0.5263157894736793</c:v>
                </c:pt>
                <c:pt idx="624">
                  <c:v>0</c:v>
                </c:pt>
              </c:numCache>
            </c:numRef>
          </c:yVal>
          <c:smooth val="1"/>
        </c:ser>
        <c:ser>
          <c:idx val="3"/>
          <c:order val="3"/>
          <c:tx>
            <c:strRef>
              <c:f>'Half Steady CC Ramp TPS'!$R$1</c:f>
              <c:strCache>
                <c:ptCount val="1"/>
                <c:pt idx="0">
                  <c:v>10% TPS Diff Threshold</c:v>
                </c:pt>
              </c:strCache>
            </c:strRef>
          </c:tx>
          <c:marker>
            <c:symbol val="none"/>
          </c:marker>
          <c:xVal>
            <c:numRef>
              <c:f>'Half Steady CC Ramp TPS'!$A$2:$A$631</c:f>
              <c:numCache>
                <c:formatCode>General</c:formatCode>
                <c:ptCount val="63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TPS'!$R$2:$R$632</c:f>
              <c:numCache>
                <c:formatCode>General</c:formatCode>
                <c:ptCount val="63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10</c:v>
                </c:pt>
                <c:pt idx="586">
                  <c:v>10</c:v>
                </c:pt>
                <c:pt idx="587">
                  <c:v>10</c:v>
                </c:pt>
                <c:pt idx="588">
                  <c:v>10</c:v>
                </c:pt>
                <c:pt idx="589">
                  <c:v>10</c:v>
                </c:pt>
                <c:pt idx="590">
                  <c:v>10</c:v>
                </c:pt>
                <c:pt idx="591">
                  <c:v>10</c:v>
                </c:pt>
                <c:pt idx="592">
                  <c:v>10</c:v>
                </c:pt>
                <c:pt idx="593">
                  <c:v>10</c:v>
                </c:pt>
                <c:pt idx="594">
                  <c:v>10</c:v>
                </c:pt>
                <c:pt idx="595">
                  <c:v>10</c:v>
                </c:pt>
                <c:pt idx="596">
                  <c:v>10</c:v>
                </c:pt>
                <c:pt idx="597">
                  <c:v>10</c:v>
                </c:pt>
                <c:pt idx="598">
                  <c:v>10</c:v>
                </c:pt>
                <c:pt idx="599">
                  <c:v>10</c:v>
                </c:pt>
                <c:pt idx="600">
                  <c:v>10</c:v>
                </c:pt>
                <c:pt idx="601">
                  <c:v>10</c:v>
                </c:pt>
                <c:pt idx="602">
                  <c:v>10</c:v>
                </c:pt>
                <c:pt idx="603">
                  <c:v>10</c:v>
                </c:pt>
                <c:pt idx="604">
                  <c:v>10</c:v>
                </c:pt>
                <c:pt idx="605">
                  <c:v>10</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10</c:v>
                </c:pt>
                <c:pt idx="622">
                  <c:v>10</c:v>
                </c:pt>
                <c:pt idx="623">
                  <c:v>10</c:v>
                </c:pt>
                <c:pt idx="624">
                  <c:v>10</c:v>
                </c:pt>
                <c:pt idx="625">
                  <c:v>10</c:v>
                </c:pt>
                <c:pt idx="626">
                  <c:v>10</c:v>
                </c:pt>
                <c:pt idx="627">
                  <c:v>10</c:v>
                </c:pt>
                <c:pt idx="628">
                  <c:v>10</c:v>
                </c:pt>
                <c:pt idx="629">
                  <c:v>10</c:v>
                </c:pt>
                <c:pt idx="630">
                  <c:v>10</c:v>
                </c:pt>
              </c:numCache>
            </c:numRef>
          </c:yVal>
          <c:smooth val="1"/>
        </c:ser>
        <c:dLbls>
          <c:showLegendKey val="0"/>
          <c:showVal val="0"/>
          <c:showCatName val="0"/>
          <c:showSerName val="0"/>
          <c:showPercent val="0"/>
          <c:showBubbleSize val="0"/>
        </c:dLbls>
        <c:axId val="207001856"/>
        <c:axId val="206999936"/>
      </c:scatterChart>
      <c:valAx>
        <c:axId val="206991744"/>
        <c:scaling>
          <c:orientation val="minMax"/>
          <c:max val="4000"/>
          <c:min val="500"/>
        </c:scaling>
        <c:delete val="0"/>
        <c:axPos val="b"/>
        <c:title>
          <c:tx>
            <c:rich>
              <a:bodyPr/>
              <a:lstStyle/>
              <a:p>
                <a:pPr>
                  <a:defRPr/>
                </a:pPr>
                <a:r>
                  <a:rPr lang="en-US"/>
                  <a:t>Time</a:t>
                </a:r>
              </a:p>
            </c:rich>
          </c:tx>
          <c:overlay val="0"/>
        </c:title>
        <c:numFmt formatCode="General" sourceLinked="1"/>
        <c:majorTickMark val="out"/>
        <c:minorTickMark val="none"/>
        <c:tickLblPos val="nextTo"/>
        <c:crossAx val="206993664"/>
        <c:crosses val="autoZero"/>
        <c:crossBetween val="midCat"/>
      </c:valAx>
      <c:valAx>
        <c:axId val="206993664"/>
        <c:scaling>
          <c:orientation val="minMax"/>
          <c:max val="800"/>
          <c:min val="0"/>
        </c:scaling>
        <c:delete val="0"/>
        <c:axPos val="l"/>
        <c:majorGridlines/>
        <c:title>
          <c:tx>
            <c:rich>
              <a:bodyPr rot="-5400000" vert="horz"/>
              <a:lstStyle/>
              <a:p>
                <a:pPr>
                  <a:defRPr/>
                </a:pPr>
                <a:r>
                  <a:rPr lang="en-US"/>
                  <a:t>TPS</a:t>
                </a:r>
              </a:p>
            </c:rich>
          </c:tx>
          <c:overlay val="0"/>
        </c:title>
        <c:numFmt formatCode="General" sourceLinked="1"/>
        <c:majorTickMark val="out"/>
        <c:minorTickMark val="none"/>
        <c:tickLblPos val="nextTo"/>
        <c:crossAx val="206991744"/>
        <c:crosses val="autoZero"/>
        <c:crossBetween val="midCat"/>
      </c:valAx>
      <c:valAx>
        <c:axId val="206999936"/>
        <c:scaling>
          <c:orientation val="minMax"/>
          <c:max val="100"/>
          <c:min val="0"/>
        </c:scaling>
        <c:delete val="0"/>
        <c:axPos val="r"/>
        <c:title>
          <c:tx>
            <c:rich>
              <a:bodyPr rot="-5400000" vert="horz"/>
              <a:lstStyle/>
              <a:p>
                <a:pPr>
                  <a:defRPr/>
                </a:pPr>
                <a:r>
                  <a:rPr lang="en-US"/>
                  <a:t>Percent</a:t>
                </a:r>
              </a:p>
            </c:rich>
          </c:tx>
          <c:overlay val="0"/>
        </c:title>
        <c:numFmt formatCode="General" sourceLinked="1"/>
        <c:majorTickMark val="out"/>
        <c:minorTickMark val="none"/>
        <c:tickLblPos val="nextTo"/>
        <c:crossAx val="207001856"/>
        <c:crosses val="max"/>
        <c:crossBetween val="midCat"/>
      </c:valAx>
      <c:valAx>
        <c:axId val="207001856"/>
        <c:scaling>
          <c:orientation val="minMax"/>
        </c:scaling>
        <c:delete val="1"/>
        <c:axPos val="b"/>
        <c:numFmt formatCode="General" sourceLinked="1"/>
        <c:majorTickMark val="out"/>
        <c:minorTickMark val="none"/>
        <c:tickLblPos val="nextTo"/>
        <c:crossAx val="206999936"/>
        <c:crosses val="autoZero"/>
        <c:crossBetween val="midCat"/>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'Half Steady CC Ramp TPS'!$E$1</c:f>
              <c:strCache>
                <c:ptCount val="1"/>
                <c:pt idx="0">
                  <c:v>Avalanche Connections</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TPS'!$E$2:$E$633</c:f>
              <c:numCache>
                <c:formatCode>General</c:formatCode>
                <c:ptCount val="632"/>
                <c:pt idx="0">
                  <c:v>183</c:v>
                </c:pt>
                <c:pt idx="1">
                  <c:v>414</c:v>
                </c:pt>
                <c:pt idx="2">
                  <c:v>641</c:v>
                </c:pt>
                <c:pt idx="3">
                  <c:v>886</c:v>
                </c:pt>
                <c:pt idx="4">
                  <c:v>1148</c:v>
                </c:pt>
                <c:pt idx="5">
                  <c:v>1369</c:v>
                </c:pt>
                <c:pt idx="6">
                  <c:v>1597</c:v>
                </c:pt>
                <c:pt idx="7">
                  <c:v>1836</c:v>
                </c:pt>
                <c:pt idx="8">
                  <c:v>2079</c:v>
                </c:pt>
                <c:pt idx="9">
                  <c:v>2302</c:v>
                </c:pt>
                <c:pt idx="10">
                  <c:v>2535</c:v>
                </c:pt>
                <c:pt idx="11">
                  <c:v>2780</c:v>
                </c:pt>
                <c:pt idx="12">
                  <c:v>3011</c:v>
                </c:pt>
                <c:pt idx="13">
                  <c:v>3250</c:v>
                </c:pt>
                <c:pt idx="14">
                  <c:v>3495</c:v>
                </c:pt>
                <c:pt idx="15">
                  <c:v>3737</c:v>
                </c:pt>
                <c:pt idx="16">
                  <c:v>3981</c:v>
                </c:pt>
                <c:pt idx="17">
                  <c:v>4219</c:v>
                </c:pt>
                <c:pt idx="18">
                  <c:v>4461</c:v>
                </c:pt>
                <c:pt idx="19">
                  <c:v>4704</c:v>
                </c:pt>
                <c:pt idx="20">
                  <c:v>4940</c:v>
                </c:pt>
                <c:pt idx="21">
                  <c:v>5175</c:v>
                </c:pt>
                <c:pt idx="22">
                  <c:v>5423</c:v>
                </c:pt>
                <c:pt idx="23">
                  <c:v>5652</c:v>
                </c:pt>
                <c:pt idx="24">
                  <c:v>5879</c:v>
                </c:pt>
                <c:pt idx="25">
                  <c:v>6116</c:v>
                </c:pt>
                <c:pt idx="26">
                  <c:v>6352</c:v>
                </c:pt>
                <c:pt idx="27">
                  <c:v>6578</c:v>
                </c:pt>
                <c:pt idx="28">
                  <c:v>6823</c:v>
                </c:pt>
                <c:pt idx="29">
                  <c:v>7061</c:v>
                </c:pt>
                <c:pt idx="30">
                  <c:v>7302</c:v>
                </c:pt>
                <c:pt idx="31">
                  <c:v>7535</c:v>
                </c:pt>
                <c:pt idx="32">
                  <c:v>7761</c:v>
                </c:pt>
                <c:pt idx="33">
                  <c:v>7998</c:v>
                </c:pt>
                <c:pt idx="34">
                  <c:v>8227</c:v>
                </c:pt>
                <c:pt idx="35">
                  <c:v>8445</c:v>
                </c:pt>
                <c:pt idx="36">
                  <c:v>8493</c:v>
                </c:pt>
                <c:pt idx="37">
                  <c:v>8484</c:v>
                </c:pt>
                <c:pt idx="38">
                  <c:v>8493</c:v>
                </c:pt>
                <c:pt idx="39">
                  <c:v>8476</c:v>
                </c:pt>
                <c:pt idx="40">
                  <c:v>8456</c:v>
                </c:pt>
                <c:pt idx="41">
                  <c:v>8458</c:v>
                </c:pt>
                <c:pt idx="42">
                  <c:v>8466</c:v>
                </c:pt>
                <c:pt idx="43">
                  <c:v>8465</c:v>
                </c:pt>
                <c:pt idx="44">
                  <c:v>8463</c:v>
                </c:pt>
                <c:pt idx="45">
                  <c:v>8465</c:v>
                </c:pt>
                <c:pt idx="46">
                  <c:v>8480</c:v>
                </c:pt>
                <c:pt idx="47">
                  <c:v>8479</c:v>
                </c:pt>
                <c:pt idx="48">
                  <c:v>8483</c:v>
                </c:pt>
                <c:pt idx="49">
                  <c:v>8461</c:v>
                </c:pt>
                <c:pt idx="50">
                  <c:v>8450</c:v>
                </c:pt>
                <c:pt idx="51">
                  <c:v>8439</c:v>
                </c:pt>
                <c:pt idx="52">
                  <c:v>8434</c:v>
                </c:pt>
                <c:pt idx="53">
                  <c:v>8447</c:v>
                </c:pt>
                <c:pt idx="54">
                  <c:v>8451</c:v>
                </c:pt>
                <c:pt idx="55">
                  <c:v>8440</c:v>
                </c:pt>
                <c:pt idx="56">
                  <c:v>8433</c:v>
                </c:pt>
                <c:pt idx="57">
                  <c:v>8424</c:v>
                </c:pt>
                <c:pt idx="58">
                  <c:v>8393</c:v>
                </c:pt>
                <c:pt idx="59">
                  <c:v>8393</c:v>
                </c:pt>
                <c:pt idx="60">
                  <c:v>8401</c:v>
                </c:pt>
                <c:pt idx="61">
                  <c:v>8405</c:v>
                </c:pt>
                <c:pt idx="62">
                  <c:v>8402</c:v>
                </c:pt>
                <c:pt idx="63">
                  <c:v>8421</c:v>
                </c:pt>
                <c:pt idx="64">
                  <c:v>8413</c:v>
                </c:pt>
                <c:pt idx="65">
                  <c:v>8432</c:v>
                </c:pt>
                <c:pt idx="66">
                  <c:v>8420</c:v>
                </c:pt>
                <c:pt idx="67">
                  <c:v>8403</c:v>
                </c:pt>
                <c:pt idx="68">
                  <c:v>8376</c:v>
                </c:pt>
                <c:pt idx="69">
                  <c:v>8374</c:v>
                </c:pt>
                <c:pt idx="70">
                  <c:v>8380</c:v>
                </c:pt>
                <c:pt idx="71">
                  <c:v>8391</c:v>
                </c:pt>
                <c:pt idx="72">
                  <c:v>8389</c:v>
                </c:pt>
                <c:pt idx="73">
                  <c:v>8408</c:v>
                </c:pt>
                <c:pt idx="74">
                  <c:v>8413</c:v>
                </c:pt>
                <c:pt idx="75">
                  <c:v>8427</c:v>
                </c:pt>
                <c:pt idx="76">
                  <c:v>8445</c:v>
                </c:pt>
                <c:pt idx="77">
                  <c:v>8450</c:v>
                </c:pt>
                <c:pt idx="78">
                  <c:v>8452</c:v>
                </c:pt>
                <c:pt idx="79">
                  <c:v>8442</c:v>
                </c:pt>
                <c:pt idx="80">
                  <c:v>8425</c:v>
                </c:pt>
                <c:pt idx="81">
                  <c:v>8423</c:v>
                </c:pt>
                <c:pt idx="82">
                  <c:v>8389</c:v>
                </c:pt>
                <c:pt idx="83">
                  <c:v>8388</c:v>
                </c:pt>
                <c:pt idx="84">
                  <c:v>8395</c:v>
                </c:pt>
                <c:pt idx="85">
                  <c:v>8407</c:v>
                </c:pt>
                <c:pt idx="86">
                  <c:v>8401</c:v>
                </c:pt>
                <c:pt idx="87">
                  <c:v>8386</c:v>
                </c:pt>
                <c:pt idx="88">
                  <c:v>8405</c:v>
                </c:pt>
                <c:pt idx="89">
                  <c:v>8385</c:v>
                </c:pt>
                <c:pt idx="90">
                  <c:v>8376</c:v>
                </c:pt>
                <c:pt idx="91">
                  <c:v>8397</c:v>
                </c:pt>
                <c:pt idx="92">
                  <c:v>8407</c:v>
                </c:pt>
                <c:pt idx="93">
                  <c:v>8424</c:v>
                </c:pt>
                <c:pt idx="94">
                  <c:v>8445</c:v>
                </c:pt>
                <c:pt idx="95">
                  <c:v>8450</c:v>
                </c:pt>
                <c:pt idx="96">
                  <c:v>8455</c:v>
                </c:pt>
                <c:pt idx="97">
                  <c:v>8434</c:v>
                </c:pt>
                <c:pt idx="98">
                  <c:v>8446</c:v>
                </c:pt>
                <c:pt idx="99">
                  <c:v>8433</c:v>
                </c:pt>
                <c:pt idx="100">
                  <c:v>8440</c:v>
                </c:pt>
                <c:pt idx="101">
                  <c:v>8423</c:v>
                </c:pt>
                <c:pt idx="102">
                  <c:v>8421</c:v>
                </c:pt>
                <c:pt idx="103">
                  <c:v>8455</c:v>
                </c:pt>
                <c:pt idx="104">
                  <c:v>8490</c:v>
                </c:pt>
                <c:pt idx="105">
                  <c:v>8484</c:v>
                </c:pt>
                <c:pt idx="106">
                  <c:v>8485</c:v>
                </c:pt>
                <c:pt idx="107">
                  <c:v>8495</c:v>
                </c:pt>
                <c:pt idx="108">
                  <c:v>8517</c:v>
                </c:pt>
                <c:pt idx="109">
                  <c:v>8500</c:v>
                </c:pt>
                <c:pt idx="110">
                  <c:v>8512</c:v>
                </c:pt>
                <c:pt idx="111">
                  <c:v>8516</c:v>
                </c:pt>
                <c:pt idx="112">
                  <c:v>8489</c:v>
                </c:pt>
                <c:pt idx="113">
                  <c:v>8481</c:v>
                </c:pt>
                <c:pt idx="114">
                  <c:v>8493</c:v>
                </c:pt>
                <c:pt idx="115">
                  <c:v>8508</c:v>
                </c:pt>
                <c:pt idx="116">
                  <c:v>8524</c:v>
                </c:pt>
                <c:pt idx="117">
                  <c:v>8551</c:v>
                </c:pt>
                <c:pt idx="118">
                  <c:v>8557</c:v>
                </c:pt>
                <c:pt idx="119">
                  <c:v>8558</c:v>
                </c:pt>
                <c:pt idx="120">
                  <c:v>8547</c:v>
                </c:pt>
                <c:pt idx="121">
                  <c:v>8553</c:v>
                </c:pt>
                <c:pt idx="122">
                  <c:v>8573</c:v>
                </c:pt>
                <c:pt idx="123">
                  <c:v>8581</c:v>
                </c:pt>
                <c:pt idx="124">
                  <c:v>8571</c:v>
                </c:pt>
                <c:pt idx="125">
                  <c:v>8540</c:v>
                </c:pt>
                <c:pt idx="126">
                  <c:v>8539</c:v>
                </c:pt>
                <c:pt idx="127">
                  <c:v>8536</c:v>
                </c:pt>
                <c:pt idx="128">
                  <c:v>8530</c:v>
                </c:pt>
                <c:pt idx="129">
                  <c:v>8520</c:v>
                </c:pt>
                <c:pt idx="130">
                  <c:v>8519</c:v>
                </c:pt>
                <c:pt idx="131">
                  <c:v>8526</c:v>
                </c:pt>
                <c:pt idx="132">
                  <c:v>8523</c:v>
                </c:pt>
                <c:pt idx="133">
                  <c:v>8546</c:v>
                </c:pt>
                <c:pt idx="134">
                  <c:v>8558</c:v>
                </c:pt>
                <c:pt idx="135">
                  <c:v>8592</c:v>
                </c:pt>
                <c:pt idx="136">
                  <c:v>8572</c:v>
                </c:pt>
                <c:pt idx="137">
                  <c:v>8585</c:v>
                </c:pt>
                <c:pt idx="138">
                  <c:v>8605</c:v>
                </c:pt>
                <c:pt idx="139">
                  <c:v>8575</c:v>
                </c:pt>
                <c:pt idx="140">
                  <c:v>8570</c:v>
                </c:pt>
                <c:pt idx="141">
                  <c:v>8589</c:v>
                </c:pt>
                <c:pt idx="142">
                  <c:v>8591</c:v>
                </c:pt>
                <c:pt idx="143">
                  <c:v>8599</c:v>
                </c:pt>
                <c:pt idx="144">
                  <c:v>8595</c:v>
                </c:pt>
                <c:pt idx="145">
                  <c:v>8611</c:v>
                </c:pt>
                <c:pt idx="146">
                  <c:v>8595</c:v>
                </c:pt>
                <c:pt idx="147">
                  <c:v>8591</c:v>
                </c:pt>
                <c:pt idx="148">
                  <c:v>8609</c:v>
                </c:pt>
                <c:pt idx="149">
                  <c:v>8627</c:v>
                </c:pt>
                <c:pt idx="150">
                  <c:v>8621</c:v>
                </c:pt>
                <c:pt idx="151">
                  <c:v>8632</c:v>
                </c:pt>
                <c:pt idx="152">
                  <c:v>8619</c:v>
                </c:pt>
                <c:pt idx="153">
                  <c:v>8626</c:v>
                </c:pt>
                <c:pt idx="154">
                  <c:v>8646</c:v>
                </c:pt>
                <c:pt idx="155">
                  <c:v>8625</c:v>
                </c:pt>
                <c:pt idx="156">
                  <c:v>8641</c:v>
                </c:pt>
                <c:pt idx="157">
                  <c:v>8662</c:v>
                </c:pt>
                <c:pt idx="158">
                  <c:v>8659</c:v>
                </c:pt>
                <c:pt idx="159">
                  <c:v>8677</c:v>
                </c:pt>
                <c:pt idx="160">
                  <c:v>8690</c:v>
                </c:pt>
                <c:pt idx="161">
                  <c:v>8725</c:v>
                </c:pt>
                <c:pt idx="162">
                  <c:v>8742</c:v>
                </c:pt>
                <c:pt idx="163">
                  <c:v>8729</c:v>
                </c:pt>
                <c:pt idx="164">
                  <c:v>8726</c:v>
                </c:pt>
                <c:pt idx="165">
                  <c:v>8751</c:v>
                </c:pt>
                <c:pt idx="166">
                  <c:v>8760</c:v>
                </c:pt>
                <c:pt idx="167">
                  <c:v>8762</c:v>
                </c:pt>
                <c:pt idx="168">
                  <c:v>8751</c:v>
                </c:pt>
                <c:pt idx="169">
                  <c:v>8737</c:v>
                </c:pt>
                <c:pt idx="170">
                  <c:v>8723</c:v>
                </c:pt>
                <c:pt idx="171">
                  <c:v>8706</c:v>
                </c:pt>
                <c:pt idx="172">
                  <c:v>8707</c:v>
                </c:pt>
                <c:pt idx="173">
                  <c:v>8697</c:v>
                </c:pt>
                <c:pt idx="174">
                  <c:v>8672</c:v>
                </c:pt>
                <c:pt idx="175">
                  <c:v>8666</c:v>
                </c:pt>
                <c:pt idx="176">
                  <c:v>8669</c:v>
                </c:pt>
                <c:pt idx="177">
                  <c:v>8643</c:v>
                </c:pt>
                <c:pt idx="178">
                  <c:v>8659</c:v>
                </c:pt>
                <c:pt idx="179">
                  <c:v>8650</c:v>
                </c:pt>
                <c:pt idx="180">
                  <c:v>8637</c:v>
                </c:pt>
                <c:pt idx="181">
                  <c:v>8665</c:v>
                </c:pt>
                <c:pt idx="182">
                  <c:v>8668</c:v>
                </c:pt>
                <c:pt idx="183">
                  <c:v>8675</c:v>
                </c:pt>
                <c:pt idx="184">
                  <c:v>8694</c:v>
                </c:pt>
                <c:pt idx="185">
                  <c:v>8685</c:v>
                </c:pt>
                <c:pt idx="186">
                  <c:v>8680</c:v>
                </c:pt>
                <c:pt idx="187">
                  <c:v>8683</c:v>
                </c:pt>
                <c:pt idx="188">
                  <c:v>8684</c:v>
                </c:pt>
                <c:pt idx="189">
                  <c:v>8681</c:v>
                </c:pt>
                <c:pt idx="190">
                  <c:v>8677</c:v>
                </c:pt>
                <c:pt idx="191">
                  <c:v>8672</c:v>
                </c:pt>
                <c:pt idx="192">
                  <c:v>8677</c:v>
                </c:pt>
                <c:pt idx="193">
                  <c:v>8664</c:v>
                </c:pt>
                <c:pt idx="194">
                  <c:v>8657</c:v>
                </c:pt>
                <c:pt idx="195">
                  <c:v>8632</c:v>
                </c:pt>
                <c:pt idx="196">
                  <c:v>8646</c:v>
                </c:pt>
                <c:pt idx="197">
                  <c:v>8647</c:v>
                </c:pt>
                <c:pt idx="198">
                  <c:v>8664</c:v>
                </c:pt>
                <c:pt idx="199">
                  <c:v>8654</c:v>
                </c:pt>
                <c:pt idx="200">
                  <c:v>8647</c:v>
                </c:pt>
                <c:pt idx="201">
                  <c:v>8639</c:v>
                </c:pt>
                <c:pt idx="202">
                  <c:v>8644</c:v>
                </c:pt>
                <c:pt idx="203">
                  <c:v>8672</c:v>
                </c:pt>
                <c:pt idx="204">
                  <c:v>8690</c:v>
                </c:pt>
                <c:pt idx="205">
                  <c:v>8672</c:v>
                </c:pt>
                <c:pt idx="206">
                  <c:v>8674</c:v>
                </c:pt>
                <c:pt idx="207">
                  <c:v>8655</c:v>
                </c:pt>
                <c:pt idx="208">
                  <c:v>8662</c:v>
                </c:pt>
                <c:pt idx="209">
                  <c:v>8685</c:v>
                </c:pt>
                <c:pt idx="210">
                  <c:v>8679</c:v>
                </c:pt>
                <c:pt idx="211">
                  <c:v>8697</c:v>
                </c:pt>
                <c:pt idx="212">
                  <c:v>8708</c:v>
                </c:pt>
                <c:pt idx="213">
                  <c:v>8723</c:v>
                </c:pt>
                <c:pt idx="214">
                  <c:v>8730</c:v>
                </c:pt>
                <c:pt idx="215">
                  <c:v>8743</c:v>
                </c:pt>
                <c:pt idx="216">
                  <c:v>8732</c:v>
                </c:pt>
                <c:pt idx="217">
                  <c:v>8712</c:v>
                </c:pt>
                <c:pt idx="218">
                  <c:v>8704</c:v>
                </c:pt>
                <c:pt idx="219">
                  <c:v>8691</c:v>
                </c:pt>
                <c:pt idx="220">
                  <c:v>8690</c:v>
                </c:pt>
                <c:pt idx="221">
                  <c:v>8698</c:v>
                </c:pt>
                <c:pt idx="222">
                  <c:v>8693</c:v>
                </c:pt>
                <c:pt idx="223">
                  <c:v>8690</c:v>
                </c:pt>
                <c:pt idx="224">
                  <c:v>8700</c:v>
                </c:pt>
                <c:pt idx="225">
                  <c:v>8695</c:v>
                </c:pt>
                <c:pt idx="226">
                  <c:v>8701</c:v>
                </c:pt>
                <c:pt idx="227">
                  <c:v>8688</c:v>
                </c:pt>
                <c:pt idx="228">
                  <c:v>8675</c:v>
                </c:pt>
                <c:pt idx="229">
                  <c:v>8657</c:v>
                </c:pt>
                <c:pt idx="230">
                  <c:v>8650</c:v>
                </c:pt>
                <c:pt idx="231">
                  <c:v>8656</c:v>
                </c:pt>
                <c:pt idx="232">
                  <c:v>8651</c:v>
                </c:pt>
                <c:pt idx="233">
                  <c:v>8632</c:v>
                </c:pt>
                <c:pt idx="234">
                  <c:v>8647</c:v>
                </c:pt>
                <c:pt idx="235">
                  <c:v>8657</c:v>
                </c:pt>
                <c:pt idx="236">
                  <c:v>8647</c:v>
                </c:pt>
                <c:pt idx="237">
                  <c:v>8643</c:v>
                </c:pt>
                <c:pt idx="238">
                  <c:v>8597</c:v>
                </c:pt>
                <c:pt idx="239">
                  <c:v>8579</c:v>
                </c:pt>
                <c:pt idx="240">
                  <c:v>8577</c:v>
                </c:pt>
                <c:pt idx="241">
                  <c:v>8560</c:v>
                </c:pt>
                <c:pt idx="242">
                  <c:v>8576</c:v>
                </c:pt>
                <c:pt idx="243">
                  <c:v>8604</c:v>
                </c:pt>
                <c:pt idx="244">
                  <c:v>8617</c:v>
                </c:pt>
                <c:pt idx="245">
                  <c:v>8601</c:v>
                </c:pt>
                <c:pt idx="246">
                  <c:v>8610</c:v>
                </c:pt>
                <c:pt idx="247">
                  <c:v>8589</c:v>
                </c:pt>
                <c:pt idx="248">
                  <c:v>8591</c:v>
                </c:pt>
                <c:pt idx="249">
                  <c:v>8598</c:v>
                </c:pt>
                <c:pt idx="250">
                  <c:v>8600</c:v>
                </c:pt>
                <c:pt idx="251">
                  <c:v>8560</c:v>
                </c:pt>
                <c:pt idx="252">
                  <c:v>8571</c:v>
                </c:pt>
                <c:pt idx="253">
                  <c:v>8596</c:v>
                </c:pt>
                <c:pt idx="254">
                  <c:v>8597</c:v>
                </c:pt>
                <c:pt idx="255">
                  <c:v>8585</c:v>
                </c:pt>
                <c:pt idx="256">
                  <c:v>8561</c:v>
                </c:pt>
                <c:pt idx="257">
                  <c:v>8571</c:v>
                </c:pt>
                <c:pt idx="258">
                  <c:v>8559</c:v>
                </c:pt>
                <c:pt idx="259">
                  <c:v>8567</c:v>
                </c:pt>
                <c:pt idx="260">
                  <c:v>8579</c:v>
                </c:pt>
                <c:pt idx="261">
                  <c:v>8611</c:v>
                </c:pt>
                <c:pt idx="262">
                  <c:v>8581</c:v>
                </c:pt>
                <c:pt idx="263">
                  <c:v>8610</c:v>
                </c:pt>
                <c:pt idx="264">
                  <c:v>8618</c:v>
                </c:pt>
                <c:pt idx="265">
                  <c:v>8637</c:v>
                </c:pt>
                <c:pt idx="266">
                  <c:v>8635</c:v>
                </c:pt>
                <c:pt idx="267">
                  <c:v>8648</c:v>
                </c:pt>
                <c:pt idx="268">
                  <c:v>8664</c:v>
                </c:pt>
                <c:pt idx="269">
                  <c:v>8667</c:v>
                </c:pt>
                <c:pt idx="270">
                  <c:v>8662</c:v>
                </c:pt>
                <c:pt idx="271">
                  <c:v>8634</c:v>
                </c:pt>
                <c:pt idx="272">
                  <c:v>8676</c:v>
                </c:pt>
                <c:pt idx="273">
                  <c:v>8696</c:v>
                </c:pt>
                <c:pt idx="274">
                  <c:v>8744</c:v>
                </c:pt>
                <c:pt idx="275">
                  <c:v>8747</c:v>
                </c:pt>
                <c:pt idx="276">
                  <c:v>8719</c:v>
                </c:pt>
                <c:pt idx="277">
                  <c:v>8731</c:v>
                </c:pt>
                <c:pt idx="278">
                  <c:v>8727</c:v>
                </c:pt>
                <c:pt idx="279">
                  <c:v>8706</c:v>
                </c:pt>
                <c:pt idx="280">
                  <c:v>8698</c:v>
                </c:pt>
                <c:pt idx="281">
                  <c:v>8679</c:v>
                </c:pt>
                <c:pt idx="282">
                  <c:v>8694</c:v>
                </c:pt>
                <c:pt idx="283">
                  <c:v>8721</c:v>
                </c:pt>
                <c:pt idx="284">
                  <c:v>8721</c:v>
                </c:pt>
                <c:pt idx="285">
                  <c:v>8726</c:v>
                </c:pt>
                <c:pt idx="286">
                  <c:v>8721</c:v>
                </c:pt>
                <c:pt idx="287">
                  <c:v>8725</c:v>
                </c:pt>
                <c:pt idx="288">
                  <c:v>8721</c:v>
                </c:pt>
                <c:pt idx="289">
                  <c:v>8704</c:v>
                </c:pt>
                <c:pt idx="290">
                  <c:v>8693</c:v>
                </c:pt>
                <c:pt idx="291">
                  <c:v>8720</c:v>
                </c:pt>
                <c:pt idx="292">
                  <c:v>8714</c:v>
                </c:pt>
                <c:pt idx="293">
                  <c:v>8704</c:v>
                </c:pt>
                <c:pt idx="294">
                  <c:v>8713</c:v>
                </c:pt>
                <c:pt idx="295">
                  <c:v>8714</c:v>
                </c:pt>
                <c:pt idx="296">
                  <c:v>8705</c:v>
                </c:pt>
                <c:pt idx="297">
                  <c:v>8696</c:v>
                </c:pt>
                <c:pt idx="298">
                  <c:v>8721</c:v>
                </c:pt>
                <c:pt idx="299">
                  <c:v>8721</c:v>
                </c:pt>
                <c:pt idx="300">
                  <c:v>8708</c:v>
                </c:pt>
                <c:pt idx="301">
                  <c:v>8711</c:v>
                </c:pt>
                <c:pt idx="302">
                  <c:v>8719</c:v>
                </c:pt>
                <c:pt idx="303">
                  <c:v>8736</c:v>
                </c:pt>
                <c:pt idx="304">
                  <c:v>8703</c:v>
                </c:pt>
                <c:pt idx="305">
                  <c:v>8678</c:v>
                </c:pt>
                <c:pt idx="306">
                  <c:v>8672</c:v>
                </c:pt>
                <c:pt idx="307">
                  <c:v>8678</c:v>
                </c:pt>
                <c:pt idx="308">
                  <c:v>8650</c:v>
                </c:pt>
                <c:pt idx="309">
                  <c:v>8638</c:v>
                </c:pt>
                <c:pt idx="310">
                  <c:v>8623</c:v>
                </c:pt>
                <c:pt idx="311">
                  <c:v>8622</c:v>
                </c:pt>
                <c:pt idx="312">
                  <c:v>8652</c:v>
                </c:pt>
                <c:pt idx="313">
                  <c:v>8645</c:v>
                </c:pt>
                <c:pt idx="314">
                  <c:v>8646</c:v>
                </c:pt>
                <c:pt idx="315">
                  <c:v>8670</c:v>
                </c:pt>
                <c:pt idx="316">
                  <c:v>8687</c:v>
                </c:pt>
                <c:pt idx="317">
                  <c:v>8709</c:v>
                </c:pt>
                <c:pt idx="318">
                  <c:v>8707</c:v>
                </c:pt>
                <c:pt idx="319">
                  <c:v>8700</c:v>
                </c:pt>
                <c:pt idx="320">
                  <c:v>8714</c:v>
                </c:pt>
                <c:pt idx="321">
                  <c:v>8704</c:v>
                </c:pt>
                <c:pt idx="322">
                  <c:v>8717</c:v>
                </c:pt>
                <c:pt idx="323">
                  <c:v>8724</c:v>
                </c:pt>
                <c:pt idx="324">
                  <c:v>8740</c:v>
                </c:pt>
                <c:pt idx="325">
                  <c:v>8771</c:v>
                </c:pt>
                <c:pt idx="326">
                  <c:v>8755</c:v>
                </c:pt>
                <c:pt idx="327">
                  <c:v>8746</c:v>
                </c:pt>
                <c:pt idx="328">
                  <c:v>8745</c:v>
                </c:pt>
                <c:pt idx="329">
                  <c:v>8744</c:v>
                </c:pt>
                <c:pt idx="330">
                  <c:v>8750</c:v>
                </c:pt>
                <c:pt idx="331">
                  <c:v>8714</c:v>
                </c:pt>
                <c:pt idx="332">
                  <c:v>8700</c:v>
                </c:pt>
                <c:pt idx="333">
                  <c:v>8702</c:v>
                </c:pt>
                <c:pt idx="334">
                  <c:v>8671</c:v>
                </c:pt>
                <c:pt idx="335">
                  <c:v>8674</c:v>
                </c:pt>
                <c:pt idx="336">
                  <c:v>8686</c:v>
                </c:pt>
                <c:pt idx="337">
                  <c:v>8669</c:v>
                </c:pt>
                <c:pt idx="338">
                  <c:v>8662</c:v>
                </c:pt>
                <c:pt idx="339">
                  <c:v>8661</c:v>
                </c:pt>
                <c:pt idx="340">
                  <c:v>8666</c:v>
                </c:pt>
                <c:pt idx="341">
                  <c:v>8684</c:v>
                </c:pt>
                <c:pt idx="342">
                  <c:v>8703</c:v>
                </c:pt>
                <c:pt idx="343">
                  <c:v>8706</c:v>
                </c:pt>
                <c:pt idx="344">
                  <c:v>8698</c:v>
                </c:pt>
                <c:pt idx="345">
                  <c:v>8701</c:v>
                </c:pt>
                <c:pt idx="346">
                  <c:v>8715</c:v>
                </c:pt>
                <c:pt idx="347">
                  <c:v>8685</c:v>
                </c:pt>
                <c:pt idx="348">
                  <c:v>8685</c:v>
                </c:pt>
                <c:pt idx="349">
                  <c:v>8698</c:v>
                </c:pt>
                <c:pt idx="350">
                  <c:v>8687</c:v>
                </c:pt>
                <c:pt idx="351">
                  <c:v>8680</c:v>
                </c:pt>
                <c:pt idx="352">
                  <c:v>8683</c:v>
                </c:pt>
                <c:pt idx="353">
                  <c:v>8669</c:v>
                </c:pt>
                <c:pt idx="354">
                  <c:v>8655</c:v>
                </c:pt>
                <c:pt idx="355">
                  <c:v>8657</c:v>
                </c:pt>
                <c:pt idx="356">
                  <c:v>8652</c:v>
                </c:pt>
                <c:pt idx="357">
                  <c:v>8654</c:v>
                </c:pt>
                <c:pt idx="358">
                  <c:v>8656</c:v>
                </c:pt>
                <c:pt idx="359">
                  <c:v>8654</c:v>
                </c:pt>
                <c:pt idx="360">
                  <c:v>8637</c:v>
                </c:pt>
                <c:pt idx="361">
                  <c:v>8632</c:v>
                </c:pt>
                <c:pt idx="362">
                  <c:v>8642</c:v>
                </c:pt>
                <c:pt idx="363">
                  <c:v>8655</c:v>
                </c:pt>
                <c:pt idx="364">
                  <c:v>8681</c:v>
                </c:pt>
                <c:pt idx="365">
                  <c:v>8704</c:v>
                </c:pt>
                <c:pt idx="366">
                  <c:v>8689</c:v>
                </c:pt>
                <c:pt idx="367">
                  <c:v>8723</c:v>
                </c:pt>
                <c:pt idx="368">
                  <c:v>8742</c:v>
                </c:pt>
                <c:pt idx="369">
                  <c:v>8775</c:v>
                </c:pt>
                <c:pt idx="370">
                  <c:v>8804</c:v>
                </c:pt>
                <c:pt idx="371">
                  <c:v>8825</c:v>
                </c:pt>
                <c:pt idx="372">
                  <c:v>8846</c:v>
                </c:pt>
                <c:pt idx="373">
                  <c:v>8856</c:v>
                </c:pt>
                <c:pt idx="374">
                  <c:v>8837</c:v>
                </c:pt>
                <c:pt idx="375">
                  <c:v>8835</c:v>
                </c:pt>
                <c:pt idx="376">
                  <c:v>8828</c:v>
                </c:pt>
                <c:pt idx="377">
                  <c:v>8833</c:v>
                </c:pt>
                <c:pt idx="378">
                  <c:v>8843</c:v>
                </c:pt>
                <c:pt idx="379">
                  <c:v>8844</c:v>
                </c:pt>
                <c:pt idx="380">
                  <c:v>8844</c:v>
                </c:pt>
                <c:pt idx="381">
                  <c:v>8845</c:v>
                </c:pt>
                <c:pt idx="382">
                  <c:v>8841</c:v>
                </c:pt>
                <c:pt idx="383">
                  <c:v>8854</c:v>
                </c:pt>
                <c:pt idx="384">
                  <c:v>8840</c:v>
                </c:pt>
                <c:pt idx="385">
                  <c:v>8864</c:v>
                </c:pt>
                <c:pt idx="386">
                  <c:v>8845</c:v>
                </c:pt>
                <c:pt idx="387">
                  <c:v>8843</c:v>
                </c:pt>
                <c:pt idx="388">
                  <c:v>8862</c:v>
                </c:pt>
                <c:pt idx="389">
                  <c:v>8877</c:v>
                </c:pt>
                <c:pt idx="390">
                  <c:v>8911</c:v>
                </c:pt>
                <c:pt idx="391">
                  <c:v>8906</c:v>
                </c:pt>
                <c:pt idx="392">
                  <c:v>8916</c:v>
                </c:pt>
                <c:pt idx="393">
                  <c:v>8908</c:v>
                </c:pt>
                <c:pt idx="394">
                  <c:v>8899</c:v>
                </c:pt>
                <c:pt idx="395">
                  <c:v>8909</c:v>
                </c:pt>
                <c:pt idx="396">
                  <c:v>8896</c:v>
                </c:pt>
                <c:pt idx="397">
                  <c:v>8889</c:v>
                </c:pt>
                <c:pt idx="398">
                  <c:v>8872</c:v>
                </c:pt>
                <c:pt idx="399">
                  <c:v>8870</c:v>
                </c:pt>
                <c:pt idx="400">
                  <c:v>8842</c:v>
                </c:pt>
                <c:pt idx="401">
                  <c:v>8863</c:v>
                </c:pt>
                <c:pt idx="402">
                  <c:v>8885</c:v>
                </c:pt>
                <c:pt idx="403">
                  <c:v>8882</c:v>
                </c:pt>
                <c:pt idx="404">
                  <c:v>8852</c:v>
                </c:pt>
                <c:pt idx="405">
                  <c:v>8822</c:v>
                </c:pt>
                <c:pt idx="406">
                  <c:v>8802</c:v>
                </c:pt>
                <c:pt idx="407">
                  <c:v>8789</c:v>
                </c:pt>
                <c:pt idx="408">
                  <c:v>8769</c:v>
                </c:pt>
                <c:pt idx="409">
                  <c:v>8779</c:v>
                </c:pt>
                <c:pt idx="410">
                  <c:v>8781</c:v>
                </c:pt>
                <c:pt idx="411">
                  <c:v>8805</c:v>
                </c:pt>
                <c:pt idx="412">
                  <c:v>8846</c:v>
                </c:pt>
                <c:pt idx="413">
                  <c:v>8832</c:v>
                </c:pt>
                <c:pt idx="414">
                  <c:v>8843</c:v>
                </c:pt>
                <c:pt idx="415">
                  <c:v>8831</c:v>
                </c:pt>
                <c:pt idx="416">
                  <c:v>8842</c:v>
                </c:pt>
                <c:pt idx="417">
                  <c:v>8823</c:v>
                </c:pt>
                <c:pt idx="418">
                  <c:v>8827</c:v>
                </c:pt>
                <c:pt idx="419">
                  <c:v>8828</c:v>
                </c:pt>
                <c:pt idx="420">
                  <c:v>8822</c:v>
                </c:pt>
                <c:pt idx="421">
                  <c:v>8800</c:v>
                </c:pt>
                <c:pt idx="422">
                  <c:v>8791</c:v>
                </c:pt>
                <c:pt idx="423">
                  <c:v>8799</c:v>
                </c:pt>
                <c:pt idx="424">
                  <c:v>8804</c:v>
                </c:pt>
                <c:pt idx="425">
                  <c:v>8785</c:v>
                </c:pt>
                <c:pt idx="426">
                  <c:v>8772</c:v>
                </c:pt>
                <c:pt idx="427">
                  <c:v>8776</c:v>
                </c:pt>
                <c:pt idx="428">
                  <c:v>8765</c:v>
                </c:pt>
                <c:pt idx="429">
                  <c:v>8759</c:v>
                </c:pt>
                <c:pt idx="430">
                  <c:v>8734</c:v>
                </c:pt>
                <c:pt idx="431">
                  <c:v>8732</c:v>
                </c:pt>
                <c:pt idx="432">
                  <c:v>8730</c:v>
                </c:pt>
                <c:pt idx="433">
                  <c:v>8742</c:v>
                </c:pt>
                <c:pt idx="434">
                  <c:v>8750</c:v>
                </c:pt>
                <c:pt idx="435">
                  <c:v>8725</c:v>
                </c:pt>
                <c:pt idx="436">
                  <c:v>8733</c:v>
                </c:pt>
                <c:pt idx="437">
                  <c:v>8727</c:v>
                </c:pt>
                <c:pt idx="438">
                  <c:v>8691</c:v>
                </c:pt>
                <c:pt idx="439">
                  <c:v>8713</c:v>
                </c:pt>
                <c:pt idx="440">
                  <c:v>8733</c:v>
                </c:pt>
                <c:pt idx="441">
                  <c:v>8753</c:v>
                </c:pt>
                <c:pt idx="442">
                  <c:v>8778</c:v>
                </c:pt>
                <c:pt idx="443">
                  <c:v>8777</c:v>
                </c:pt>
                <c:pt idx="444">
                  <c:v>8763</c:v>
                </c:pt>
                <c:pt idx="445">
                  <c:v>8791</c:v>
                </c:pt>
                <c:pt idx="446">
                  <c:v>8802</c:v>
                </c:pt>
                <c:pt idx="447">
                  <c:v>8795</c:v>
                </c:pt>
                <c:pt idx="448">
                  <c:v>8766</c:v>
                </c:pt>
                <c:pt idx="449">
                  <c:v>8777</c:v>
                </c:pt>
                <c:pt idx="450">
                  <c:v>8762</c:v>
                </c:pt>
                <c:pt idx="451">
                  <c:v>8741</c:v>
                </c:pt>
                <c:pt idx="452">
                  <c:v>8750</c:v>
                </c:pt>
                <c:pt idx="453">
                  <c:v>8754</c:v>
                </c:pt>
                <c:pt idx="454">
                  <c:v>8761</c:v>
                </c:pt>
                <c:pt idx="455">
                  <c:v>8776</c:v>
                </c:pt>
                <c:pt idx="456">
                  <c:v>8806</c:v>
                </c:pt>
                <c:pt idx="457">
                  <c:v>8804</c:v>
                </c:pt>
                <c:pt idx="458">
                  <c:v>8830</c:v>
                </c:pt>
                <c:pt idx="459">
                  <c:v>8859</c:v>
                </c:pt>
                <c:pt idx="460">
                  <c:v>8858</c:v>
                </c:pt>
                <c:pt idx="461">
                  <c:v>8849</c:v>
                </c:pt>
                <c:pt idx="462">
                  <c:v>8846</c:v>
                </c:pt>
                <c:pt idx="463">
                  <c:v>8809</c:v>
                </c:pt>
                <c:pt idx="464">
                  <c:v>8814</c:v>
                </c:pt>
                <c:pt idx="465">
                  <c:v>8841</c:v>
                </c:pt>
                <c:pt idx="466">
                  <c:v>8864</c:v>
                </c:pt>
                <c:pt idx="467">
                  <c:v>8881</c:v>
                </c:pt>
                <c:pt idx="468">
                  <c:v>8905</c:v>
                </c:pt>
                <c:pt idx="469">
                  <c:v>8902</c:v>
                </c:pt>
                <c:pt idx="470">
                  <c:v>8904</c:v>
                </c:pt>
                <c:pt idx="471">
                  <c:v>8932</c:v>
                </c:pt>
                <c:pt idx="472">
                  <c:v>8925</c:v>
                </c:pt>
                <c:pt idx="473">
                  <c:v>8944</c:v>
                </c:pt>
                <c:pt idx="474">
                  <c:v>8964</c:v>
                </c:pt>
                <c:pt idx="475">
                  <c:v>8952</c:v>
                </c:pt>
                <c:pt idx="476">
                  <c:v>8940</c:v>
                </c:pt>
                <c:pt idx="477">
                  <c:v>8918</c:v>
                </c:pt>
                <c:pt idx="478">
                  <c:v>8922</c:v>
                </c:pt>
                <c:pt idx="479">
                  <c:v>8939</c:v>
                </c:pt>
                <c:pt idx="480">
                  <c:v>8916</c:v>
                </c:pt>
                <c:pt idx="481">
                  <c:v>8909</c:v>
                </c:pt>
                <c:pt idx="482">
                  <c:v>8893</c:v>
                </c:pt>
                <c:pt idx="483">
                  <c:v>8891</c:v>
                </c:pt>
                <c:pt idx="484">
                  <c:v>8899</c:v>
                </c:pt>
                <c:pt idx="485">
                  <c:v>8899</c:v>
                </c:pt>
                <c:pt idx="486">
                  <c:v>8934</c:v>
                </c:pt>
                <c:pt idx="487">
                  <c:v>8928</c:v>
                </c:pt>
                <c:pt idx="488">
                  <c:v>8957</c:v>
                </c:pt>
                <c:pt idx="489">
                  <c:v>8935</c:v>
                </c:pt>
                <c:pt idx="490">
                  <c:v>8943</c:v>
                </c:pt>
                <c:pt idx="491">
                  <c:v>8930</c:v>
                </c:pt>
                <c:pt idx="492">
                  <c:v>8933</c:v>
                </c:pt>
                <c:pt idx="493">
                  <c:v>8928</c:v>
                </c:pt>
                <c:pt idx="494">
                  <c:v>8921</c:v>
                </c:pt>
                <c:pt idx="495">
                  <c:v>8885</c:v>
                </c:pt>
                <c:pt idx="496">
                  <c:v>8878</c:v>
                </c:pt>
                <c:pt idx="497">
                  <c:v>8886</c:v>
                </c:pt>
                <c:pt idx="498">
                  <c:v>8890</c:v>
                </c:pt>
                <c:pt idx="499">
                  <c:v>8900</c:v>
                </c:pt>
                <c:pt idx="500">
                  <c:v>8904</c:v>
                </c:pt>
                <c:pt idx="501">
                  <c:v>8902</c:v>
                </c:pt>
                <c:pt idx="502">
                  <c:v>8926</c:v>
                </c:pt>
                <c:pt idx="503">
                  <c:v>8923</c:v>
                </c:pt>
                <c:pt idx="504">
                  <c:v>8915</c:v>
                </c:pt>
                <c:pt idx="505">
                  <c:v>8908</c:v>
                </c:pt>
                <c:pt idx="506">
                  <c:v>8947</c:v>
                </c:pt>
                <c:pt idx="507">
                  <c:v>8947</c:v>
                </c:pt>
                <c:pt idx="508">
                  <c:v>8956</c:v>
                </c:pt>
                <c:pt idx="509">
                  <c:v>8917</c:v>
                </c:pt>
                <c:pt idx="510">
                  <c:v>8925</c:v>
                </c:pt>
                <c:pt idx="511">
                  <c:v>8927</c:v>
                </c:pt>
                <c:pt idx="512">
                  <c:v>8901</c:v>
                </c:pt>
                <c:pt idx="513">
                  <c:v>8924</c:v>
                </c:pt>
                <c:pt idx="514">
                  <c:v>8928</c:v>
                </c:pt>
                <c:pt idx="515">
                  <c:v>8954</c:v>
                </c:pt>
                <c:pt idx="516">
                  <c:v>8956</c:v>
                </c:pt>
                <c:pt idx="517">
                  <c:v>8981</c:v>
                </c:pt>
                <c:pt idx="518">
                  <c:v>8992</c:v>
                </c:pt>
                <c:pt idx="519">
                  <c:v>8997</c:v>
                </c:pt>
                <c:pt idx="520">
                  <c:v>8981</c:v>
                </c:pt>
                <c:pt idx="521">
                  <c:v>8965</c:v>
                </c:pt>
                <c:pt idx="522">
                  <c:v>8951</c:v>
                </c:pt>
                <c:pt idx="523">
                  <c:v>8913</c:v>
                </c:pt>
                <c:pt idx="524">
                  <c:v>8914</c:v>
                </c:pt>
                <c:pt idx="525">
                  <c:v>8938</c:v>
                </c:pt>
                <c:pt idx="526">
                  <c:v>8931</c:v>
                </c:pt>
                <c:pt idx="527">
                  <c:v>8909</c:v>
                </c:pt>
                <c:pt idx="528">
                  <c:v>8943</c:v>
                </c:pt>
                <c:pt idx="529">
                  <c:v>8920</c:v>
                </c:pt>
                <c:pt idx="530">
                  <c:v>8946</c:v>
                </c:pt>
                <c:pt idx="531">
                  <c:v>8969</c:v>
                </c:pt>
                <c:pt idx="532">
                  <c:v>8968</c:v>
                </c:pt>
                <c:pt idx="533">
                  <c:v>8981</c:v>
                </c:pt>
                <c:pt idx="534">
                  <c:v>9004</c:v>
                </c:pt>
                <c:pt idx="535">
                  <c:v>8973</c:v>
                </c:pt>
                <c:pt idx="536">
                  <c:v>8983</c:v>
                </c:pt>
                <c:pt idx="537">
                  <c:v>8952</c:v>
                </c:pt>
                <c:pt idx="538">
                  <c:v>8915</c:v>
                </c:pt>
                <c:pt idx="539">
                  <c:v>8931</c:v>
                </c:pt>
                <c:pt idx="540">
                  <c:v>8936</c:v>
                </c:pt>
                <c:pt idx="541">
                  <c:v>8928</c:v>
                </c:pt>
                <c:pt idx="542">
                  <c:v>8955</c:v>
                </c:pt>
                <c:pt idx="543">
                  <c:v>8924</c:v>
                </c:pt>
                <c:pt idx="544">
                  <c:v>8931</c:v>
                </c:pt>
                <c:pt idx="545">
                  <c:v>8932</c:v>
                </c:pt>
                <c:pt idx="546">
                  <c:v>8933</c:v>
                </c:pt>
                <c:pt idx="547">
                  <c:v>8945</c:v>
                </c:pt>
                <c:pt idx="548">
                  <c:v>8946</c:v>
                </c:pt>
                <c:pt idx="549">
                  <c:v>8931</c:v>
                </c:pt>
                <c:pt idx="550">
                  <c:v>8929</c:v>
                </c:pt>
                <c:pt idx="551">
                  <c:v>8904</c:v>
                </c:pt>
                <c:pt idx="552">
                  <c:v>8917</c:v>
                </c:pt>
                <c:pt idx="553">
                  <c:v>8942</c:v>
                </c:pt>
                <c:pt idx="554">
                  <c:v>8949</c:v>
                </c:pt>
                <c:pt idx="555">
                  <c:v>8925</c:v>
                </c:pt>
                <c:pt idx="556">
                  <c:v>8926</c:v>
                </c:pt>
                <c:pt idx="557">
                  <c:v>8939</c:v>
                </c:pt>
                <c:pt idx="558">
                  <c:v>8951</c:v>
                </c:pt>
                <c:pt idx="559">
                  <c:v>8969</c:v>
                </c:pt>
                <c:pt idx="560">
                  <c:v>8977</c:v>
                </c:pt>
                <c:pt idx="561">
                  <c:v>8945</c:v>
                </c:pt>
                <c:pt idx="562">
                  <c:v>8955</c:v>
                </c:pt>
                <c:pt idx="563">
                  <c:v>8969</c:v>
                </c:pt>
                <c:pt idx="564">
                  <c:v>8924</c:v>
                </c:pt>
                <c:pt idx="565">
                  <c:v>8946</c:v>
                </c:pt>
                <c:pt idx="566">
                  <c:v>8968</c:v>
                </c:pt>
                <c:pt idx="567">
                  <c:v>8986</c:v>
                </c:pt>
                <c:pt idx="568">
                  <c:v>8995</c:v>
                </c:pt>
                <c:pt idx="569">
                  <c:v>8970</c:v>
                </c:pt>
                <c:pt idx="570">
                  <c:v>8962</c:v>
                </c:pt>
                <c:pt idx="571">
                  <c:v>8988</c:v>
                </c:pt>
                <c:pt idx="572">
                  <c:v>9014</c:v>
                </c:pt>
                <c:pt idx="573">
                  <c:v>9052</c:v>
                </c:pt>
                <c:pt idx="574">
                  <c:v>9044</c:v>
                </c:pt>
                <c:pt idx="575">
                  <c:v>9030</c:v>
                </c:pt>
                <c:pt idx="576">
                  <c:v>9038</c:v>
                </c:pt>
                <c:pt idx="577">
                  <c:v>9038</c:v>
                </c:pt>
                <c:pt idx="578">
                  <c:v>9007</c:v>
                </c:pt>
                <c:pt idx="579">
                  <c:v>8987</c:v>
                </c:pt>
                <c:pt idx="580">
                  <c:v>9025</c:v>
                </c:pt>
                <c:pt idx="581">
                  <c:v>9033</c:v>
                </c:pt>
                <c:pt idx="582">
                  <c:v>9025</c:v>
                </c:pt>
                <c:pt idx="583">
                  <c:v>9048</c:v>
                </c:pt>
                <c:pt idx="584">
                  <c:v>9042</c:v>
                </c:pt>
                <c:pt idx="585">
                  <c:v>9051</c:v>
                </c:pt>
                <c:pt idx="586">
                  <c:v>9015</c:v>
                </c:pt>
                <c:pt idx="587">
                  <c:v>9040</c:v>
                </c:pt>
                <c:pt idx="588">
                  <c:v>9058</c:v>
                </c:pt>
                <c:pt idx="589">
                  <c:v>9034</c:v>
                </c:pt>
                <c:pt idx="590">
                  <c:v>9025</c:v>
                </c:pt>
                <c:pt idx="591">
                  <c:v>8996</c:v>
                </c:pt>
                <c:pt idx="592">
                  <c:v>9008</c:v>
                </c:pt>
                <c:pt idx="593">
                  <c:v>9041</c:v>
                </c:pt>
                <c:pt idx="594">
                  <c:v>9015</c:v>
                </c:pt>
                <c:pt idx="595">
                  <c:v>8982</c:v>
                </c:pt>
                <c:pt idx="596">
                  <c:v>8984</c:v>
                </c:pt>
                <c:pt idx="597">
                  <c:v>9005</c:v>
                </c:pt>
                <c:pt idx="598">
                  <c:v>9002</c:v>
                </c:pt>
                <c:pt idx="599">
                  <c:v>9023</c:v>
                </c:pt>
                <c:pt idx="600">
                  <c:v>9037</c:v>
                </c:pt>
                <c:pt idx="601">
                  <c:v>9037</c:v>
                </c:pt>
                <c:pt idx="602">
                  <c:v>9015</c:v>
                </c:pt>
                <c:pt idx="603">
                  <c:v>9026</c:v>
                </c:pt>
                <c:pt idx="604">
                  <c:v>9003</c:v>
                </c:pt>
                <c:pt idx="605">
                  <c:v>9018</c:v>
                </c:pt>
                <c:pt idx="606">
                  <c:v>8993</c:v>
                </c:pt>
                <c:pt idx="607">
                  <c:v>8994</c:v>
                </c:pt>
                <c:pt idx="608">
                  <c:v>8988</c:v>
                </c:pt>
                <c:pt idx="609">
                  <c:v>8996</c:v>
                </c:pt>
                <c:pt idx="610">
                  <c:v>9002</c:v>
                </c:pt>
                <c:pt idx="611">
                  <c:v>9019</c:v>
                </c:pt>
                <c:pt idx="612">
                  <c:v>9029</c:v>
                </c:pt>
                <c:pt idx="613">
                  <c:v>9008</c:v>
                </c:pt>
                <c:pt idx="614">
                  <c:v>9001</c:v>
                </c:pt>
                <c:pt idx="615">
                  <c:v>9001</c:v>
                </c:pt>
                <c:pt idx="616">
                  <c:v>8975</c:v>
                </c:pt>
                <c:pt idx="617">
                  <c:v>8989</c:v>
                </c:pt>
                <c:pt idx="618">
                  <c:v>8915</c:v>
                </c:pt>
                <c:pt idx="619">
                  <c:v>8847</c:v>
                </c:pt>
                <c:pt idx="620">
                  <c:v>8780</c:v>
                </c:pt>
                <c:pt idx="621">
                  <c:v>8711</c:v>
                </c:pt>
                <c:pt idx="622">
                  <c:v>8613</c:v>
                </c:pt>
                <c:pt idx="623">
                  <c:v>8527</c:v>
                </c:pt>
                <c:pt idx="624">
                  <c:v>8306</c:v>
                </c:pt>
                <c:pt idx="625">
                  <c:v>8059</c:v>
                </c:pt>
                <c:pt idx="626">
                  <c:v>7831</c:v>
                </c:pt>
                <c:pt idx="627">
                  <c:v>7601</c:v>
                </c:pt>
                <c:pt idx="628">
                  <c:v>7372</c:v>
                </c:pt>
                <c:pt idx="629">
                  <c:v>3598</c:v>
                </c:pt>
              </c:numCache>
            </c:numRef>
          </c:yVal>
          <c:smooth val="1"/>
        </c:ser>
        <c:ser>
          <c:idx val="1"/>
          <c:order val="1"/>
          <c:tx>
            <c:strRef>
              <c:f>'Half Steady CC Ramp TPS'!$F$1</c:f>
              <c:strCache>
                <c:ptCount val="1"/>
                <c:pt idx="0">
                  <c:v>Merlin Connections</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TPS'!$F$2:$F$633</c:f>
              <c:numCache>
                <c:formatCode>General</c:formatCode>
                <c:ptCount val="632"/>
                <c:pt idx="0">
                  <c:v>235</c:v>
                </c:pt>
                <c:pt idx="1">
                  <c:v>416</c:v>
                </c:pt>
                <c:pt idx="2">
                  <c:v>584</c:v>
                </c:pt>
                <c:pt idx="3">
                  <c:v>784</c:v>
                </c:pt>
                <c:pt idx="4">
                  <c:v>962</c:v>
                </c:pt>
                <c:pt idx="5">
                  <c:v>1148</c:v>
                </c:pt>
                <c:pt idx="6">
                  <c:v>1332</c:v>
                </c:pt>
                <c:pt idx="7">
                  <c:v>1512</c:v>
                </c:pt>
                <c:pt idx="8">
                  <c:v>1697</c:v>
                </c:pt>
                <c:pt idx="9">
                  <c:v>1867</c:v>
                </c:pt>
                <c:pt idx="10">
                  <c:v>2039</c:v>
                </c:pt>
                <c:pt idx="11">
                  <c:v>2233</c:v>
                </c:pt>
                <c:pt idx="12">
                  <c:v>2401</c:v>
                </c:pt>
                <c:pt idx="13">
                  <c:v>2595</c:v>
                </c:pt>
                <c:pt idx="14">
                  <c:v>2770</c:v>
                </c:pt>
                <c:pt idx="15">
                  <c:v>2973</c:v>
                </c:pt>
                <c:pt idx="16">
                  <c:v>3151</c:v>
                </c:pt>
                <c:pt idx="17">
                  <c:v>3341</c:v>
                </c:pt>
                <c:pt idx="18">
                  <c:v>3534</c:v>
                </c:pt>
                <c:pt idx="19">
                  <c:v>3727</c:v>
                </c:pt>
                <c:pt idx="20">
                  <c:v>3916</c:v>
                </c:pt>
                <c:pt idx="21">
                  <c:v>4102</c:v>
                </c:pt>
                <c:pt idx="22">
                  <c:v>4297</c:v>
                </c:pt>
                <c:pt idx="23">
                  <c:v>4481</c:v>
                </c:pt>
                <c:pt idx="24">
                  <c:v>4669</c:v>
                </c:pt>
                <c:pt idx="25">
                  <c:v>4857</c:v>
                </c:pt>
                <c:pt idx="26">
                  <c:v>5040</c:v>
                </c:pt>
                <c:pt idx="27">
                  <c:v>5199</c:v>
                </c:pt>
                <c:pt idx="28">
                  <c:v>5400</c:v>
                </c:pt>
                <c:pt idx="29">
                  <c:v>5571</c:v>
                </c:pt>
                <c:pt idx="30">
                  <c:v>5765</c:v>
                </c:pt>
                <c:pt idx="31">
                  <c:v>5934</c:v>
                </c:pt>
                <c:pt idx="32">
                  <c:v>6130</c:v>
                </c:pt>
                <c:pt idx="33">
                  <c:v>6303</c:v>
                </c:pt>
                <c:pt idx="34">
                  <c:v>6473</c:v>
                </c:pt>
                <c:pt idx="35">
                  <c:v>6646</c:v>
                </c:pt>
                <c:pt idx="36">
                  <c:v>6832</c:v>
                </c:pt>
                <c:pt idx="37">
                  <c:v>7027</c:v>
                </c:pt>
                <c:pt idx="38">
                  <c:v>7221</c:v>
                </c:pt>
                <c:pt idx="39">
                  <c:v>7400</c:v>
                </c:pt>
                <c:pt idx="40">
                  <c:v>7568</c:v>
                </c:pt>
                <c:pt idx="41">
                  <c:v>7748</c:v>
                </c:pt>
                <c:pt idx="42">
                  <c:v>7927</c:v>
                </c:pt>
                <c:pt idx="43">
                  <c:v>8118</c:v>
                </c:pt>
                <c:pt idx="44">
                  <c:v>8307</c:v>
                </c:pt>
                <c:pt idx="45">
                  <c:v>8508</c:v>
                </c:pt>
                <c:pt idx="46">
                  <c:v>8717</c:v>
                </c:pt>
                <c:pt idx="47">
                  <c:v>8894</c:v>
                </c:pt>
                <c:pt idx="48">
                  <c:v>9078</c:v>
                </c:pt>
                <c:pt idx="49">
                  <c:v>9272</c:v>
                </c:pt>
                <c:pt idx="50">
                  <c:v>9467</c:v>
                </c:pt>
                <c:pt idx="51">
                  <c:v>9652</c:v>
                </c:pt>
                <c:pt idx="52">
                  <c:v>9857</c:v>
                </c:pt>
                <c:pt idx="53">
                  <c:v>10032</c:v>
                </c:pt>
                <c:pt idx="54">
                  <c:v>10231</c:v>
                </c:pt>
                <c:pt idx="55">
                  <c:v>10398</c:v>
                </c:pt>
                <c:pt idx="56">
                  <c:v>10562</c:v>
                </c:pt>
                <c:pt idx="57">
                  <c:v>10761</c:v>
                </c:pt>
                <c:pt idx="58">
                  <c:v>10824</c:v>
                </c:pt>
                <c:pt idx="59">
                  <c:v>10843</c:v>
                </c:pt>
                <c:pt idx="60">
                  <c:v>10837</c:v>
                </c:pt>
                <c:pt idx="61">
                  <c:v>10828</c:v>
                </c:pt>
                <c:pt idx="62">
                  <c:v>10834</c:v>
                </c:pt>
                <c:pt idx="63">
                  <c:v>10870</c:v>
                </c:pt>
                <c:pt idx="64">
                  <c:v>10873</c:v>
                </c:pt>
                <c:pt idx="65">
                  <c:v>10847</c:v>
                </c:pt>
                <c:pt idx="66">
                  <c:v>10848</c:v>
                </c:pt>
                <c:pt idx="67">
                  <c:v>10839</c:v>
                </c:pt>
                <c:pt idx="68">
                  <c:v>10867</c:v>
                </c:pt>
                <c:pt idx="69">
                  <c:v>10849</c:v>
                </c:pt>
                <c:pt idx="70">
                  <c:v>10865</c:v>
                </c:pt>
                <c:pt idx="71">
                  <c:v>10865</c:v>
                </c:pt>
                <c:pt idx="72">
                  <c:v>10876</c:v>
                </c:pt>
                <c:pt idx="73">
                  <c:v>10908</c:v>
                </c:pt>
                <c:pt idx="74">
                  <c:v>10884</c:v>
                </c:pt>
                <c:pt idx="75">
                  <c:v>10892</c:v>
                </c:pt>
                <c:pt idx="76">
                  <c:v>10913</c:v>
                </c:pt>
                <c:pt idx="77">
                  <c:v>10853</c:v>
                </c:pt>
                <c:pt idx="78">
                  <c:v>10849</c:v>
                </c:pt>
                <c:pt idx="79">
                  <c:v>10856</c:v>
                </c:pt>
                <c:pt idx="80">
                  <c:v>10846</c:v>
                </c:pt>
                <c:pt idx="81">
                  <c:v>10845</c:v>
                </c:pt>
                <c:pt idx="82">
                  <c:v>10862</c:v>
                </c:pt>
                <c:pt idx="83">
                  <c:v>10873</c:v>
                </c:pt>
                <c:pt idx="84">
                  <c:v>10873</c:v>
                </c:pt>
                <c:pt idx="85">
                  <c:v>10904</c:v>
                </c:pt>
                <c:pt idx="86">
                  <c:v>10894</c:v>
                </c:pt>
                <c:pt idx="87">
                  <c:v>10916</c:v>
                </c:pt>
                <c:pt idx="88">
                  <c:v>10941</c:v>
                </c:pt>
                <c:pt idx="89">
                  <c:v>10914</c:v>
                </c:pt>
                <c:pt idx="90">
                  <c:v>10951</c:v>
                </c:pt>
                <c:pt idx="91">
                  <c:v>11000</c:v>
                </c:pt>
                <c:pt idx="92">
                  <c:v>10990</c:v>
                </c:pt>
                <c:pt idx="93">
                  <c:v>10999</c:v>
                </c:pt>
                <c:pt idx="94">
                  <c:v>10972</c:v>
                </c:pt>
                <c:pt idx="95">
                  <c:v>10970</c:v>
                </c:pt>
                <c:pt idx="96">
                  <c:v>11013</c:v>
                </c:pt>
                <c:pt idx="97">
                  <c:v>10983</c:v>
                </c:pt>
                <c:pt idx="98">
                  <c:v>11017</c:v>
                </c:pt>
                <c:pt idx="99">
                  <c:v>11049</c:v>
                </c:pt>
                <c:pt idx="100">
                  <c:v>11004</c:v>
                </c:pt>
                <c:pt idx="101">
                  <c:v>10994</c:v>
                </c:pt>
                <c:pt idx="102">
                  <c:v>11005</c:v>
                </c:pt>
                <c:pt idx="103">
                  <c:v>10994</c:v>
                </c:pt>
                <c:pt idx="104">
                  <c:v>11027</c:v>
                </c:pt>
                <c:pt idx="105">
                  <c:v>11023</c:v>
                </c:pt>
                <c:pt idx="106">
                  <c:v>11030</c:v>
                </c:pt>
                <c:pt idx="107">
                  <c:v>11066</c:v>
                </c:pt>
                <c:pt idx="108">
                  <c:v>11022</c:v>
                </c:pt>
                <c:pt idx="109">
                  <c:v>11062</c:v>
                </c:pt>
                <c:pt idx="110">
                  <c:v>11075</c:v>
                </c:pt>
                <c:pt idx="111">
                  <c:v>11102</c:v>
                </c:pt>
                <c:pt idx="112">
                  <c:v>11189</c:v>
                </c:pt>
                <c:pt idx="113">
                  <c:v>11187</c:v>
                </c:pt>
                <c:pt idx="114">
                  <c:v>11266</c:v>
                </c:pt>
                <c:pt idx="115">
                  <c:v>11190</c:v>
                </c:pt>
                <c:pt idx="116">
                  <c:v>11178</c:v>
                </c:pt>
                <c:pt idx="117">
                  <c:v>11196</c:v>
                </c:pt>
                <c:pt idx="118">
                  <c:v>11186</c:v>
                </c:pt>
                <c:pt idx="119">
                  <c:v>11175</c:v>
                </c:pt>
                <c:pt idx="120">
                  <c:v>11111</c:v>
                </c:pt>
                <c:pt idx="121">
                  <c:v>11178</c:v>
                </c:pt>
                <c:pt idx="122">
                  <c:v>11224</c:v>
                </c:pt>
                <c:pt idx="123">
                  <c:v>11183</c:v>
                </c:pt>
                <c:pt idx="124">
                  <c:v>11222</c:v>
                </c:pt>
                <c:pt idx="125">
                  <c:v>11153</c:v>
                </c:pt>
                <c:pt idx="126">
                  <c:v>11221</c:v>
                </c:pt>
                <c:pt idx="127">
                  <c:v>11126</c:v>
                </c:pt>
                <c:pt idx="128">
                  <c:v>11226</c:v>
                </c:pt>
                <c:pt idx="129">
                  <c:v>11234</c:v>
                </c:pt>
                <c:pt idx="130">
                  <c:v>11249</c:v>
                </c:pt>
                <c:pt idx="131">
                  <c:v>11260</c:v>
                </c:pt>
                <c:pt idx="132">
                  <c:v>11233</c:v>
                </c:pt>
                <c:pt idx="133">
                  <c:v>11243</c:v>
                </c:pt>
                <c:pt idx="134">
                  <c:v>11270</c:v>
                </c:pt>
                <c:pt idx="135">
                  <c:v>11293</c:v>
                </c:pt>
                <c:pt idx="136">
                  <c:v>11285</c:v>
                </c:pt>
                <c:pt idx="137">
                  <c:v>11279</c:v>
                </c:pt>
                <c:pt idx="138">
                  <c:v>11348</c:v>
                </c:pt>
                <c:pt idx="139">
                  <c:v>11247</c:v>
                </c:pt>
                <c:pt idx="140">
                  <c:v>11336</c:v>
                </c:pt>
                <c:pt idx="141">
                  <c:v>11253</c:v>
                </c:pt>
                <c:pt idx="142">
                  <c:v>11336</c:v>
                </c:pt>
                <c:pt idx="143">
                  <c:v>11262</c:v>
                </c:pt>
                <c:pt idx="144">
                  <c:v>11284</c:v>
                </c:pt>
                <c:pt idx="145">
                  <c:v>11281</c:v>
                </c:pt>
                <c:pt idx="146">
                  <c:v>11282</c:v>
                </c:pt>
                <c:pt idx="147">
                  <c:v>11299</c:v>
                </c:pt>
                <c:pt idx="148">
                  <c:v>11296</c:v>
                </c:pt>
                <c:pt idx="149">
                  <c:v>11367</c:v>
                </c:pt>
                <c:pt idx="150">
                  <c:v>11313</c:v>
                </c:pt>
                <c:pt idx="151">
                  <c:v>11407</c:v>
                </c:pt>
                <c:pt idx="152">
                  <c:v>11348</c:v>
                </c:pt>
                <c:pt idx="153">
                  <c:v>11495</c:v>
                </c:pt>
                <c:pt idx="154">
                  <c:v>11377</c:v>
                </c:pt>
                <c:pt idx="155">
                  <c:v>11454</c:v>
                </c:pt>
                <c:pt idx="156">
                  <c:v>11418</c:v>
                </c:pt>
                <c:pt idx="157">
                  <c:v>11520</c:v>
                </c:pt>
                <c:pt idx="158">
                  <c:v>11453</c:v>
                </c:pt>
                <c:pt idx="159">
                  <c:v>11563</c:v>
                </c:pt>
                <c:pt idx="160">
                  <c:v>11464</c:v>
                </c:pt>
                <c:pt idx="161">
                  <c:v>11505</c:v>
                </c:pt>
                <c:pt idx="162">
                  <c:v>11496</c:v>
                </c:pt>
                <c:pt idx="163">
                  <c:v>11505</c:v>
                </c:pt>
                <c:pt idx="164">
                  <c:v>11465</c:v>
                </c:pt>
                <c:pt idx="165">
                  <c:v>11516</c:v>
                </c:pt>
                <c:pt idx="166">
                  <c:v>11448</c:v>
                </c:pt>
                <c:pt idx="167">
                  <c:v>11521</c:v>
                </c:pt>
                <c:pt idx="168">
                  <c:v>11484</c:v>
                </c:pt>
                <c:pt idx="169">
                  <c:v>11411</c:v>
                </c:pt>
                <c:pt idx="170">
                  <c:v>11447</c:v>
                </c:pt>
                <c:pt idx="171">
                  <c:v>11475</c:v>
                </c:pt>
                <c:pt idx="172">
                  <c:v>11599</c:v>
                </c:pt>
                <c:pt idx="173">
                  <c:v>11541</c:v>
                </c:pt>
                <c:pt idx="174">
                  <c:v>11622</c:v>
                </c:pt>
                <c:pt idx="175">
                  <c:v>11573</c:v>
                </c:pt>
                <c:pt idx="176">
                  <c:v>11610</c:v>
                </c:pt>
                <c:pt idx="177">
                  <c:v>11607</c:v>
                </c:pt>
                <c:pt idx="178">
                  <c:v>11608</c:v>
                </c:pt>
                <c:pt idx="179">
                  <c:v>11665</c:v>
                </c:pt>
                <c:pt idx="180">
                  <c:v>11572</c:v>
                </c:pt>
                <c:pt idx="181">
                  <c:v>11605</c:v>
                </c:pt>
                <c:pt idx="182">
                  <c:v>11579</c:v>
                </c:pt>
                <c:pt idx="183">
                  <c:v>11661</c:v>
                </c:pt>
                <c:pt idx="184">
                  <c:v>11557</c:v>
                </c:pt>
                <c:pt idx="185">
                  <c:v>11589</c:v>
                </c:pt>
                <c:pt idx="186">
                  <c:v>11515</c:v>
                </c:pt>
                <c:pt idx="187">
                  <c:v>11595</c:v>
                </c:pt>
                <c:pt idx="188">
                  <c:v>11545</c:v>
                </c:pt>
                <c:pt idx="189">
                  <c:v>11594</c:v>
                </c:pt>
                <c:pt idx="190">
                  <c:v>11567</c:v>
                </c:pt>
                <c:pt idx="191">
                  <c:v>11537</c:v>
                </c:pt>
                <c:pt idx="192">
                  <c:v>11648</c:v>
                </c:pt>
                <c:pt idx="193">
                  <c:v>11571</c:v>
                </c:pt>
                <c:pt idx="194">
                  <c:v>11630</c:v>
                </c:pt>
                <c:pt idx="195">
                  <c:v>11572</c:v>
                </c:pt>
                <c:pt idx="196">
                  <c:v>11691</c:v>
                </c:pt>
                <c:pt idx="197">
                  <c:v>11670</c:v>
                </c:pt>
                <c:pt idx="198">
                  <c:v>11698</c:v>
                </c:pt>
                <c:pt idx="199">
                  <c:v>11705</c:v>
                </c:pt>
                <c:pt idx="200">
                  <c:v>11649</c:v>
                </c:pt>
                <c:pt idx="201">
                  <c:v>11624</c:v>
                </c:pt>
                <c:pt idx="202">
                  <c:v>11671</c:v>
                </c:pt>
                <c:pt idx="203">
                  <c:v>11672</c:v>
                </c:pt>
                <c:pt idx="204">
                  <c:v>11665</c:v>
                </c:pt>
                <c:pt idx="205">
                  <c:v>11646</c:v>
                </c:pt>
                <c:pt idx="206">
                  <c:v>11712</c:v>
                </c:pt>
                <c:pt idx="207">
                  <c:v>11654</c:v>
                </c:pt>
                <c:pt idx="208">
                  <c:v>11659</c:v>
                </c:pt>
                <c:pt idx="209">
                  <c:v>11745</c:v>
                </c:pt>
                <c:pt idx="210">
                  <c:v>11651</c:v>
                </c:pt>
                <c:pt idx="211">
                  <c:v>11674</c:v>
                </c:pt>
                <c:pt idx="212">
                  <c:v>11556</c:v>
                </c:pt>
                <c:pt idx="213">
                  <c:v>11628</c:v>
                </c:pt>
                <c:pt idx="214">
                  <c:v>11556</c:v>
                </c:pt>
                <c:pt idx="215">
                  <c:v>11477</c:v>
                </c:pt>
                <c:pt idx="216">
                  <c:v>11551</c:v>
                </c:pt>
                <c:pt idx="217">
                  <c:v>11488</c:v>
                </c:pt>
                <c:pt idx="218">
                  <c:v>11545</c:v>
                </c:pt>
                <c:pt idx="219">
                  <c:v>11464</c:v>
                </c:pt>
                <c:pt idx="220">
                  <c:v>11630</c:v>
                </c:pt>
                <c:pt idx="221">
                  <c:v>11575</c:v>
                </c:pt>
                <c:pt idx="222">
                  <c:v>11629</c:v>
                </c:pt>
                <c:pt idx="223">
                  <c:v>11592</c:v>
                </c:pt>
                <c:pt idx="224">
                  <c:v>11529</c:v>
                </c:pt>
                <c:pt idx="225">
                  <c:v>11523</c:v>
                </c:pt>
                <c:pt idx="226">
                  <c:v>11524</c:v>
                </c:pt>
                <c:pt idx="227">
                  <c:v>11604</c:v>
                </c:pt>
                <c:pt idx="228">
                  <c:v>11533</c:v>
                </c:pt>
                <c:pt idx="229">
                  <c:v>11674</c:v>
                </c:pt>
                <c:pt idx="230">
                  <c:v>11640</c:v>
                </c:pt>
                <c:pt idx="231">
                  <c:v>11480</c:v>
                </c:pt>
                <c:pt idx="232">
                  <c:v>11643</c:v>
                </c:pt>
                <c:pt idx="233">
                  <c:v>11522</c:v>
                </c:pt>
                <c:pt idx="234">
                  <c:v>11549</c:v>
                </c:pt>
                <c:pt idx="235">
                  <c:v>11637</c:v>
                </c:pt>
                <c:pt idx="236">
                  <c:v>11521</c:v>
                </c:pt>
                <c:pt idx="237">
                  <c:v>11656</c:v>
                </c:pt>
                <c:pt idx="238">
                  <c:v>11572</c:v>
                </c:pt>
                <c:pt idx="239">
                  <c:v>11554</c:v>
                </c:pt>
                <c:pt idx="240">
                  <c:v>11616</c:v>
                </c:pt>
                <c:pt idx="241">
                  <c:v>11595</c:v>
                </c:pt>
                <c:pt idx="242">
                  <c:v>11641</c:v>
                </c:pt>
                <c:pt idx="243">
                  <c:v>11626</c:v>
                </c:pt>
                <c:pt idx="244">
                  <c:v>11607</c:v>
                </c:pt>
                <c:pt idx="245">
                  <c:v>11729</c:v>
                </c:pt>
                <c:pt idx="246">
                  <c:v>11571</c:v>
                </c:pt>
                <c:pt idx="247">
                  <c:v>11645</c:v>
                </c:pt>
                <c:pt idx="248">
                  <c:v>11687</c:v>
                </c:pt>
                <c:pt idx="249">
                  <c:v>11529</c:v>
                </c:pt>
                <c:pt idx="250">
                  <c:v>11613</c:v>
                </c:pt>
                <c:pt idx="251">
                  <c:v>11618</c:v>
                </c:pt>
                <c:pt idx="252">
                  <c:v>11559</c:v>
                </c:pt>
                <c:pt idx="253">
                  <c:v>11564</c:v>
                </c:pt>
                <c:pt idx="254">
                  <c:v>11478</c:v>
                </c:pt>
                <c:pt idx="255">
                  <c:v>11646</c:v>
                </c:pt>
                <c:pt idx="256">
                  <c:v>11605</c:v>
                </c:pt>
                <c:pt idx="257">
                  <c:v>11507</c:v>
                </c:pt>
                <c:pt idx="258">
                  <c:v>11732</c:v>
                </c:pt>
                <c:pt idx="259">
                  <c:v>11561</c:v>
                </c:pt>
                <c:pt idx="260">
                  <c:v>11556</c:v>
                </c:pt>
                <c:pt idx="261">
                  <c:v>11569</c:v>
                </c:pt>
                <c:pt idx="262">
                  <c:v>11456</c:v>
                </c:pt>
                <c:pt idx="263">
                  <c:v>11594</c:v>
                </c:pt>
                <c:pt idx="264">
                  <c:v>11494</c:v>
                </c:pt>
                <c:pt idx="265">
                  <c:v>11657</c:v>
                </c:pt>
                <c:pt idx="266">
                  <c:v>11521</c:v>
                </c:pt>
                <c:pt idx="267">
                  <c:v>11491</c:v>
                </c:pt>
                <c:pt idx="268">
                  <c:v>11703</c:v>
                </c:pt>
                <c:pt idx="269">
                  <c:v>11576</c:v>
                </c:pt>
                <c:pt idx="270">
                  <c:v>11598</c:v>
                </c:pt>
                <c:pt idx="271">
                  <c:v>11728</c:v>
                </c:pt>
                <c:pt idx="272">
                  <c:v>11580</c:v>
                </c:pt>
                <c:pt idx="273">
                  <c:v>11635</c:v>
                </c:pt>
                <c:pt idx="274">
                  <c:v>11685</c:v>
                </c:pt>
                <c:pt idx="275">
                  <c:v>11574</c:v>
                </c:pt>
                <c:pt idx="276">
                  <c:v>11783</c:v>
                </c:pt>
                <c:pt idx="277">
                  <c:v>11578</c:v>
                </c:pt>
                <c:pt idx="278">
                  <c:v>11611</c:v>
                </c:pt>
                <c:pt idx="279">
                  <c:v>11724</c:v>
                </c:pt>
                <c:pt idx="280">
                  <c:v>11612</c:v>
                </c:pt>
                <c:pt idx="281">
                  <c:v>11695</c:v>
                </c:pt>
                <c:pt idx="282">
                  <c:v>11790</c:v>
                </c:pt>
                <c:pt idx="283">
                  <c:v>11593</c:v>
                </c:pt>
                <c:pt idx="284">
                  <c:v>11626</c:v>
                </c:pt>
                <c:pt idx="285">
                  <c:v>11619</c:v>
                </c:pt>
                <c:pt idx="286">
                  <c:v>11524</c:v>
                </c:pt>
                <c:pt idx="287">
                  <c:v>11629</c:v>
                </c:pt>
                <c:pt idx="288">
                  <c:v>11617</c:v>
                </c:pt>
                <c:pt idx="289">
                  <c:v>11492</c:v>
                </c:pt>
                <c:pt idx="290">
                  <c:v>11572</c:v>
                </c:pt>
                <c:pt idx="291">
                  <c:v>11563</c:v>
                </c:pt>
                <c:pt idx="292">
                  <c:v>11540</c:v>
                </c:pt>
                <c:pt idx="293">
                  <c:v>11598</c:v>
                </c:pt>
                <c:pt idx="294">
                  <c:v>11473</c:v>
                </c:pt>
                <c:pt idx="295">
                  <c:v>11554</c:v>
                </c:pt>
                <c:pt idx="296">
                  <c:v>11504</c:v>
                </c:pt>
                <c:pt idx="297">
                  <c:v>11530</c:v>
                </c:pt>
                <c:pt idx="298">
                  <c:v>11690</c:v>
                </c:pt>
                <c:pt idx="299">
                  <c:v>11464</c:v>
                </c:pt>
                <c:pt idx="300">
                  <c:v>11500</c:v>
                </c:pt>
                <c:pt idx="301">
                  <c:v>11467</c:v>
                </c:pt>
                <c:pt idx="302">
                  <c:v>11375</c:v>
                </c:pt>
                <c:pt idx="303">
                  <c:v>11504</c:v>
                </c:pt>
                <c:pt idx="304">
                  <c:v>11453</c:v>
                </c:pt>
                <c:pt idx="305">
                  <c:v>11382</c:v>
                </c:pt>
                <c:pt idx="306">
                  <c:v>11469</c:v>
                </c:pt>
                <c:pt idx="307">
                  <c:v>11277</c:v>
                </c:pt>
                <c:pt idx="308">
                  <c:v>11419</c:v>
                </c:pt>
                <c:pt idx="309">
                  <c:v>11194</c:v>
                </c:pt>
                <c:pt idx="310">
                  <c:v>11367</c:v>
                </c:pt>
                <c:pt idx="311">
                  <c:v>11227</c:v>
                </c:pt>
                <c:pt idx="312">
                  <c:v>11246</c:v>
                </c:pt>
                <c:pt idx="313">
                  <c:v>11302</c:v>
                </c:pt>
                <c:pt idx="314">
                  <c:v>11138</c:v>
                </c:pt>
                <c:pt idx="315">
                  <c:v>11217</c:v>
                </c:pt>
                <c:pt idx="316">
                  <c:v>11041</c:v>
                </c:pt>
                <c:pt idx="317">
                  <c:v>11128</c:v>
                </c:pt>
                <c:pt idx="318">
                  <c:v>11007</c:v>
                </c:pt>
                <c:pt idx="319">
                  <c:v>11036</c:v>
                </c:pt>
                <c:pt idx="320">
                  <c:v>10889</c:v>
                </c:pt>
                <c:pt idx="321">
                  <c:v>11180</c:v>
                </c:pt>
                <c:pt idx="322">
                  <c:v>10963</c:v>
                </c:pt>
                <c:pt idx="323">
                  <c:v>11071</c:v>
                </c:pt>
                <c:pt idx="324">
                  <c:v>10999</c:v>
                </c:pt>
                <c:pt idx="325">
                  <c:v>10999</c:v>
                </c:pt>
                <c:pt idx="326">
                  <c:v>10879</c:v>
                </c:pt>
                <c:pt idx="327">
                  <c:v>11041</c:v>
                </c:pt>
                <c:pt idx="328">
                  <c:v>10900</c:v>
                </c:pt>
                <c:pt idx="329">
                  <c:v>10790</c:v>
                </c:pt>
                <c:pt idx="330">
                  <c:v>10819</c:v>
                </c:pt>
                <c:pt idx="331">
                  <c:v>10810</c:v>
                </c:pt>
                <c:pt idx="332">
                  <c:v>10854</c:v>
                </c:pt>
                <c:pt idx="333">
                  <c:v>10904</c:v>
                </c:pt>
                <c:pt idx="334">
                  <c:v>10782</c:v>
                </c:pt>
                <c:pt idx="335">
                  <c:v>10740</c:v>
                </c:pt>
                <c:pt idx="336">
                  <c:v>10813</c:v>
                </c:pt>
                <c:pt idx="337">
                  <c:v>10786</c:v>
                </c:pt>
                <c:pt idx="338">
                  <c:v>10711</c:v>
                </c:pt>
                <c:pt idx="339">
                  <c:v>10768</c:v>
                </c:pt>
                <c:pt idx="340">
                  <c:v>10646</c:v>
                </c:pt>
                <c:pt idx="341">
                  <c:v>10674</c:v>
                </c:pt>
                <c:pt idx="342">
                  <c:v>10606</c:v>
                </c:pt>
                <c:pt idx="343">
                  <c:v>10663</c:v>
                </c:pt>
                <c:pt idx="344">
                  <c:v>10609</c:v>
                </c:pt>
                <c:pt idx="345">
                  <c:v>10664</c:v>
                </c:pt>
                <c:pt idx="346">
                  <c:v>10649</c:v>
                </c:pt>
                <c:pt idx="347">
                  <c:v>10524</c:v>
                </c:pt>
                <c:pt idx="348">
                  <c:v>10633</c:v>
                </c:pt>
                <c:pt idx="349">
                  <c:v>10474</c:v>
                </c:pt>
                <c:pt idx="350">
                  <c:v>10618</c:v>
                </c:pt>
                <c:pt idx="351">
                  <c:v>10420</c:v>
                </c:pt>
                <c:pt idx="352">
                  <c:v>10540</c:v>
                </c:pt>
                <c:pt idx="353">
                  <c:v>10501</c:v>
                </c:pt>
                <c:pt idx="354">
                  <c:v>10314</c:v>
                </c:pt>
                <c:pt idx="355">
                  <c:v>10512</c:v>
                </c:pt>
                <c:pt idx="356">
                  <c:v>10309</c:v>
                </c:pt>
                <c:pt idx="357">
                  <c:v>10369</c:v>
                </c:pt>
                <c:pt idx="358">
                  <c:v>10473</c:v>
                </c:pt>
                <c:pt idx="359">
                  <c:v>10572</c:v>
                </c:pt>
                <c:pt idx="360">
                  <c:v>10383</c:v>
                </c:pt>
                <c:pt idx="361">
                  <c:v>10236</c:v>
                </c:pt>
                <c:pt idx="362">
                  <c:v>10323</c:v>
                </c:pt>
                <c:pt idx="363">
                  <c:v>10220</c:v>
                </c:pt>
                <c:pt idx="364">
                  <c:v>10259</c:v>
                </c:pt>
                <c:pt idx="365">
                  <c:v>10367</c:v>
                </c:pt>
                <c:pt idx="366">
                  <c:v>10606</c:v>
                </c:pt>
                <c:pt idx="367">
                  <c:v>10306</c:v>
                </c:pt>
                <c:pt idx="368">
                  <c:v>10414</c:v>
                </c:pt>
                <c:pt idx="369">
                  <c:v>10152</c:v>
                </c:pt>
                <c:pt idx="370">
                  <c:v>10388</c:v>
                </c:pt>
                <c:pt idx="371">
                  <c:v>10287</c:v>
                </c:pt>
                <c:pt idx="372">
                  <c:v>10343</c:v>
                </c:pt>
                <c:pt idx="373">
                  <c:v>10359</c:v>
                </c:pt>
                <c:pt idx="374">
                  <c:v>10204</c:v>
                </c:pt>
                <c:pt idx="375">
                  <c:v>10242</c:v>
                </c:pt>
                <c:pt idx="376">
                  <c:v>10339</c:v>
                </c:pt>
                <c:pt idx="377">
                  <c:v>10210</c:v>
                </c:pt>
                <c:pt idx="378">
                  <c:v>10245</c:v>
                </c:pt>
                <c:pt idx="379">
                  <c:v>10466</c:v>
                </c:pt>
                <c:pt idx="380">
                  <c:v>10063</c:v>
                </c:pt>
                <c:pt idx="381">
                  <c:v>10181</c:v>
                </c:pt>
                <c:pt idx="382">
                  <c:v>10231</c:v>
                </c:pt>
                <c:pt idx="383">
                  <c:v>10079</c:v>
                </c:pt>
                <c:pt idx="384">
                  <c:v>10170</c:v>
                </c:pt>
                <c:pt idx="385">
                  <c:v>10330</c:v>
                </c:pt>
                <c:pt idx="386">
                  <c:v>10132</c:v>
                </c:pt>
                <c:pt idx="387">
                  <c:v>10204</c:v>
                </c:pt>
                <c:pt idx="388">
                  <c:v>9900</c:v>
                </c:pt>
                <c:pt idx="389">
                  <c:v>10163</c:v>
                </c:pt>
                <c:pt idx="390">
                  <c:v>9939</c:v>
                </c:pt>
                <c:pt idx="391">
                  <c:v>9866</c:v>
                </c:pt>
                <c:pt idx="392">
                  <c:v>10039</c:v>
                </c:pt>
                <c:pt idx="393">
                  <c:v>9907</c:v>
                </c:pt>
                <c:pt idx="394">
                  <c:v>10002</c:v>
                </c:pt>
                <c:pt idx="395">
                  <c:v>10024</c:v>
                </c:pt>
                <c:pt idx="396">
                  <c:v>9803</c:v>
                </c:pt>
                <c:pt idx="397">
                  <c:v>9799</c:v>
                </c:pt>
                <c:pt idx="398">
                  <c:v>9959</c:v>
                </c:pt>
                <c:pt idx="399">
                  <c:v>9723</c:v>
                </c:pt>
                <c:pt idx="400">
                  <c:v>9722</c:v>
                </c:pt>
                <c:pt idx="401">
                  <c:v>9846</c:v>
                </c:pt>
                <c:pt idx="402">
                  <c:v>9762</c:v>
                </c:pt>
                <c:pt idx="403">
                  <c:v>9567</c:v>
                </c:pt>
                <c:pt idx="404">
                  <c:v>9809</c:v>
                </c:pt>
                <c:pt idx="405">
                  <c:v>9577</c:v>
                </c:pt>
                <c:pt idx="406">
                  <c:v>9626</c:v>
                </c:pt>
                <c:pt idx="407">
                  <c:v>9745</c:v>
                </c:pt>
                <c:pt idx="408">
                  <c:v>9616</c:v>
                </c:pt>
                <c:pt idx="409">
                  <c:v>9556</c:v>
                </c:pt>
                <c:pt idx="410">
                  <c:v>9649</c:v>
                </c:pt>
                <c:pt idx="411">
                  <c:v>9493</c:v>
                </c:pt>
                <c:pt idx="412">
                  <c:v>9549</c:v>
                </c:pt>
                <c:pt idx="413">
                  <c:v>9532</c:v>
                </c:pt>
                <c:pt idx="414">
                  <c:v>9364</c:v>
                </c:pt>
                <c:pt idx="415">
                  <c:v>9384</c:v>
                </c:pt>
                <c:pt idx="416">
                  <c:v>9442</c:v>
                </c:pt>
                <c:pt idx="417">
                  <c:v>9515</c:v>
                </c:pt>
                <c:pt idx="418">
                  <c:v>9485</c:v>
                </c:pt>
                <c:pt idx="419">
                  <c:v>9409</c:v>
                </c:pt>
                <c:pt idx="420">
                  <c:v>9550</c:v>
                </c:pt>
                <c:pt idx="421">
                  <c:v>9421</c:v>
                </c:pt>
                <c:pt idx="422">
                  <c:v>9280</c:v>
                </c:pt>
                <c:pt idx="423">
                  <c:v>9516</c:v>
                </c:pt>
                <c:pt idx="424">
                  <c:v>9357</c:v>
                </c:pt>
                <c:pt idx="425">
                  <c:v>9188</c:v>
                </c:pt>
                <c:pt idx="426">
                  <c:v>9309</c:v>
                </c:pt>
                <c:pt idx="427">
                  <c:v>9355</c:v>
                </c:pt>
                <c:pt idx="428">
                  <c:v>9226</c:v>
                </c:pt>
                <c:pt idx="429">
                  <c:v>9372</c:v>
                </c:pt>
                <c:pt idx="430">
                  <c:v>9410</c:v>
                </c:pt>
                <c:pt idx="431">
                  <c:v>9313</c:v>
                </c:pt>
                <c:pt idx="432">
                  <c:v>9128</c:v>
                </c:pt>
                <c:pt idx="433">
                  <c:v>9288</c:v>
                </c:pt>
                <c:pt idx="434">
                  <c:v>9353</c:v>
                </c:pt>
                <c:pt idx="435">
                  <c:v>9312</c:v>
                </c:pt>
                <c:pt idx="436">
                  <c:v>9140</c:v>
                </c:pt>
                <c:pt idx="437">
                  <c:v>9255</c:v>
                </c:pt>
                <c:pt idx="438">
                  <c:v>9299</c:v>
                </c:pt>
                <c:pt idx="439">
                  <c:v>9200</c:v>
                </c:pt>
                <c:pt idx="440">
                  <c:v>9104</c:v>
                </c:pt>
                <c:pt idx="441">
                  <c:v>9256</c:v>
                </c:pt>
                <c:pt idx="442">
                  <c:v>9175</c:v>
                </c:pt>
                <c:pt idx="443">
                  <c:v>9186</c:v>
                </c:pt>
                <c:pt idx="444">
                  <c:v>9109</c:v>
                </c:pt>
                <c:pt idx="445">
                  <c:v>9242</c:v>
                </c:pt>
                <c:pt idx="446">
                  <c:v>9390</c:v>
                </c:pt>
                <c:pt idx="447">
                  <c:v>9043</c:v>
                </c:pt>
                <c:pt idx="448">
                  <c:v>9092</c:v>
                </c:pt>
                <c:pt idx="449">
                  <c:v>9189</c:v>
                </c:pt>
                <c:pt idx="450">
                  <c:v>9146</c:v>
                </c:pt>
                <c:pt idx="451">
                  <c:v>9008</c:v>
                </c:pt>
                <c:pt idx="452">
                  <c:v>9084</c:v>
                </c:pt>
                <c:pt idx="453">
                  <c:v>9138</c:v>
                </c:pt>
                <c:pt idx="454">
                  <c:v>9148</c:v>
                </c:pt>
                <c:pt idx="455">
                  <c:v>9030</c:v>
                </c:pt>
                <c:pt idx="456">
                  <c:v>8992</c:v>
                </c:pt>
                <c:pt idx="457">
                  <c:v>9199</c:v>
                </c:pt>
                <c:pt idx="458">
                  <c:v>9174</c:v>
                </c:pt>
                <c:pt idx="459">
                  <c:v>9016</c:v>
                </c:pt>
                <c:pt idx="460">
                  <c:v>9006</c:v>
                </c:pt>
                <c:pt idx="461">
                  <c:v>9163</c:v>
                </c:pt>
                <c:pt idx="462">
                  <c:v>9157</c:v>
                </c:pt>
                <c:pt idx="463">
                  <c:v>9124</c:v>
                </c:pt>
                <c:pt idx="464">
                  <c:v>9004</c:v>
                </c:pt>
                <c:pt idx="465">
                  <c:v>9050</c:v>
                </c:pt>
                <c:pt idx="466">
                  <c:v>9185</c:v>
                </c:pt>
                <c:pt idx="467">
                  <c:v>9079</c:v>
                </c:pt>
                <c:pt idx="468">
                  <c:v>8948</c:v>
                </c:pt>
                <c:pt idx="469">
                  <c:v>8957</c:v>
                </c:pt>
                <c:pt idx="470">
                  <c:v>9086</c:v>
                </c:pt>
                <c:pt idx="471">
                  <c:v>9057</c:v>
                </c:pt>
                <c:pt idx="472">
                  <c:v>9255</c:v>
                </c:pt>
                <c:pt idx="473">
                  <c:v>8881</c:v>
                </c:pt>
                <c:pt idx="474">
                  <c:v>8826</c:v>
                </c:pt>
                <c:pt idx="475">
                  <c:v>9013</c:v>
                </c:pt>
                <c:pt idx="476">
                  <c:v>9008</c:v>
                </c:pt>
                <c:pt idx="477">
                  <c:v>8923</c:v>
                </c:pt>
                <c:pt idx="478">
                  <c:v>8839</c:v>
                </c:pt>
                <c:pt idx="479">
                  <c:v>9091</c:v>
                </c:pt>
                <c:pt idx="480">
                  <c:v>8946</c:v>
                </c:pt>
                <c:pt idx="481">
                  <c:v>8881</c:v>
                </c:pt>
                <c:pt idx="482">
                  <c:v>8879</c:v>
                </c:pt>
                <c:pt idx="483">
                  <c:v>9068</c:v>
                </c:pt>
                <c:pt idx="484">
                  <c:v>9026</c:v>
                </c:pt>
                <c:pt idx="485">
                  <c:v>8854</c:v>
                </c:pt>
                <c:pt idx="486">
                  <c:v>8905</c:v>
                </c:pt>
                <c:pt idx="487">
                  <c:v>8954</c:v>
                </c:pt>
                <c:pt idx="488">
                  <c:v>8983</c:v>
                </c:pt>
                <c:pt idx="489">
                  <c:v>8881</c:v>
                </c:pt>
                <c:pt idx="490">
                  <c:v>8773</c:v>
                </c:pt>
                <c:pt idx="491">
                  <c:v>8725</c:v>
                </c:pt>
                <c:pt idx="492">
                  <c:v>8803</c:v>
                </c:pt>
                <c:pt idx="493">
                  <c:v>8873</c:v>
                </c:pt>
                <c:pt idx="494">
                  <c:v>8798</c:v>
                </c:pt>
                <c:pt idx="495">
                  <c:v>8657</c:v>
                </c:pt>
                <c:pt idx="496">
                  <c:v>8646</c:v>
                </c:pt>
                <c:pt idx="497">
                  <c:v>8699</c:v>
                </c:pt>
                <c:pt idx="498">
                  <c:v>8888</c:v>
                </c:pt>
                <c:pt idx="499">
                  <c:v>8800</c:v>
                </c:pt>
                <c:pt idx="500">
                  <c:v>8605</c:v>
                </c:pt>
                <c:pt idx="501">
                  <c:v>8526</c:v>
                </c:pt>
                <c:pt idx="502">
                  <c:v>8808</c:v>
                </c:pt>
                <c:pt idx="503">
                  <c:v>8832</c:v>
                </c:pt>
                <c:pt idx="504">
                  <c:v>8545</c:v>
                </c:pt>
                <c:pt idx="505">
                  <c:v>8584</c:v>
                </c:pt>
                <c:pt idx="506">
                  <c:v>8718</c:v>
                </c:pt>
                <c:pt idx="507">
                  <c:v>8855</c:v>
                </c:pt>
                <c:pt idx="508">
                  <c:v>8786</c:v>
                </c:pt>
                <c:pt idx="509">
                  <c:v>8665</c:v>
                </c:pt>
                <c:pt idx="510">
                  <c:v>8482</c:v>
                </c:pt>
                <c:pt idx="511">
                  <c:v>8622</c:v>
                </c:pt>
                <c:pt idx="512">
                  <c:v>8793</c:v>
                </c:pt>
                <c:pt idx="513">
                  <c:v>8800</c:v>
                </c:pt>
                <c:pt idx="514">
                  <c:v>8572</c:v>
                </c:pt>
                <c:pt idx="515">
                  <c:v>8631</c:v>
                </c:pt>
                <c:pt idx="516">
                  <c:v>8789</c:v>
                </c:pt>
                <c:pt idx="517">
                  <c:v>8627</c:v>
                </c:pt>
                <c:pt idx="518">
                  <c:v>8665</c:v>
                </c:pt>
                <c:pt idx="519">
                  <c:v>8625</c:v>
                </c:pt>
                <c:pt idx="520">
                  <c:v>8554</c:v>
                </c:pt>
                <c:pt idx="521">
                  <c:v>8604</c:v>
                </c:pt>
                <c:pt idx="522">
                  <c:v>8787</c:v>
                </c:pt>
                <c:pt idx="523">
                  <c:v>8710</c:v>
                </c:pt>
                <c:pt idx="524">
                  <c:v>8603</c:v>
                </c:pt>
                <c:pt idx="525">
                  <c:v>8422</c:v>
                </c:pt>
                <c:pt idx="526">
                  <c:v>8462</c:v>
                </c:pt>
                <c:pt idx="527">
                  <c:v>8610</c:v>
                </c:pt>
                <c:pt idx="528">
                  <c:v>8541</c:v>
                </c:pt>
                <c:pt idx="529">
                  <c:v>8515</c:v>
                </c:pt>
                <c:pt idx="530">
                  <c:v>8405</c:v>
                </c:pt>
                <c:pt idx="531">
                  <c:v>8512</c:v>
                </c:pt>
                <c:pt idx="532">
                  <c:v>8546</c:v>
                </c:pt>
                <c:pt idx="533">
                  <c:v>8574</c:v>
                </c:pt>
                <c:pt idx="534">
                  <c:v>8476</c:v>
                </c:pt>
                <c:pt idx="535">
                  <c:v>8368</c:v>
                </c:pt>
                <c:pt idx="536">
                  <c:v>8421</c:v>
                </c:pt>
                <c:pt idx="537">
                  <c:v>8539</c:v>
                </c:pt>
                <c:pt idx="538">
                  <c:v>8513</c:v>
                </c:pt>
                <c:pt idx="539">
                  <c:v>8599</c:v>
                </c:pt>
                <c:pt idx="540">
                  <c:v>8505</c:v>
                </c:pt>
                <c:pt idx="541">
                  <c:v>8393</c:v>
                </c:pt>
                <c:pt idx="542">
                  <c:v>8320</c:v>
                </c:pt>
                <c:pt idx="543">
                  <c:v>8513</c:v>
                </c:pt>
                <c:pt idx="544">
                  <c:v>8498</c:v>
                </c:pt>
                <c:pt idx="545">
                  <c:v>8455</c:v>
                </c:pt>
                <c:pt idx="546">
                  <c:v>8345</c:v>
                </c:pt>
                <c:pt idx="547">
                  <c:v>8291</c:v>
                </c:pt>
                <c:pt idx="548">
                  <c:v>8357</c:v>
                </c:pt>
                <c:pt idx="549">
                  <c:v>8381</c:v>
                </c:pt>
                <c:pt idx="550">
                  <c:v>8387</c:v>
                </c:pt>
                <c:pt idx="551">
                  <c:v>8341</c:v>
                </c:pt>
                <c:pt idx="552">
                  <c:v>8341</c:v>
                </c:pt>
                <c:pt idx="553">
                  <c:v>8244</c:v>
                </c:pt>
                <c:pt idx="554">
                  <c:v>8308</c:v>
                </c:pt>
                <c:pt idx="555">
                  <c:v>8152</c:v>
                </c:pt>
                <c:pt idx="556">
                  <c:v>8200</c:v>
                </c:pt>
                <c:pt idx="557">
                  <c:v>8087</c:v>
                </c:pt>
                <c:pt idx="558">
                  <c:v>8446</c:v>
                </c:pt>
                <c:pt idx="559">
                  <c:v>8487</c:v>
                </c:pt>
                <c:pt idx="560">
                  <c:v>8138</c:v>
                </c:pt>
                <c:pt idx="561">
                  <c:v>8088</c:v>
                </c:pt>
                <c:pt idx="562">
                  <c:v>8452</c:v>
                </c:pt>
                <c:pt idx="563">
                  <c:v>8411</c:v>
                </c:pt>
                <c:pt idx="564">
                  <c:v>8379</c:v>
                </c:pt>
                <c:pt idx="565">
                  <c:v>8366</c:v>
                </c:pt>
                <c:pt idx="566">
                  <c:v>8294</c:v>
                </c:pt>
                <c:pt idx="567">
                  <c:v>8156</c:v>
                </c:pt>
                <c:pt idx="568">
                  <c:v>8726</c:v>
                </c:pt>
                <c:pt idx="569">
                  <c:v>8273</c:v>
                </c:pt>
                <c:pt idx="570">
                  <c:v>8256</c:v>
                </c:pt>
                <c:pt idx="571">
                  <c:v>8188</c:v>
                </c:pt>
                <c:pt idx="572">
                  <c:v>8202</c:v>
                </c:pt>
                <c:pt idx="573">
                  <c:v>8045</c:v>
                </c:pt>
                <c:pt idx="574">
                  <c:v>8180</c:v>
                </c:pt>
                <c:pt idx="575">
                  <c:v>8103</c:v>
                </c:pt>
                <c:pt idx="576">
                  <c:v>8405</c:v>
                </c:pt>
                <c:pt idx="577">
                  <c:v>8267</c:v>
                </c:pt>
                <c:pt idx="578">
                  <c:v>8136</c:v>
                </c:pt>
                <c:pt idx="579">
                  <c:v>8128</c:v>
                </c:pt>
                <c:pt idx="580">
                  <c:v>8186</c:v>
                </c:pt>
                <c:pt idx="581">
                  <c:v>8179</c:v>
                </c:pt>
                <c:pt idx="582">
                  <c:v>8031</c:v>
                </c:pt>
                <c:pt idx="583">
                  <c:v>7866</c:v>
                </c:pt>
                <c:pt idx="584">
                  <c:v>7704</c:v>
                </c:pt>
                <c:pt idx="585">
                  <c:v>7546</c:v>
                </c:pt>
                <c:pt idx="586">
                  <c:v>7410</c:v>
                </c:pt>
                <c:pt idx="587">
                  <c:v>7260</c:v>
                </c:pt>
                <c:pt idx="588">
                  <c:v>7149</c:v>
                </c:pt>
                <c:pt idx="589">
                  <c:v>7000</c:v>
                </c:pt>
                <c:pt idx="590">
                  <c:v>6842</c:v>
                </c:pt>
                <c:pt idx="591">
                  <c:v>6704</c:v>
                </c:pt>
                <c:pt idx="592">
                  <c:v>6589</c:v>
                </c:pt>
                <c:pt idx="593">
                  <c:v>6466</c:v>
                </c:pt>
                <c:pt idx="594">
                  <c:v>6343</c:v>
                </c:pt>
                <c:pt idx="595">
                  <c:v>6203</c:v>
                </c:pt>
                <c:pt idx="596">
                  <c:v>6116</c:v>
                </c:pt>
                <c:pt idx="597">
                  <c:v>5990</c:v>
                </c:pt>
              </c:numCache>
            </c:numRef>
          </c:yVal>
          <c:smooth val="1"/>
        </c:ser>
        <c:dLbls>
          <c:showLegendKey val="0"/>
          <c:showVal val="0"/>
          <c:showCatName val="0"/>
          <c:showSerName val="0"/>
          <c:showPercent val="0"/>
          <c:showBubbleSize val="0"/>
        </c:dLbls>
        <c:axId val="205259520"/>
        <c:axId val="205261440"/>
      </c:scatterChart>
      <c:scatterChart>
        <c:scatterStyle val="smoothMarker"/>
        <c:varyColors val="0"/>
        <c:ser>
          <c:idx val="2"/>
          <c:order val="2"/>
          <c:tx>
            <c:strRef>
              <c:f>'Half Steady CC Ramp TPS'!$G$1</c:f>
              <c:strCache>
                <c:ptCount val="1"/>
                <c:pt idx="0">
                  <c:v>Merlin ns_inuse</c:v>
                </c:pt>
              </c:strCache>
            </c:strRef>
          </c:tx>
          <c:marker>
            <c:symbol val="none"/>
          </c:marker>
          <c:xVal>
            <c:numRef>
              <c:f>'Half Steady CC Ramp TPS'!$A$2:$A$633</c:f>
              <c:numCache>
                <c:formatCode>General</c:formatCode>
                <c:ptCount val="6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numCache>
            </c:numRef>
          </c:xVal>
          <c:yVal>
            <c:numRef>
              <c:f>'Half Steady CC Ramp TPS'!$G$2:$G$633</c:f>
              <c:numCache>
                <c:formatCode>General</c:formatCode>
                <c:ptCount val="632"/>
                <c:pt idx="0">
                  <c:v>154</c:v>
                </c:pt>
                <c:pt idx="1">
                  <c:v>341</c:v>
                </c:pt>
                <c:pt idx="2">
                  <c:v>518</c:v>
                </c:pt>
                <c:pt idx="3">
                  <c:v>726</c:v>
                </c:pt>
                <c:pt idx="4">
                  <c:v>917</c:v>
                </c:pt>
                <c:pt idx="5">
                  <c:v>1114</c:v>
                </c:pt>
                <c:pt idx="6">
                  <c:v>1291</c:v>
                </c:pt>
                <c:pt idx="7">
                  <c:v>1483</c:v>
                </c:pt>
                <c:pt idx="8">
                  <c:v>1682</c:v>
                </c:pt>
                <c:pt idx="9">
                  <c:v>1835</c:v>
                </c:pt>
                <c:pt idx="10">
                  <c:v>2014</c:v>
                </c:pt>
                <c:pt idx="11">
                  <c:v>2205</c:v>
                </c:pt>
                <c:pt idx="12">
                  <c:v>2389</c:v>
                </c:pt>
                <c:pt idx="13">
                  <c:v>2579</c:v>
                </c:pt>
                <c:pt idx="14">
                  <c:v>2763</c:v>
                </c:pt>
                <c:pt idx="15">
                  <c:v>2968</c:v>
                </c:pt>
                <c:pt idx="16">
                  <c:v>3149</c:v>
                </c:pt>
                <c:pt idx="17">
                  <c:v>3355</c:v>
                </c:pt>
                <c:pt idx="18">
                  <c:v>3551</c:v>
                </c:pt>
                <c:pt idx="19">
                  <c:v>3734</c:v>
                </c:pt>
                <c:pt idx="20">
                  <c:v>3934</c:v>
                </c:pt>
                <c:pt idx="21">
                  <c:v>4121</c:v>
                </c:pt>
                <c:pt idx="22">
                  <c:v>4325</c:v>
                </c:pt>
                <c:pt idx="23">
                  <c:v>4499</c:v>
                </c:pt>
                <c:pt idx="24">
                  <c:v>4694</c:v>
                </c:pt>
                <c:pt idx="25">
                  <c:v>4889</c:v>
                </c:pt>
                <c:pt idx="26">
                  <c:v>5086</c:v>
                </c:pt>
                <c:pt idx="27">
                  <c:v>5252</c:v>
                </c:pt>
                <c:pt idx="28">
                  <c:v>5446</c:v>
                </c:pt>
                <c:pt idx="29">
                  <c:v>5628</c:v>
                </c:pt>
                <c:pt idx="30">
                  <c:v>5820</c:v>
                </c:pt>
                <c:pt idx="31">
                  <c:v>5986</c:v>
                </c:pt>
                <c:pt idx="32">
                  <c:v>6169</c:v>
                </c:pt>
                <c:pt idx="33">
                  <c:v>6353</c:v>
                </c:pt>
                <c:pt idx="34">
                  <c:v>6530</c:v>
                </c:pt>
                <c:pt idx="35">
                  <c:v>6711</c:v>
                </c:pt>
                <c:pt idx="36">
                  <c:v>6916</c:v>
                </c:pt>
                <c:pt idx="37">
                  <c:v>7118</c:v>
                </c:pt>
                <c:pt idx="38">
                  <c:v>7312</c:v>
                </c:pt>
                <c:pt idx="39">
                  <c:v>7494</c:v>
                </c:pt>
                <c:pt idx="40">
                  <c:v>7675</c:v>
                </c:pt>
                <c:pt idx="41">
                  <c:v>7860</c:v>
                </c:pt>
                <c:pt idx="42">
                  <c:v>8035</c:v>
                </c:pt>
                <c:pt idx="43">
                  <c:v>8225</c:v>
                </c:pt>
                <c:pt idx="44">
                  <c:v>8409</c:v>
                </c:pt>
                <c:pt idx="45">
                  <c:v>8605</c:v>
                </c:pt>
                <c:pt idx="46">
                  <c:v>8804</c:v>
                </c:pt>
                <c:pt idx="47">
                  <c:v>8979</c:v>
                </c:pt>
                <c:pt idx="48">
                  <c:v>9158</c:v>
                </c:pt>
                <c:pt idx="49">
                  <c:v>9345</c:v>
                </c:pt>
                <c:pt idx="50">
                  <c:v>9546</c:v>
                </c:pt>
                <c:pt idx="51">
                  <c:v>9740</c:v>
                </c:pt>
                <c:pt idx="52">
                  <c:v>9947</c:v>
                </c:pt>
                <c:pt idx="53">
                  <c:v>10148</c:v>
                </c:pt>
                <c:pt idx="54">
                  <c:v>10331</c:v>
                </c:pt>
                <c:pt idx="55">
                  <c:v>10520</c:v>
                </c:pt>
                <c:pt idx="56">
                  <c:v>10696</c:v>
                </c:pt>
                <c:pt idx="57">
                  <c:v>10895</c:v>
                </c:pt>
                <c:pt idx="58">
                  <c:v>10966</c:v>
                </c:pt>
                <c:pt idx="59">
                  <c:v>10988</c:v>
                </c:pt>
                <c:pt idx="60">
                  <c:v>10983</c:v>
                </c:pt>
                <c:pt idx="61">
                  <c:v>10989</c:v>
                </c:pt>
                <c:pt idx="62">
                  <c:v>10972</c:v>
                </c:pt>
                <c:pt idx="63">
                  <c:v>11017</c:v>
                </c:pt>
                <c:pt idx="64">
                  <c:v>11025</c:v>
                </c:pt>
                <c:pt idx="65">
                  <c:v>10991</c:v>
                </c:pt>
                <c:pt idx="66">
                  <c:v>10990</c:v>
                </c:pt>
                <c:pt idx="67">
                  <c:v>11005</c:v>
                </c:pt>
                <c:pt idx="68">
                  <c:v>11020</c:v>
                </c:pt>
                <c:pt idx="69">
                  <c:v>10998</c:v>
                </c:pt>
                <c:pt idx="70">
                  <c:v>11020</c:v>
                </c:pt>
                <c:pt idx="71">
                  <c:v>11076</c:v>
                </c:pt>
                <c:pt idx="72">
                  <c:v>11103</c:v>
                </c:pt>
                <c:pt idx="73">
                  <c:v>11200</c:v>
                </c:pt>
                <c:pt idx="74">
                  <c:v>11213</c:v>
                </c:pt>
                <c:pt idx="75">
                  <c:v>11179</c:v>
                </c:pt>
                <c:pt idx="76">
                  <c:v>11205</c:v>
                </c:pt>
                <c:pt idx="77">
                  <c:v>11243</c:v>
                </c:pt>
                <c:pt idx="78">
                  <c:v>11236</c:v>
                </c:pt>
                <c:pt idx="79">
                  <c:v>11258</c:v>
                </c:pt>
                <c:pt idx="80">
                  <c:v>11307</c:v>
                </c:pt>
                <c:pt idx="81">
                  <c:v>11300</c:v>
                </c:pt>
                <c:pt idx="82">
                  <c:v>11365</c:v>
                </c:pt>
                <c:pt idx="83">
                  <c:v>11389</c:v>
                </c:pt>
                <c:pt idx="84">
                  <c:v>11368</c:v>
                </c:pt>
                <c:pt idx="85">
                  <c:v>11447</c:v>
                </c:pt>
                <c:pt idx="86">
                  <c:v>11465</c:v>
                </c:pt>
                <c:pt idx="87">
                  <c:v>11480</c:v>
                </c:pt>
                <c:pt idx="88">
                  <c:v>11518</c:v>
                </c:pt>
                <c:pt idx="89">
                  <c:v>11521</c:v>
                </c:pt>
                <c:pt idx="90">
                  <c:v>11609</c:v>
                </c:pt>
                <c:pt idx="91">
                  <c:v>11692</c:v>
                </c:pt>
                <c:pt idx="92">
                  <c:v>11576</c:v>
                </c:pt>
                <c:pt idx="93">
                  <c:v>11656</c:v>
                </c:pt>
                <c:pt idx="94">
                  <c:v>11717</c:v>
                </c:pt>
                <c:pt idx="95">
                  <c:v>11624</c:v>
                </c:pt>
                <c:pt idx="96">
                  <c:v>11669</c:v>
                </c:pt>
                <c:pt idx="97">
                  <c:v>11765</c:v>
                </c:pt>
                <c:pt idx="98">
                  <c:v>11703</c:v>
                </c:pt>
                <c:pt idx="99">
                  <c:v>11769</c:v>
                </c:pt>
                <c:pt idx="100">
                  <c:v>11807</c:v>
                </c:pt>
                <c:pt idx="101">
                  <c:v>11754</c:v>
                </c:pt>
                <c:pt idx="102">
                  <c:v>11794</c:v>
                </c:pt>
                <c:pt idx="103">
                  <c:v>11771</c:v>
                </c:pt>
                <c:pt idx="104">
                  <c:v>11798</c:v>
                </c:pt>
                <c:pt idx="105">
                  <c:v>11874</c:v>
                </c:pt>
                <c:pt idx="106">
                  <c:v>11847</c:v>
                </c:pt>
                <c:pt idx="107">
                  <c:v>11863</c:v>
                </c:pt>
                <c:pt idx="108">
                  <c:v>11911</c:v>
                </c:pt>
                <c:pt idx="109">
                  <c:v>11841</c:v>
                </c:pt>
                <c:pt idx="110">
                  <c:v>12214</c:v>
                </c:pt>
                <c:pt idx="111">
                  <c:v>12072</c:v>
                </c:pt>
                <c:pt idx="112">
                  <c:v>12055</c:v>
                </c:pt>
                <c:pt idx="113">
                  <c:v>12221</c:v>
                </c:pt>
                <c:pt idx="114">
                  <c:v>12196</c:v>
                </c:pt>
                <c:pt idx="115">
                  <c:v>12294</c:v>
                </c:pt>
                <c:pt idx="116">
                  <c:v>12279</c:v>
                </c:pt>
                <c:pt idx="117">
                  <c:v>12357</c:v>
                </c:pt>
                <c:pt idx="118">
                  <c:v>12460</c:v>
                </c:pt>
                <c:pt idx="119">
                  <c:v>12334</c:v>
                </c:pt>
                <c:pt idx="120">
                  <c:v>12407</c:v>
                </c:pt>
                <c:pt idx="121">
                  <c:v>12365</c:v>
                </c:pt>
                <c:pt idx="122">
                  <c:v>12523</c:v>
                </c:pt>
                <c:pt idx="123">
                  <c:v>12473</c:v>
                </c:pt>
                <c:pt idx="124">
                  <c:v>12502</c:v>
                </c:pt>
                <c:pt idx="125">
                  <c:v>12664</c:v>
                </c:pt>
                <c:pt idx="126">
                  <c:v>12583</c:v>
                </c:pt>
                <c:pt idx="127">
                  <c:v>12726</c:v>
                </c:pt>
                <c:pt idx="128">
                  <c:v>12625</c:v>
                </c:pt>
                <c:pt idx="129">
                  <c:v>12698</c:v>
                </c:pt>
                <c:pt idx="130">
                  <c:v>12678</c:v>
                </c:pt>
                <c:pt idx="131">
                  <c:v>12740</c:v>
                </c:pt>
                <c:pt idx="132">
                  <c:v>12713</c:v>
                </c:pt>
                <c:pt idx="133">
                  <c:v>12795</c:v>
                </c:pt>
                <c:pt idx="134">
                  <c:v>12922</c:v>
                </c:pt>
                <c:pt idx="135">
                  <c:v>12859</c:v>
                </c:pt>
                <c:pt idx="136">
                  <c:v>12944</c:v>
                </c:pt>
                <c:pt idx="137">
                  <c:v>12823</c:v>
                </c:pt>
                <c:pt idx="138">
                  <c:v>12944</c:v>
                </c:pt>
                <c:pt idx="139">
                  <c:v>12920</c:v>
                </c:pt>
                <c:pt idx="140">
                  <c:v>12902</c:v>
                </c:pt>
                <c:pt idx="141">
                  <c:v>13008</c:v>
                </c:pt>
                <c:pt idx="142">
                  <c:v>12890</c:v>
                </c:pt>
                <c:pt idx="143">
                  <c:v>13029</c:v>
                </c:pt>
                <c:pt idx="144">
                  <c:v>12904</c:v>
                </c:pt>
                <c:pt idx="145">
                  <c:v>13040</c:v>
                </c:pt>
                <c:pt idx="146">
                  <c:v>12938</c:v>
                </c:pt>
                <c:pt idx="147">
                  <c:v>13019</c:v>
                </c:pt>
                <c:pt idx="148">
                  <c:v>13016</c:v>
                </c:pt>
                <c:pt idx="149">
                  <c:v>13107</c:v>
                </c:pt>
                <c:pt idx="150">
                  <c:v>13217</c:v>
                </c:pt>
                <c:pt idx="151">
                  <c:v>13161</c:v>
                </c:pt>
                <c:pt idx="152">
                  <c:v>13309</c:v>
                </c:pt>
                <c:pt idx="153">
                  <c:v>13270</c:v>
                </c:pt>
                <c:pt idx="154">
                  <c:v>13469</c:v>
                </c:pt>
                <c:pt idx="155">
                  <c:v>13391</c:v>
                </c:pt>
                <c:pt idx="156">
                  <c:v>13572</c:v>
                </c:pt>
                <c:pt idx="157">
                  <c:v>13532</c:v>
                </c:pt>
                <c:pt idx="158">
                  <c:v>13482</c:v>
                </c:pt>
                <c:pt idx="159">
                  <c:v>13653</c:v>
                </c:pt>
                <c:pt idx="160">
                  <c:v>13500</c:v>
                </c:pt>
                <c:pt idx="161">
                  <c:v>13754</c:v>
                </c:pt>
                <c:pt idx="162">
                  <c:v>13549</c:v>
                </c:pt>
                <c:pt idx="163">
                  <c:v>13719</c:v>
                </c:pt>
                <c:pt idx="164">
                  <c:v>13641</c:v>
                </c:pt>
                <c:pt idx="165">
                  <c:v>13766</c:v>
                </c:pt>
                <c:pt idx="166">
                  <c:v>13748</c:v>
                </c:pt>
                <c:pt idx="167">
                  <c:v>13826</c:v>
                </c:pt>
                <c:pt idx="168">
                  <c:v>13819</c:v>
                </c:pt>
                <c:pt idx="169">
                  <c:v>13922</c:v>
                </c:pt>
                <c:pt idx="170">
                  <c:v>13786</c:v>
                </c:pt>
                <c:pt idx="171">
                  <c:v>13894</c:v>
                </c:pt>
                <c:pt idx="172">
                  <c:v>14027</c:v>
                </c:pt>
                <c:pt idx="173">
                  <c:v>14132</c:v>
                </c:pt>
                <c:pt idx="174">
                  <c:v>14063</c:v>
                </c:pt>
                <c:pt idx="175">
                  <c:v>13937</c:v>
                </c:pt>
                <c:pt idx="176">
                  <c:v>14162</c:v>
                </c:pt>
                <c:pt idx="177">
                  <c:v>13989</c:v>
                </c:pt>
                <c:pt idx="178">
                  <c:v>14110</c:v>
                </c:pt>
                <c:pt idx="179">
                  <c:v>13994</c:v>
                </c:pt>
                <c:pt idx="180">
                  <c:v>14144</c:v>
                </c:pt>
                <c:pt idx="181">
                  <c:v>14087</c:v>
                </c:pt>
                <c:pt idx="182">
                  <c:v>14208</c:v>
                </c:pt>
                <c:pt idx="183">
                  <c:v>14115</c:v>
                </c:pt>
                <c:pt idx="184">
                  <c:v>14233</c:v>
                </c:pt>
                <c:pt idx="185">
                  <c:v>14094</c:v>
                </c:pt>
                <c:pt idx="186">
                  <c:v>14192</c:v>
                </c:pt>
                <c:pt idx="187">
                  <c:v>14147</c:v>
                </c:pt>
                <c:pt idx="188">
                  <c:v>14052</c:v>
                </c:pt>
                <c:pt idx="189">
                  <c:v>14203</c:v>
                </c:pt>
                <c:pt idx="190">
                  <c:v>14380</c:v>
                </c:pt>
                <c:pt idx="191">
                  <c:v>14288</c:v>
                </c:pt>
                <c:pt idx="192">
                  <c:v>14285</c:v>
                </c:pt>
                <c:pt idx="193">
                  <c:v>14506</c:v>
                </c:pt>
                <c:pt idx="194">
                  <c:v>14450</c:v>
                </c:pt>
                <c:pt idx="195">
                  <c:v>14692</c:v>
                </c:pt>
                <c:pt idx="196">
                  <c:v>14530</c:v>
                </c:pt>
                <c:pt idx="197">
                  <c:v>14793</c:v>
                </c:pt>
                <c:pt idx="198">
                  <c:v>14730</c:v>
                </c:pt>
                <c:pt idx="199">
                  <c:v>14600</c:v>
                </c:pt>
                <c:pt idx="200">
                  <c:v>14686</c:v>
                </c:pt>
                <c:pt idx="201">
                  <c:v>14853</c:v>
                </c:pt>
                <c:pt idx="202">
                  <c:v>14764</c:v>
                </c:pt>
                <c:pt idx="203">
                  <c:v>14997</c:v>
                </c:pt>
                <c:pt idx="204">
                  <c:v>14891</c:v>
                </c:pt>
                <c:pt idx="205">
                  <c:v>15028</c:v>
                </c:pt>
                <c:pt idx="206">
                  <c:v>14991</c:v>
                </c:pt>
                <c:pt idx="207">
                  <c:v>14849</c:v>
                </c:pt>
                <c:pt idx="208">
                  <c:v>15054</c:v>
                </c:pt>
                <c:pt idx="209">
                  <c:v>14952</c:v>
                </c:pt>
                <c:pt idx="210">
                  <c:v>15015</c:v>
                </c:pt>
                <c:pt idx="211">
                  <c:v>15053</c:v>
                </c:pt>
                <c:pt idx="212">
                  <c:v>15061</c:v>
                </c:pt>
                <c:pt idx="213">
                  <c:v>14973</c:v>
                </c:pt>
                <c:pt idx="214">
                  <c:v>14902</c:v>
                </c:pt>
                <c:pt idx="215">
                  <c:v>15016</c:v>
                </c:pt>
                <c:pt idx="216">
                  <c:v>14876</c:v>
                </c:pt>
                <c:pt idx="217">
                  <c:v>14976</c:v>
                </c:pt>
                <c:pt idx="218">
                  <c:v>14911</c:v>
                </c:pt>
                <c:pt idx="219">
                  <c:v>15033</c:v>
                </c:pt>
                <c:pt idx="220">
                  <c:v>14976</c:v>
                </c:pt>
                <c:pt idx="221">
                  <c:v>15191</c:v>
                </c:pt>
                <c:pt idx="222">
                  <c:v>15030</c:v>
                </c:pt>
                <c:pt idx="223">
                  <c:v>14960</c:v>
                </c:pt>
                <c:pt idx="224">
                  <c:v>14993</c:v>
                </c:pt>
                <c:pt idx="225">
                  <c:v>14948</c:v>
                </c:pt>
                <c:pt idx="226">
                  <c:v>15020</c:v>
                </c:pt>
                <c:pt idx="227">
                  <c:v>14991</c:v>
                </c:pt>
                <c:pt idx="228">
                  <c:v>15197</c:v>
                </c:pt>
                <c:pt idx="229">
                  <c:v>15132</c:v>
                </c:pt>
                <c:pt idx="230">
                  <c:v>15370</c:v>
                </c:pt>
                <c:pt idx="231">
                  <c:v>15382</c:v>
                </c:pt>
                <c:pt idx="232">
                  <c:v>15280</c:v>
                </c:pt>
                <c:pt idx="233">
                  <c:v>15556</c:v>
                </c:pt>
                <c:pt idx="234">
                  <c:v>15420</c:v>
                </c:pt>
                <c:pt idx="235">
                  <c:v>15298</c:v>
                </c:pt>
                <c:pt idx="236">
                  <c:v>15588</c:v>
                </c:pt>
                <c:pt idx="237">
                  <c:v>15511</c:v>
                </c:pt>
                <c:pt idx="238">
                  <c:v>15688</c:v>
                </c:pt>
                <c:pt idx="239">
                  <c:v>15648</c:v>
                </c:pt>
                <c:pt idx="240">
                  <c:v>15531</c:v>
                </c:pt>
                <c:pt idx="241">
                  <c:v>15795</c:v>
                </c:pt>
                <c:pt idx="242">
                  <c:v>15723</c:v>
                </c:pt>
                <c:pt idx="243">
                  <c:v>16001</c:v>
                </c:pt>
                <c:pt idx="244">
                  <c:v>15857</c:v>
                </c:pt>
                <c:pt idx="245">
                  <c:v>15737</c:v>
                </c:pt>
                <c:pt idx="246">
                  <c:v>16037</c:v>
                </c:pt>
                <c:pt idx="247">
                  <c:v>15753</c:v>
                </c:pt>
                <c:pt idx="248">
                  <c:v>15562</c:v>
                </c:pt>
                <c:pt idx="249">
                  <c:v>15871</c:v>
                </c:pt>
                <c:pt idx="250">
                  <c:v>15656</c:v>
                </c:pt>
                <c:pt idx="251">
                  <c:v>15952</c:v>
                </c:pt>
                <c:pt idx="252">
                  <c:v>15894</c:v>
                </c:pt>
                <c:pt idx="253">
                  <c:v>15685</c:v>
                </c:pt>
                <c:pt idx="254">
                  <c:v>16013</c:v>
                </c:pt>
                <c:pt idx="255">
                  <c:v>15811</c:v>
                </c:pt>
                <c:pt idx="256">
                  <c:v>15643</c:v>
                </c:pt>
                <c:pt idx="257">
                  <c:v>15945</c:v>
                </c:pt>
                <c:pt idx="258">
                  <c:v>15762</c:v>
                </c:pt>
                <c:pt idx="259">
                  <c:v>15999</c:v>
                </c:pt>
                <c:pt idx="260">
                  <c:v>15913</c:v>
                </c:pt>
                <c:pt idx="261">
                  <c:v>15810</c:v>
                </c:pt>
                <c:pt idx="262">
                  <c:v>16093</c:v>
                </c:pt>
                <c:pt idx="263">
                  <c:v>15955</c:v>
                </c:pt>
                <c:pt idx="264">
                  <c:v>16146</c:v>
                </c:pt>
                <c:pt idx="265">
                  <c:v>16033</c:v>
                </c:pt>
                <c:pt idx="266">
                  <c:v>15907</c:v>
                </c:pt>
                <c:pt idx="267">
                  <c:v>16067</c:v>
                </c:pt>
                <c:pt idx="268">
                  <c:v>16062</c:v>
                </c:pt>
                <c:pt idx="269">
                  <c:v>16427</c:v>
                </c:pt>
                <c:pt idx="270">
                  <c:v>16195</c:v>
                </c:pt>
                <c:pt idx="271">
                  <c:v>16173</c:v>
                </c:pt>
                <c:pt idx="272">
                  <c:v>16486</c:v>
                </c:pt>
                <c:pt idx="273">
                  <c:v>16363</c:v>
                </c:pt>
                <c:pt idx="274">
                  <c:v>16185</c:v>
                </c:pt>
                <c:pt idx="275">
                  <c:v>16453</c:v>
                </c:pt>
                <c:pt idx="276">
                  <c:v>16372</c:v>
                </c:pt>
                <c:pt idx="277">
                  <c:v>16320</c:v>
                </c:pt>
                <c:pt idx="278">
                  <c:v>16543</c:v>
                </c:pt>
                <c:pt idx="279">
                  <c:v>16359</c:v>
                </c:pt>
                <c:pt idx="280">
                  <c:v>16674</c:v>
                </c:pt>
                <c:pt idx="281">
                  <c:v>16543</c:v>
                </c:pt>
                <c:pt idx="282">
                  <c:v>16363</c:v>
                </c:pt>
                <c:pt idx="283">
                  <c:v>16690</c:v>
                </c:pt>
                <c:pt idx="284">
                  <c:v>16728</c:v>
                </c:pt>
                <c:pt idx="285">
                  <c:v>16466</c:v>
                </c:pt>
                <c:pt idx="286">
                  <c:v>16771</c:v>
                </c:pt>
                <c:pt idx="287">
                  <c:v>16593</c:v>
                </c:pt>
                <c:pt idx="288">
                  <c:v>16430</c:v>
                </c:pt>
                <c:pt idx="289">
                  <c:v>16701</c:v>
                </c:pt>
                <c:pt idx="290">
                  <c:v>16598</c:v>
                </c:pt>
                <c:pt idx="291">
                  <c:v>16803</c:v>
                </c:pt>
                <c:pt idx="292">
                  <c:v>16608</c:v>
                </c:pt>
                <c:pt idx="293">
                  <c:v>16572</c:v>
                </c:pt>
                <c:pt idx="294">
                  <c:v>16818</c:v>
                </c:pt>
                <c:pt idx="295">
                  <c:v>16582</c:v>
                </c:pt>
                <c:pt idx="296">
                  <c:v>16453</c:v>
                </c:pt>
                <c:pt idx="297">
                  <c:v>16662</c:v>
                </c:pt>
                <c:pt idx="298">
                  <c:v>16548</c:v>
                </c:pt>
                <c:pt idx="299">
                  <c:v>16770</c:v>
                </c:pt>
                <c:pt idx="300">
                  <c:v>16634</c:v>
                </c:pt>
                <c:pt idx="301">
                  <c:v>16474</c:v>
                </c:pt>
                <c:pt idx="302">
                  <c:v>16666</c:v>
                </c:pt>
                <c:pt idx="303">
                  <c:v>16515</c:v>
                </c:pt>
                <c:pt idx="304">
                  <c:v>16798</c:v>
                </c:pt>
                <c:pt idx="305">
                  <c:v>16674</c:v>
                </c:pt>
                <c:pt idx="306">
                  <c:v>16397</c:v>
                </c:pt>
                <c:pt idx="307">
                  <c:v>16748</c:v>
                </c:pt>
                <c:pt idx="308">
                  <c:v>16410</c:v>
                </c:pt>
                <c:pt idx="309">
                  <c:v>16767</c:v>
                </c:pt>
                <c:pt idx="310">
                  <c:v>16546</c:v>
                </c:pt>
                <c:pt idx="311">
                  <c:v>16339</c:v>
                </c:pt>
                <c:pt idx="312">
                  <c:v>16590</c:v>
                </c:pt>
                <c:pt idx="313">
                  <c:v>16291</c:v>
                </c:pt>
                <c:pt idx="314">
                  <c:v>16621</c:v>
                </c:pt>
                <c:pt idx="315">
                  <c:v>16386</c:v>
                </c:pt>
                <c:pt idx="316">
                  <c:v>16652</c:v>
                </c:pt>
                <c:pt idx="317">
                  <c:v>16330</c:v>
                </c:pt>
                <c:pt idx="318">
                  <c:v>16630</c:v>
                </c:pt>
                <c:pt idx="319">
                  <c:v>16492</c:v>
                </c:pt>
                <c:pt idx="320">
                  <c:v>16696</c:v>
                </c:pt>
                <c:pt idx="321">
                  <c:v>16428</c:v>
                </c:pt>
                <c:pt idx="322">
                  <c:v>16657</c:v>
                </c:pt>
                <c:pt idx="323">
                  <c:v>16269</c:v>
                </c:pt>
                <c:pt idx="324">
                  <c:v>16620</c:v>
                </c:pt>
                <c:pt idx="325">
                  <c:v>16281</c:v>
                </c:pt>
                <c:pt idx="326">
                  <c:v>16681</c:v>
                </c:pt>
                <c:pt idx="327">
                  <c:v>16341</c:v>
                </c:pt>
                <c:pt idx="328">
                  <c:v>16595</c:v>
                </c:pt>
                <c:pt idx="329">
                  <c:v>16250</c:v>
                </c:pt>
                <c:pt idx="330">
                  <c:v>16489</c:v>
                </c:pt>
                <c:pt idx="331">
                  <c:v>16215</c:v>
                </c:pt>
                <c:pt idx="332">
                  <c:v>16511</c:v>
                </c:pt>
                <c:pt idx="333">
                  <c:v>16153</c:v>
                </c:pt>
                <c:pt idx="334">
                  <c:v>16498</c:v>
                </c:pt>
                <c:pt idx="335">
                  <c:v>16354</c:v>
                </c:pt>
                <c:pt idx="336">
                  <c:v>16149</c:v>
                </c:pt>
                <c:pt idx="337">
                  <c:v>16493</c:v>
                </c:pt>
                <c:pt idx="338">
                  <c:v>16141</c:v>
                </c:pt>
                <c:pt idx="339">
                  <c:v>16326</c:v>
                </c:pt>
                <c:pt idx="340">
                  <c:v>16549</c:v>
                </c:pt>
                <c:pt idx="341">
                  <c:v>16318</c:v>
                </c:pt>
                <c:pt idx="342">
                  <c:v>16550</c:v>
                </c:pt>
                <c:pt idx="343">
                  <c:v>16249</c:v>
                </c:pt>
                <c:pt idx="344">
                  <c:v>16481</c:v>
                </c:pt>
                <c:pt idx="345">
                  <c:v>16108</c:v>
                </c:pt>
                <c:pt idx="346">
                  <c:v>16374</c:v>
                </c:pt>
                <c:pt idx="347">
                  <c:v>16519</c:v>
                </c:pt>
                <c:pt idx="348">
                  <c:v>16302</c:v>
                </c:pt>
                <c:pt idx="349">
                  <c:v>16440</c:v>
                </c:pt>
                <c:pt idx="350">
                  <c:v>16162</c:v>
                </c:pt>
                <c:pt idx="351">
                  <c:v>16354</c:v>
                </c:pt>
                <c:pt idx="352">
                  <c:v>15988</c:v>
                </c:pt>
                <c:pt idx="353">
                  <c:v>16289</c:v>
                </c:pt>
                <c:pt idx="354">
                  <c:v>15953</c:v>
                </c:pt>
                <c:pt idx="355">
                  <c:v>16148</c:v>
                </c:pt>
                <c:pt idx="356">
                  <c:v>16465</c:v>
                </c:pt>
                <c:pt idx="357">
                  <c:v>16166</c:v>
                </c:pt>
                <c:pt idx="358">
                  <c:v>16332</c:v>
                </c:pt>
                <c:pt idx="359">
                  <c:v>15919</c:v>
                </c:pt>
                <c:pt idx="360">
                  <c:v>16271</c:v>
                </c:pt>
                <c:pt idx="361">
                  <c:v>16441</c:v>
                </c:pt>
                <c:pt idx="362">
                  <c:v>16264</c:v>
                </c:pt>
                <c:pt idx="363">
                  <c:v>16407</c:v>
                </c:pt>
                <c:pt idx="364">
                  <c:v>16033</c:v>
                </c:pt>
                <c:pt idx="365">
                  <c:v>16244</c:v>
                </c:pt>
                <c:pt idx="366">
                  <c:v>16113</c:v>
                </c:pt>
                <c:pt idx="367">
                  <c:v>15927</c:v>
                </c:pt>
                <c:pt idx="368">
                  <c:v>16337</c:v>
                </c:pt>
                <c:pt idx="369">
                  <c:v>15870</c:v>
                </c:pt>
                <c:pt idx="370">
                  <c:v>16091</c:v>
                </c:pt>
                <c:pt idx="371">
                  <c:v>16264</c:v>
                </c:pt>
                <c:pt idx="372">
                  <c:v>16064</c:v>
                </c:pt>
                <c:pt idx="373">
                  <c:v>16179</c:v>
                </c:pt>
                <c:pt idx="374">
                  <c:v>16338</c:v>
                </c:pt>
                <c:pt idx="375">
                  <c:v>15919</c:v>
                </c:pt>
                <c:pt idx="376">
                  <c:v>16105</c:v>
                </c:pt>
                <c:pt idx="377">
                  <c:v>16271</c:v>
                </c:pt>
                <c:pt idx="378">
                  <c:v>16057</c:v>
                </c:pt>
                <c:pt idx="379">
                  <c:v>16044</c:v>
                </c:pt>
                <c:pt idx="380">
                  <c:v>16202</c:v>
                </c:pt>
                <c:pt idx="381">
                  <c:v>15935</c:v>
                </c:pt>
                <c:pt idx="382">
                  <c:v>16174</c:v>
                </c:pt>
                <c:pt idx="383">
                  <c:v>16240</c:v>
                </c:pt>
                <c:pt idx="384">
                  <c:v>16149</c:v>
                </c:pt>
                <c:pt idx="385">
                  <c:v>16261</c:v>
                </c:pt>
                <c:pt idx="386">
                  <c:v>15938</c:v>
                </c:pt>
                <c:pt idx="387">
                  <c:v>16161</c:v>
                </c:pt>
                <c:pt idx="388">
                  <c:v>16046</c:v>
                </c:pt>
                <c:pt idx="389">
                  <c:v>16004</c:v>
                </c:pt>
                <c:pt idx="390">
                  <c:v>16233</c:v>
                </c:pt>
                <c:pt idx="391">
                  <c:v>15969</c:v>
                </c:pt>
                <c:pt idx="392">
                  <c:v>16013</c:v>
                </c:pt>
                <c:pt idx="393">
                  <c:v>16178</c:v>
                </c:pt>
                <c:pt idx="394">
                  <c:v>15789</c:v>
                </c:pt>
                <c:pt idx="395">
                  <c:v>15970</c:v>
                </c:pt>
                <c:pt idx="396">
                  <c:v>16144</c:v>
                </c:pt>
                <c:pt idx="397">
                  <c:v>15750</c:v>
                </c:pt>
                <c:pt idx="398">
                  <c:v>15761</c:v>
                </c:pt>
                <c:pt idx="399">
                  <c:v>16131</c:v>
                </c:pt>
                <c:pt idx="400">
                  <c:v>15713</c:v>
                </c:pt>
                <c:pt idx="401">
                  <c:v>15924</c:v>
                </c:pt>
                <c:pt idx="402">
                  <c:v>16137</c:v>
                </c:pt>
                <c:pt idx="403">
                  <c:v>15637</c:v>
                </c:pt>
                <c:pt idx="404">
                  <c:v>15794</c:v>
                </c:pt>
                <c:pt idx="405">
                  <c:v>16090</c:v>
                </c:pt>
                <c:pt idx="406">
                  <c:v>15736</c:v>
                </c:pt>
                <c:pt idx="407">
                  <c:v>16027</c:v>
                </c:pt>
                <c:pt idx="408">
                  <c:v>16083</c:v>
                </c:pt>
                <c:pt idx="409">
                  <c:v>15725</c:v>
                </c:pt>
                <c:pt idx="410">
                  <c:v>15979</c:v>
                </c:pt>
                <c:pt idx="411">
                  <c:v>16010</c:v>
                </c:pt>
                <c:pt idx="412">
                  <c:v>15673</c:v>
                </c:pt>
                <c:pt idx="413">
                  <c:v>15852</c:v>
                </c:pt>
                <c:pt idx="414">
                  <c:v>15981</c:v>
                </c:pt>
                <c:pt idx="415">
                  <c:v>15596</c:v>
                </c:pt>
                <c:pt idx="416">
                  <c:v>15846</c:v>
                </c:pt>
                <c:pt idx="417">
                  <c:v>15996</c:v>
                </c:pt>
                <c:pt idx="418">
                  <c:v>15525</c:v>
                </c:pt>
                <c:pt idx="419">
                  <c:v>15685</c:v>
                </c:pt>
                <c:pt idx="420">
                  <c:v>15892</c:v>
                </c:pt>
                <c:pt idx="421">
                  <c:v>16033</c:v>
                </c:pt>
                <c:pt idx="422">
                  <c:v>15608</c:v>
                </c:pt>
                <c:pt idx="423">
                  <c:v>15716</c:v>
                </c:pt>
                <c:pt idx="424">
                  <c:v>15979</c:v>
                </c:pt>
                <c:pt idx="425">
                  <c:v>15939</c:v>
                </c:pt>
                <c:pt idx="426">
                  <c:v>15675</c:v>
                </c:pt>
                <c:pt idx="427">
                  <c:v>15777</c:v>
                </c:pt>
                <c:pt idx="428">
                  <c:v>15914</c:v>
                </c:pt>
                <c:pt idx="429">
                  <c:v>15461</c:v>
                </c:pt>
                <c:pt idx="430">
                  <c:v>15779</c:v>
                </c:pt>
                <c:pt idx="431">
                  <c:v>15912</c:v>
                </c:pt>
                <c:pt idx="432">
                  <c:v>15520</c:v>
                </c:pt>
                <c:pt idx="433">
                  <c:v>15527</c:v>
                </c:pt>
                <c:pt idx="434">
                  <c:v>15711</c:v>
                </c:pt>
                <c:pt idx="435">
                  <c:v>15935</c:v>
                </c:pt>
                <c:pt idx="436">
                  <c:v>15474</c:v>
                </c:pt>
                <c:pt idx="437">
                  <c:v>15663</c:v>
                </c:pt>
                <c:pt idx="438">
                  <c:v>15817</c:v>
                </c:pt>
                <c:pt idx="439">
                  <c:v>15899</c:v>
                </c:pt>
                <c:pt idx="440">
                  <c:v>15321</c:v>
                </c:pt>
                <c:pt idx="441">
                  <c:v>15472</c:v>
                </c:pt>
                <c:pt idx="442">
                  <c:v>15816</c:v>
                </c:pt>
                <c:pt idx="443">
                  <c:v>15891</c:v>
                </c:pt>
                <c:pt idx="444">
                  <c:v>15502</c:v>
                </c:pt>
                <c:pt idx="445">
                  <c:v>15636</c:v>
                </c:pt>
                <c:pt idx="446">
                  <c:v>15611</c:v>
                </c:pt>
                <c:pt idx="447">
                  <c:v>15865</c:v>
                </c:pt>
                <c:pt idx="448">
                  <c:v>15546</c:v>
                </c:pt>
                <c:pt idx="449">
                  <c:v>15805</c:v>
                </c:pt>
                <c:pt idx="450">
                  <c:v>15846</c:v>
                </c:pt>
                <c:pt idx="451">
                  <c:v>15844</c:v>
                </c:pt>
                <c:pt idx="452">
                  <c:v>15369</c:v>
                </c:pt>
                <c:pt idx="453">
                  <c:v>15608</c:v>
                </c:pt>
                <c:pt idx="454">
                  <c:v>15786</c:v>
                </c:pt>
                <c:pt idx="455">
                  <c:v>15861</c:v>
                </c:pt>
                <c:pt idx="456">
                  <c:v>15432</c:v>
                </c:pt>
                <c:pt idx="457">
                  <c:v>15582</c:v>
                </c:pt>
                <c:pt idx="458">
                  <c:v>15728</c:v>
                </c:pt>
                <c:pt idx="459">
                  <c:v>15814</c:v>
                </c:pt>
                <c:pt idx="460">
                  <c:v>15345</c:v>
                </c:pt>
                <c:pt idx="461">
                  <c:v>15497</c:v>
                </c:pt>
                <c:pt idx="462">
                  <c:v>15667</c:v>
                </c:pt>
                <c:pt idx="463">
                  <c:v>15745</c:v>
                </c:pt>
                <c:pt idx="464">
                  <c:v>15353</c:v>
                </c:pt>
                <c:pt idx="465">
                  <c:v>15530</c:v>
                </c:pt>
                <c:pt idx="466">
                  <c:v>15741</c:v>
                </c:pt>
                <c:pt idx="467">
                  <c:v>15765</c:v>
                </c:pt>
                <c:pt idx="468">
                  <c:v>15347</c:v>
                </c:pt>
                <c:pt idx="469">
                  <c:v>15574</c:v>
                </c:pt>
                <c:pt idx="470">
                  <c:v>15749</c:v>
                </c:pt>
                <c:pt idx="471">
                  <c:v>15812</c:v>
                </c:pt>
                <c:pt idx="472">
                  <c:v>15827</c:v>
                </c:pt>
                <c:pt idx="473">
                  <c:v>15849</c:v>
                </c:pt>
                <c:pt idx="474">
                  <c:v>15533</c:v>
                </c:pt>
                <c:pt idx="475">
                  <c:v>15443</c:v>
                </c:pt>
                <c:pt idx="476">
                  <c:v>15616</c:v>
                </c:pt>
                <c:pt idx="477">
                  <c:v>15769</c:v>
                </c:pt>
                <c:pt idx="478">
                  <c:v>15383</c:v>
                </c:pt>
                <c:pt idx="479">
                  <c:v>15410</c:v>
                </c:pt>
                <c:pt idx="480">
                  <c:v>15775</c:v>
                </c:pt>
                <c:pt idx="481">
                  <c:v>15712</c:v>
                </c:pt>
                <c:pt idx="482">
                  <c:v>15202</c:v>
                </c:pt>
                <c:pt idx="483">
                  <c:v>15529</c:v>
                </c:pt>
                <c:pt idx="484">
                  <c:v>15667</c:v>
                </c:pt>
                <c:pt idx="485">
                  <c:v>15264</c:v>
                </c:pt>
                <c:pt idx="486">
                  <c:v>15433</c:v>
                </c:pt>
                <c:pt idx="487">
                  <c:v>15730</c:v>
                </c:pt>
                <c:pt idx="488">
                  <c:v>15608</c:v>
                </c:pt>
                <c:pt idx="489">
                  <c:v>15703</c:v>
                </c:pt>
                <c:pt idx="490">
                  <c:v>15216</c:v>
                </c:pt>
                <c:pt idx="491">
                  <c:v>15602</c:v>
                </c:pt>
                <c:pt idx="492">
                  <c:v>15557</c:v>
                </c:pt>
                <c:pt idx="493">
                  <c:v>15683</c:v>
                </c:pt>
                <c:pt idx="494">
                  <c:v>15726</c:v>
                </c:pt>
                <c:pt idx="495">
                  <c:v>15162</c:v>
                </c:pt>
                <c:pt idx="496">
                  <c:v>15325</c:v>
                </c:pt>
                <c:pt idx="497">
                  <c:v>15378</c:v>
                </c:pt>
                <c:pt idx="498">
                  <c:v>15567</c:v>
                </c:pt>
                <c:pt idx="499">
                  <c:v>15560</c:v>
                </c:pt>
                <c:pt idx="500">
                  <c:v>15156</c:v>
                </c:pt>
                <c:pt idx="501">
                  <c:v>15311</c:v>
                </c:pt>
                <c:pt idx="502">
                  <c:v>15385</c:v>
                </c:pt>
                <c:pt idx="503">
                  <c:v>15521</c:v>
                </c:pt>
                <c:pt idx="504">
                  <c:v>15620</c:v>
                </c:pt>
                <c:pt idx="505">
                  <c:v>15105</c:v>
                </c:pt>
                <c:pt idx="506">
                  <c:v>15312</c:v>
                </c:pt>
                <c:pt idx="507">
                  <c:v>15341</c:v>
                </c:pt>
                <c:pt idx="508">
                  <c:v>15640</c:v>
                </c:pt>
                <c:pt idx="509">
                  <c:v>15650</c:v>
                </c:pt>
                <c:pt idx="510">
                  <c:v>15265</c:v>
                </c:pt>
                <c:pt idx="511">
                  <c:v>15351</c:v>
                </c:pt>
                <c:pt idx="512">
                  <c:v>15481</c:v>
                </c:pt>
                <c:pt idx="513">
                  <c:v>15597</c:v>
                </c:pt>
                <c:pt idx="514">
                  <c:v>15105</c:v>
                </c:pt>
                <c:pt idx="515">
                  <c:v>15230</c:v>
                </c:pt>
                <c:pt idx="516">
                  <c:v>15339</c:v>
                </c:pt>
                <c:pt idx="517">
                  <c:v>15563</c:v>
                </c:pt>
                <c:pt idx="518">
                  <c:v>15562</c:v>
                </c:pt>
                <c:pt idx="519">
                  <c:v>15595</c:v>
                </c:pt>
                <c:pt idx="520">
                  <c:v>15044</c:v>
                </c:pt>
                <c:pt idx="521">
                  <c:v>15207</c:v>
                </c:pt>
                <c:pt idx="522">
                  <c:v>15413</c:v>
                </c:pt>
                <c:pt idx="523">
                  <c:v>15527</c:v>
                </c:pt>
                <c:pt idx="524">
                  <c:v>15589</c:v>
                </c:pt>
                <c:pt idx="525">
                  <c:v>15106</c:v>
                </c:pt>
                <c:pt idx="526">
                  <c:v>15081</c:v>
                </c:pt>
                <c:pt idx="527">
                  <c:v>15199</c:v>
                </c:pt>
                <c:pt idx="528">
                  <c:v>15507</c:v>
                </c:pt>
                <c:pt idx="529">
                  <c:v>15523</c:v>
                </c:pt>
                <c:pt idx="530">
                  <c:v>15064</c:v>
                </c:pt>
                <c:pt idx="531">
                  <c:v>15118</c:v>
                </c:pt>
                <c:pt idx="532">
                  <c:v>15466</c:v>
                </c:pt>
                <c:pt idx="533">
                  <c:v>15543</c:v>
                </c:pt>
                <c:pt idx="534">
                  <c:v>15501</c:v>
                </c:pt>
                <c:pt idx="535">
                  <c:v>15058</c:v>
                </c:pt>
                <c:pt idx="536">
                  <c:v>15356</c:v>
                </c:pt>
                <c:pt idx="537">
                  <c:v>15208</c:v>
                </c:pt>
                <c:pt idx="538">
                  <c:v>15421</c:v>
                </c:pt>
                <c:pt idx="539">
                  <c:v>15442</c:v>
                </c:pt>
                <c:pt idx="540">
                  <c:v>15514</c:v>
                </c:pt>
                <c:pt idx="541">
                  <c:v>15553</c:v>
                </c:pt>
                <c:pt idx="542">
                  <c:v>14974</c:v>
                </c:pt>
                <c:pt idx="543">
                  <c:v>15205</c:v>
                </c:pt>
                <c:pt idx="544">
                  <c:v>15465</c:v>
                </c:pt>
                <c:pt idx="545">
                  <c:v>15500</c:v>
                </c:pt>
                <c:pt idx="546">
                  <c:v>15466</c:v>
                </c:pt>
                <c:pt idx="547">
                  <c:v>15111</c:v>
                </c:pt>
                <c:pt idx="548">
                  <c:v>15111</c:v>
                </c:pt>
                <c:pt idx="549">
                  <c:v>15112</c:v>
                </c:pt>
                <c:pt idx="550">
                  <c:v>15273</c:v>
                </c:pt>
                <c:pt idx="551">
                  <c:v>15429</c:v>
                </c:pt>
                <c:pt idx="552">
                  <c:v>15446</c:v>
                </c:pt>
                <c:pt idx="553">
                  <c:v>15432</c:v>
                </c:pt>
                <c:pt idx="554">
                  <c:v>14889</c:v>
                </c:pt>
                <c:pt idx="555">
                  <c:v>15058</c:v>
                </c:pt>
                <c:pt idx="556">
                  <c:v>15107</c:v>
                </c:pt>
                <c:pt idx="557">
                  <c:v>15451</c:v>
                </c:pt>
                <c:pt idx="558">
                  <c:v>15248</c:v>
                </c:pt>
                <c:pt idx="559">
                  <c:v>15339</c:v>
                </c:pt>
                <c:pt idx="560">
                  <c:v>14867</c:v>
                </c:pt>
                <c:pt idx="561">
                  <c:v>14993</c:v>
                </c:pt>
                <c:pt idx="562">
                  <c:v>15251</c:v>
                </c:pt>
                <c:pt idx="563">
                  <c:v>15440</c:v>
                </c:pt>
                <c:pt idx="564">
                  <c:v>15434</c:v>
                </c:pt>
                <c:pt idx="565">
                  <c:v>15424</c:v>
                </c:pt>
                <c:pt idx="566">
                  <c:v>15402</c:v>
                </c:pt>
                <c:pt idx="567">
                  <c:v>14844</c:v>
                </c:pt>
                <c:pt idx="568">
                  <c:v>14974</c:v>
                </c:pt>
                <c:pt idx="569">
                  <c:v>15337</c:v>
                </c:pt>
                <c:pt idx="570">
                  <c:v>15323</c:v>
                </c:pt>
                <c:pt idx="571">
                  <c:v>15386</c:v>
                </c:pt>
                <c:pt idx="572">
                  <c:v>15332</c:v>
                </c:pt>
                <c:pt idx="573">
                  <c:v>15330</c:v>
                </c:pt>
                <c:pt idx="574">
                  <c:v>14832</c:v>
                </c:pt>
                <c:pt idx="575">
                  <c:v>15193</c:v>
                </c:pt>
                <c:pt idx="576">
                  <c:v>15284</c:v>
                </c:pt>
                <c:pt idx="577">
                  <c:v>15291</c:v>
                </c:pt>
                <c:pt idx="578">
                  <c:v>15322</c:v>
                </c:pt>
                <c:pt idx="579">
                  <c:v>15308</c:v>
                </c:pt>
                <c:pt idx="580">
                  <c:v>15311</c:v>
                </c:pt>
                <c:pt idx="581">
                  <c:v>15305</c:v>
                </c:pt>
                <c:pt idx="582">
                  <c:v>14531</c:v>
                </c:pt>
                <c:pt idx="583">
                  <c:v>14323</c:v>
                </c:pt>
                <c:pt idx="584">
                  <c:v>13999</c:v>
                </c:pt>
                <c:pt idx="585">
                  <c:v>13632</c:v>
                </c:pt>
                <c:pt idx="586">
                  <c:v>13321</c:v>
                </c:pt>
                <c:pt idx="587">
                  <c:v>12930</c:v>
                </c:pt>
                <c:pt idx="588">
                  <c:v>12609</c:v>
                </c:pt>
                <c:pt idx="589">
                  <c:v>12281</c:v>
                </c:pt>
                <c:pt idx="590">
                  <c:v>12012</c:v>
                </c:pt>
                <c:pt idx="591">
                  <c:v>11748</c:v>
                </c:pt>
                <c:pt idx="592">
                  <c:v>11521</c:v>
                </c:pt>
                <c:pt idx="593">
                  <c:v>11282</c:v>
                </c:pt>
                <c:pt idx="594">
                  <c:v>11067</c:v>
                </c:pt>
                <c:pt idx="595">
                  <c:v>10832</c:v>
                </c:pt>
                <c:pt idx="596">
                  <c:v>10632</c:v>
                </c:pt>
                <c:pt idx="597">
                  <c:v>10402</c:v>
                </c:pt>
              </c:numCache>
            </c:numRef>
          </c:yVal>
          <c:smooth val="1"/>
        </c:ser>
        <c:dLbls>
          <c:showLegendKey val="0"/>
          <c:showVal val="0"/>
          <c:showCatName val="0"/>
          <c:showSerName val="0"/>
          <c:showPercent val="0"/>
          <c:showBubbleSize val="0"/>
        </c:dLbls>
        <c:axId val="205273728"/>
        <c:axId val="205271808"/>
      </c:scatterChart>
      <c:valAx>
        <c:axId val="205259520"/>
        <c:scaling>
          <c:orientation val="minMax"/>
          <c:max val="4000"/>
          <c:min val="500"/>
        </c:scaling>
        <c:delete val="0"/>
        <c:axPos val="b"/>
        <c:title>
          <c:tx>
            <c:rich>
              <a:bodyPr/>
              <a:lstStyle/>
              <a:p>
                <a:pPr>
                  <a:defRPr/>
                </a:pPr>
                <a:r>
                  <a:rPr lang="en-US"/>
                  <a:t>Time</a:t>
                </a:r>
              </a:p>
            </c:rich>
          </c:tx>
          <c:overlay val="0"/>
        </c:title>
        <c:numFmt formatCode="General" sourceLinked="1"/>
        <c:majorTickMark val="out"/>
        <c:minorTickMark val="none"/>
        <c:tickLblPos val="nextTo"/>
        <c:crossAx val="205261440"/>
        <c:crosses val="autoZero"/>
        <c:crossBetween val="midCat"/>
      </c:valAx>
      <c:valAx>
        <c:axId val="205261440"/>
        <c:scaling>
          <c:orientation val="minMax"/>
        </c:scaling>
        <c:delete val="0"/>
        <c:axPos val="l"/>
        <c:majorGridlines/>
        <c:title>
          <c:tx>
            <c:rich>
              <a:bodyPr rot="-5400000" vert="horz"/>
              <a:lstStyle/>
              <a:p>
                <a:pPr>
                  <a:defRPr/>
                </a:pPr>
                <a:r>
                  <a:rPr lang="en-US"/>
                  <a:t>Connections</a:t>
                </a:r>
              </a:p>
            </c:rich>
          </c:tx>
          <c:overlay val="0"/>
        </c:title>
        <c:numFmt formatCode="General" sourceLinked="1"/>
        <c:majorTickMark val="out"/>
        <c:minorTickMark val="none"/>
        <c:tickLblPos val="nextTo"/>
        <c:crossAx val="205259520"/>
        <c:crosses val="autoZero"/>
        <c:crossBetween val="midCat"/>
      </c:valAx>
      <c:valAx>
        <c:axId val="205271808"/>
        <c:scaling>
          <c:orientation val="minMax"/>
        </c:scaling>
        <c:delete val="0"/>
        <c:axPos val="r"/>
        <c:title>
          <c:tx>
            <c:rich>
              <a:bodyPr rot="-5400000" vert="horz"/>
              <a:lstStyle/>
              <a:p>
                <a:pPr>
                  <a:defRPr/>
                </a:pPr>
                <a:r>
                  <a:rPr lang="en-US"/>
                  <a:t>ns_inuse</a:t>
                </a:r>
              </a:p>
            </c:rich>
          </c:tx>
          <c:overlay val="0"/>
        </c:title>
        <c:numFmt formatCode="General" sourceLinked="1"/>
        <c:majorTickMark val="out"/>
        <c:minorTickMark val="none"/>
        <c:tickLblPos val="nextTo"/>
        <c:crossAx val="205273728"/>
        <c:crosses val="max"/>
        <c:crossBetween val="midCat"/>
      </c:valAx>
      <c:valAx>
        <c:axId val="205273728"/>
        <c:scaling>
          <c:orientation val="minMax"/>
        </c:scaling>
        <c:delete val="1"/>
        <c:axPos val="b"/>
        <c:numFmt formatCode="General" sourceLinked="1"/>
        <c:majorTickMark val="out"/>
        <c:minorTickMark val="none"/>
        <c:tickLblPos val="nextTo"/>
        <c:crossAx val="205271808"/>
        <c:crosses val="autoZero"/>
        <c:crossBetween val="midCat"/>
      </c:valAx>
    </c:plotArea>
    <c:legend>
      <c:legendPos val="b"/>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13-04-12T09:03:22.223" idx="1">
    <p:pos x="10" y="10"/>
    <p:text>I have this chart on the next slide, would you rather it on this slide or a seperate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72" tIns="46587" rIns="93172" bIns="46587" rtlCol="0"/>
          <a:lstStyle>
            <a:lvl1pPr algn="r">
              <a:defRPr sz="1200"/>
            </a:lvl1pPr>
          </a:lstStyle>
          <a:p>
            <a:fld id="{68C73559-B2FD-40A3-BDE1-BACA0A03FDE4}" type="datetimeFigureOut">
              <a:rPr lang="en-US" smtClean="0"/>
              <a:pPr/>
              <a:t>4/12/2013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72" tIns="46587" rIns="93172" bIns="46587" rtlCol="0" anchor="b"/>
          <a:lstStyle>
            <a:lvl1pPr algn="r">
              <a:defRPr sz="1200"/>
            </a:lvl1pPr>
          </a:lstStyle>
          <a:p>
            <a:fld id="{6BF91699-A2A3-471F-8339-EC88E9797762}" type="slidenum">
              <a:rPr lang="en-US" smtClean="0"/>
              <a:pPr/>
              <a:t>‹#›</a:t>
            </a:fld>
            <a:endParaRPr lang="en-US" dirty="0"/>
          </a:p>
        </p:txBody>
      </p:sp>
    </p:spTree>
    <p:extLst>
      <p:ext uri="{BB962C8B-B14F-4D97-AF65-F5344CB8AC3E}">
        <p14:creationId xmlns:p14="http://schemas.microsoft.com/office/powerpoint/2010/main" val="166945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1</a:t>
            </a:fld>
            <a:endParaRPr lang="en-US" dirty="0"/>
          </a:p>
        </p:txBody>
      </p:sp>
    </p:spTree>
    <p:extLst>
      <p:ext uri="{BB962C8B-B14F-4D97-AF65-F5344CB8AC3E}">
        <p14:creationId xmlns:p14="http://schemas.microsoft.com/office/powerpoint/2010/main" val="48344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10</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a:t>
            </a:fld>
            <a:endParaRPr lang="en-US" dirty="0"/>
          </a:p>
        </p:txBody>
      </p:sp>
    </p:spTree>
    <p:extLst>
      <p:ext uri="{BB962C8B-B14F-4D97-AF65-F5344CB8AC3E}">
        <p14:creationId xmlns:p14="http://schemas.microsoft.com/office/powerpoint/2010/main" val="221166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16</a:t>
            </a:fld>
            <a:endParaRPr lang="en-US" dirty="0"/>
          </a:p>
        </p:txBody>
      </p:sp>
    </p:spTree>
    <p:extLst>
      <p:ext uri="{BB962C8B-B14F-4D97-AF65-F5344CB8AC3E}">
        <p14:creationId xmlns:p14="http://schemas.microsoft.com/office/powerpoint/2010/main" val="201751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18</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21</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27</a:t>
            </a:fld>
            <a:endParaRPr lang="en-US" dirty="0"/>
          </a:p>
        </p:txBody>
      </p:sp>
    </p:spTree>
    <p:extLst>
      <p:ext uri="{BB962C8B-B14F-4D97-AF65-F5344CB8AC3E}">
        <p14:creationId xmlns:p14="http://schemas.microsoft.com/office/powerpoint/2010/main" val="330111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98</a:t>
            </a:fld>
            <a:endParaRPr lang="en-US" dirty="0"/>
          </a:p>
        </p:txBody>
      </p:sp>
    </p:spTree>
    <p:extLst>
      <p:ext uri="{BB962C8B-B14F-4D97-AF65-F5344CB8AC3E}">
        <p14:creationId xmlns:p14="http://schemas.microsoft.com/office/powerpoint/2010/main" val="400431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99</a:t>
            </a:fld>
            <a:endParaRPr lang="en-US" dirty="0"/>
          </a:p>
        </p:txBody>
      </p:sp>
    </p:spTree>
    <p:extLst>
      <p:ext uri="{BB962C8B-B14F-4D97-AF65-F5344CB8AC3E}">
        <p14:creationId xmlns:p14="http://schemas.microsoft.com/office/powerpoint/2010/main" val="292863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100</a:t>
            </a:fld>
            <a:endParaRPr lang="en-US" dirty="0"/>
          </a:p>
        </p:txBody>
      </p:sp>
    </p:spTree>
    <p:extLst>
      <p:ext uri="{BB962C8B-B14F-4D97-AF65-F5344CB8AC3E}">
        <p14:creationId xmlns:p14="http://schemas.microsoft.com/office/powerpoint/2010/main" val="130756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105</a:t>
            </a:fld>
            <a:endParaRPr lang="en-US" dirty="0"/>
          </a:p>
        </p:txBody>
      </p:sp>
    </p:spTree>
    <p:extLst>
      <p:ext uri="{BB962C8B-B14F-4D97-AF65-F5344CB8AC3E}">
        <p14:creationId xmlns:p14="http://schemas.microsoft.com/office/powerpoint/2010/main" val="43399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2</a:t>
            </a:fld>
            <a:endParaRPr lang="en-US" dirty="0"/>
          </a:p>
        </p:txBody>
      </p:sp>
    </p:spTree>
    <p:extLst>
      <p:ext uri="{BB962C8B-B14F-4D97-AF65-F5344CB8AC3E}">
        <p14:creationId xmlns:p14="http://schemas.microsoft.com/office/powerpoint/2010/main" val="100210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normAutofit fontScale="92500" lnSpcReduction="10000"/>
          </a:bodyPr>
          <a:lstStyle/>
          <a:p>
            <a:r>
              <a:rPr lang="en-US" b="1" dirty="0"/>
              <a:t>Instructions on this slide:</a:t>
            </a:r>
          </a:p>
          <a:p>
            <a:endParaRPr lang="en-US" dirty="0"/>
          </a:p>
          <a:p>
            <a:r>
              <a:rPr lang="en-US" dirty="0"/>
              <a:t>This template is for each team to highlight what it is they need to do to deliver  to the overall program. It is not meant to be detailed, but enough to highlight your team understand and know what needs to be done highlight they major things your team needs to build, share with other teams, schedule to get it done (aligned with Master Schedule).  Each team is expected that they will manage the details of your teams tasks on a daily / weekly basis, and communicate as necessary when things are going to impact the major deliverables and thus program schedule. Attempt to keep one slide but you can do 2 if necessary. Please check all your formatting and spelling to overall slide deck.   </a:t>
            </a:r>
          </a:p>
          <a:p>
            <a:endParaRPr lang="en-US" dirty="0"/>
          </a:p>
          <a:p>
            <a:r>
              <a:rPr lang="en-US" dirty="0" smtClean="0"/>
              <a:t>Summarize how various teams contribute to the development of this project.  How are you going to ensure you hit targets and work with cross product teams (alignment)</a:t>
            </a:r>
          </a:p>
          <a:p>
            <a:r>
              <a:rPr lang="en-US" dirty="0" smtClean="0"/>
              <a:t>Examples:</a:t>
            </a:r>
          </a:p>
          <a:p>
            <a:pPr lvl="1"/>
            <a:r>
              <a:rPr lang="en-US" dirty="0" smtClean="0"/>
              <a:t>Work break out between different sites</a:t>
            </a:r>
          </a:p>
          <a:p>
            <a:pPr lvl="1"/>
            <a:r>
              <a:rPr lang="en-US" dirty="0" smtClean="0"/>
              <a:t>Partnerships </a:t>
            </a:r>
          </a:p>
          <a:p>
            <a:r>
              <a:rPr lang="en-US" dirty="0" smtClean="0"/>
              <a:t>Team used prototyping and performance testing early on to make architectural decisions</a:t>
            </a:r>
          </a:p>
          <a:p>
            <a:r>
              <a:rPr lang="en-US" dirty="0" smtClean="0"/>
              <a:t>One Sprint to develop full image with the features and then patch will be developed – using binary comparison method for equivalence</a:t>
            </a:r>
          </a:p>
          <a:p>
            <a:r>
              <a:rPr lang="en-US" dirty="0" smtClean="0"/>
              <a:t>Functional specs and solution architecture specifications will drive the development efforts. </a:t>
            </a:r>
          </a:p>
          <a:p>
            <a:r>
              <a:rPr lang="en-US" dirty="0" smtClean="0"/>
              <a:t>Detail design specifications to be created and reviewed by the broader team</a:t>
            </a:r>
          </a:p>
          <a:p>
            <a:r>
              <a:rPr lang="en-US" dirty="0" smtClean="0"/>
              <a:t>Team members experienced from prior release</a:t>
            </a:r>
          </a:p>
          <a:p>
            <a:r>
              <a:rPr lang="en-US" dirty="0" smtClean="0"/>
              <a:t>UI mockups, logos, and documentation will be produced by SD UX and Tech </a:t>
            </a:r>
            <a:r>
              <a:rPr lang="en-US" dirty="0" err="1" smtClean="0"/>
              <a:t>Comm</a:t>
            </a:r>
            <a:r>
              <a:rPr lang="en-US" dirty="0" smtClean="0"/>
              <a:t> Team</a:t>
            </a:r>
          </a:p>
          <a:p>
            <a:r>
              <a:rPr lang="en-US" dirty="0" smtClean="0"/>
              <a:t>Improve Internal Beta Plan – More Formal testing and analysis</a:t>
            </a:r>
          </a:p>
          <a:p>
            <a:r>
              <a:rPr lang="en-US" dirty="0" smtClean="0"/>
              <a:t>More automation to streamline testing effort  (move to QA)</a:t>
            </a:r>
          </a:p>
        </p:txBody>
      </p:sp>
      <p:sp>
        <p:nvSpPr>
          <p:cNvPr id="4" name="Slide Number Placeholder 3"/>
          <p:cNvSpPr>
            <a:spLocks noGrp="1"/>
          </p:cNvSpPr>
          <p:nvPr>
            <p:ph type="sldNum" sz="quarter" idx="10"/>
          </p:nvPr>
        </p:nvSpPr>
        <p:spPr/>
        <p:txBody>
          <a:bodyPr/>
          <a:lstStyle/>
          <a:p>
            <a:fld id="{756163D4-9BF1-4DE3-A314-C89DA3A37CF1}"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7947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normAutofit fontScale="92500" lnSpcReduction="10000"/>
          </a:bodyPr>
          <a:lstStyle/>
          <a:p>
            <a:r>
              <a:rPr lang="en-US" b="1" dirty="0"/>
              <a:t>Instructions on this slide:</a:t>
            </a:r>
          </a:p>
          <a:p>
            <a:endParaRPr lang="en-US" dirty="0"/>
          </a:p>
          <a:p>
            <a:r>
              <a:rPr lang="en-US" dirty="0"/>
              <a:t>This template is for each team to highlight what it is they need to do to deliver  to the overall program. It is not meant to be detailed, but enough to highlight your team understand and know what needs to be done highlight they major things your team needs to build, share with other teams, schedule to get it done (aligned with Master Schedule).  Each team is expected that they will manage the details of your teams tasks on a daily / weekly basis, and communicate as necessary when things are going to impact the major deliverables and thus program schedule. Attempt to keep one slide but you can do 2 if necessary. Please check all your formatting and spelling to overall slide deck.   </a:t>
            </a:r>
          </a:p>
          <a:p>
            <a:endParaRPr lang="en-US" dirty="0"/>
          </a:p>
          <a:p>
            <a:r>
              <a:rPr lang="en-US" dirty="0" smtClean="0"/>
              <a:t>Summarize how various teams contribute to the development of this project.  How are you going to ensure you hit targets and work with cross product teams (alignment)</a:t>
            </a:r>
          </a:p>
          <a:p>
            <a:r>
              <a:rPr lang="en-US" dirty="0" smtClean="0"/>
              <a:t>Examples:</a:t>
            </a:r>
          </a:p>
          <a:p>
            <a:pPr lvl="1"/>
            <a:r>
              <a:rPr lang="en-US" dirty="0" smtClean="0"/>
              <a:t>Work break out between different sites</a:t>
            </a:r>
          </a:p>
          <a:p>
            <a:pPr lvl="1"/>
            <a:r>
              <a:rPr lang="en-US" dirty="0" smtClean="0"/>
              <a:t>Partnerships </a:t>
            </a:r>
          </a:p>
          <a:p>
            <a:r>
              <a:rPr lang="en-US" dirty="0" smtClean="0"/>
              <a:t>Team used prototyping and performance testing early on to make architectural decisions</a:t>
            </a:r>
          </a:p>
          <a:p>
            <a:r>
              <a:rPr lang="en-US" dirty="0" smtClean="0"/>
              <a:t>One Sprint to develop full image with the features and then patch will be developed – using binary comparison method for equivalence</a:t>
            </a:r>
          </a:p>
          <a:p>
            <a:r>
              <a:rPr lang="en-US" dirty="0" smtClean="0"/>
              <a:t>Functional specs and solution architecture specifications will drive the development efforts. </a:t>
            </a:r>
          </a:p>
          <a:p>
            <a:r>
              <a:rPr lang="en-US" dirty="0" smtClean="0"/>
              <a:t>Detail design specifications to be created and reviewed by the broader team</a:t>
            </a:r>
          </a:p>
          <a:p>
            <a:r>
              <a:rPr lang="en-US" dirty="0" smtClean="0"/>
              <a:t>Team members experienced from prior release</a:t>
            </a:r>
          </a:p>
          <a:p>
            <a:r>
              <a:rPr lang="en-US" dirty="0" smtClean="0"/>
              <a:t>UI mockups, logos, and documentation will be produced by SD UX and Tech </a:t>
            </a:r>
            <a:r>
              <a:rPr lang="en-US" dirty="0" err="1" smtClean="0"/>
              <a:t>Comm</a:t>
            </a:r>
            <a:r>
              <a:rPr lang="en-US" dirty="0" smtClean="0"/>
              <a:t> Team</a:t>
            </a:r>
          </a:p>
          <a:p>
            <a:r>
              <a:rPr lang="en-US" dirty="0" smtClean="0"/>
              <a:t>Improve Internal Beta Plan – More Formal testing and analysis</a:t>
            </a:r>
          </a:p>
          <a:p>
            <a:r>
              <a:rPr lang="en-US" dirty="0" smtClean="0"/>
              <a:t>More automation to streamline testing effort  (move to QA)</a:t>
            </a:r>
          </a:p>
        </p:txBody>
      </p:sp>
      <p:sp>
        <p:nvSpPr>
          <p:cNvPr id="4" name="Slide Number Placeholder 3"/>
          <p:cNvSpPr>
            <a:spLocks noGrp="1"/>
          </p:cNvSpPr>
          <p:nvPr>
            <p:ph type="sldNum" sz="quarter" idx="10"/>
          </p:nvPr>
        </p:nvSpPr>
        <p:spPr/>
        <p:txBody>
          <a:bodyPr/>
          <a:lstStyle/>
          <a:p>
            <a:fld id="{756163D4-9BF1-4DE3-A314-C89DA3A37CF1}"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79474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108</a:t>
            </a:fld>
            <a:endParaRPr lang="en-US" dirty="0"/>
          </a:p>
        </p:txBody>
      </p:sp>
    </p:spTree>
    <p:extLst>
      <p:ext uri="{BB962C8B-B14F-4D97-AF65-F5344CB8AC3E}">
        <p14:creationId xmlns:p14="http://schemas.microsoft.com/office/powerpoint/2010/main" val="423556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109</a:t>
            </a:fld>
            <a:endParaRPr lang="en-US" dirty="0"/>
          </a:p>
        </p:txBody>
      </p:sp>
    </p:spTree>
    <p:extLst>
      <p:ext uri="{BB962C8B-B14F-4D97-AF65-F5344CB8AC3E}">
        <p14:creationId xmlns:p14="http://schemas.microsoft.com/office/powerpoint/2010/main" val="231872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110</a:t>
            </a:fld>
            <a:endParaRPr lang="en-US" dirty="0"/>
          </a:p>
        </p:txBody>
      </p:sp>
    </p:spTree>
    <p:extLst>
      <p:ext uri="{BB962C8B-B14F-4D97-AF65-F5344CB8AC3E}">
        <p14:creationId xmlns:p14="http://schemas.microsoft.com/office/powerpoint/2010/main" val="280976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1213593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112</a:t>
            </a:fld>
            <a:endParaRPr lang="en-US" dirty="0"/>
          </a:p>
        </p:txBody>
      </p:sp>
    </p:spTree>
    <p:extLst>
      <p:ext uri="{BB962C8B-B14F-4D97-AF65-F5344CB8AC3E}">
        <p14:creationId xmlns:p14="http://schemas.microsoft.com/office/powerpoint/2010/main" val="3450139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113</a:t>
            </a:fld>
            <a:endParaRPr lang="en-US" dirty="0"/>
          </a:p>
        </p:txBody>
      </p:sp>
    </p:spTree>
    <p:extLst>
      <p:ext uri="{BB962C8B-B14F-4D97-AF65-F5344CB8AC3E}">
        <p14:creationId xmlns:p14="http://schemas.microsoft.com/office/powerpoint/2010/main" val="1447559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114</a:t>
            </a:fld>
            <a:endParaRPr lang="en-US" dirty="0"/>
          </a:p>
        </p:txBody>
      </p:sp>
    </p:spTree>
    <p:extLst>
      <p:ext uri="{BB962C8B-B14F-4D97-AF65-F5344CB8AC3E}">
        <p14:creationId xmlns:p14="http://schemas.microsoft.com/office/powerpoint/2010/main" val="2639753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115</a:t>
            </a:fld>
            <a:endParaRPr lang="en-US" dirty="0"/>
          </a:p>
        </p:txBody>
      </p:sp>
    </p:spTree>
    <p:extLst>
      <p:ext uri="{BB962C8B-B14F-4D97-AF65-F5344CB8AC3E}">
        <p14:creationId xmlns:p14="http://schemas.microsoft.com/office/powerpoint/2010/main" val="111704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3</a:t>
            </a:fld>
            <a:endParaRPr lang="en-US" dirty="0"/>
          </a:p>
        </p:txBody>
      </p:sp>
    </p:spTree>
    <p:extLst>
      <p:ext uri="{BB962C8B-B14F-4D97-AF65-F5344CB8AC3E}">
        <p14:creationId xmlns:p14="http://schemas.microsoft.com/office/powerpoint/2010/main" val="106460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4</a:t>
            </a:fld>
            <a:endParaRPr lang="en-US" dirty="0"/>
          </a:p>
        </p:txBody>
      </p:sp>
    </p:spTree>
    <p:extLst>
      <p:ext uri="{BB962C8B-B14F-4D97-AF65-F5344CB8AC3E}">
        <p14:creationId xmlns:p14="http://schemas.microsoft.com/office/powerpoint/2010/main" val="106460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5</a:t>
            </a:fld>
            <a:endParaRPr lang="en-US" dirty="0"/>
          </a:p>
        </p:txBody>
      </p:sp>
    </p:spTree>
    <p:extLst>
      <p:ext uri="{BB962C8B-B14F-4D97-AF65-F5344CB8AC3E}">
        <p14:creationId xmlns:p14="http://schemas.microsoft.com/office/powerpoint/2010/main" val="201751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6</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91699-A2A3-471F-8339-EC88E9797762}" type="slidenum">
              <a:rPr lang="en-US" smtClean="0"/>
              <a:pPr/>
              <a:t>7</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8</a:t>
            </a:fld>
            <a:endParaRPr lang="en-US" dirty="0"/>
          </a:p>
        </p:txBody>
      </p:sp>
    </p:spTree>
    <p:extLst>
      <p:ext uri="{BB962C8B-B14F-4D97-AF65-F5344CB8AC3E}">
        <p14:creationId xmlns:p14="http://schemas.microsoft.com/office/powerpoint/2010/main" val="224659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9</a:t>
            </a:fld>
            <a:endParaRPr lang="en-US" dirty="0"/>
          </a:p>
        </p:txBody>
      </p:sp>
    </p:spTree>
    <p:extLst>
      <p:ext uri="{BB962C8B-B14F-4D97-AF65-F5344CB8AC3E}">
        <p14:creationId xmlns:p14="http://schemas.microsoft.com/office/powerpoint/2010/main" val="2246599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ww/Divisions/Corpcom/Pages/Guidelines.aspx"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for Confidential PPT - 4x3">
    <p:spTree>
      <p:nvGrpSpPr>
        <p:cNvPr id="1" name=""/>
        <p:cNvGrpSpPr/>
        <p:nvPr/>
      </p:nvGrpSpPr>
      <p:grpSpPr>
        <a:xfrm>
          <a:off x="0" y="0"/>
          <a:ext cx="0" cy="0"/>
          <a:chOff x="0" y="0"/>
          <a:chExt cx="0" cy="0"/>
        </a:xfrm>
      </p:grpSpPr>
      <p:sp>
        <p:nvSpPr>
          <p:cNvPr id="10" name="Rectangle 9"/>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userDrawn="1"/>
        </p:nvSpPr>
        <p:spPr>
          <a:xfrm>
            <a:off x="192658" y="71440"/>
            <a:ext cx="7427343" cy="61436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r>
              <a:rPr lang="en-US" dirty="0" smtClean="0">
                <a:latin typeface="Trebuchet MS" pitchFamily="34" charset="0"/>
              </a:rPr>
              <a:t>FOLLOW THESE DIRECTIONS AND THEN DELETE THIS SLIDE</a:t>
            </a:r>
            <a:endParaRPr lang="en-US" dirty="0">
              <a:latin typeface="Trebuchet MS" pitchFamily="34" charset="0"/>
            </a:endParaRPr>
          </a:p>
        </p:txBody>
      </p:sp>
      <p:sp>
        <p:nvSpPr>
          <p:cNvPr id="15" name="TextBox 14"/>
          <p:cNvSpPr txBox="1">
            <a:spLocks noChangeAspect="1"/>
          </p:cNvSpPr>
          <p:nvPr userDrawn="1"/>
        </p:nvSpPr>
        <p:spPr>
          <a:xfrm>
            <a:off x="1772730" y="1619071"/>
            <a:ext cx="4913417" cy="1200329"/>
          </a:xfrm>
          <a:prstGeom prst="rect">
            <a:avLst/>
          </a:prstGeom>
          <a:noFill/>
        </p:spPr>
        <p:txBody>
          <a:bodyPr wrap="square" rtlCol="0">
            <a:spAutoFit/>
          </a:bodyPr>
          <a:lstStyle/>
          <a:p>
            <a:pPr algn="l"/>
            <a:r>
              <a:rPr lang="en-US" sz="1200" b="0" dirty="0" smtClean="0">
                <a:latin typeface="Franklin Gothic Medium" pitchFamily="34" charset="0"/>
              </a:rPr>
              <a:t>If this is an Engineering presentation, use the Engineering title slide</a:t>
            </a:r>
            <a:r>
              <a:rPr lang="en-US" sz="1200" b="0" baseline="0" dirty="0" smtClean="0">
                <a:latin typeface="Franklin Gothic Medium" pitchFamily="34" charset="0"/>
              </a:rPr>
              <a:t> and delete the standard title slide. The Engineering title slides have a special engineering logo in the top left-hand corner. Engineering presentations should </a:t>
            </a:r>
            <a:r>
              <a:rPr lang="en-US" sz="1200" b="0" i="1" u="none" baseline="0" dirty="0" smtClean="0">
                <a:latin typeface="Franklin Gothic Medium" pitchFamily="34" charset="0"/>
              </a:rPr>
              <a:t>always</a:t>
            </a:r>
            <a:r>
              <a:rPr lang="en-US" sz="1200" b="0" baseline="0" dirty="0" smtClean="0">
                <a:latin typeface="Franklin Gothic Medium" pitchFamily="34" charset="0"/>
              </a:rPr>
              <a:t> use a special engineering title slide and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16" name="TextBox 15"/>
          <p:cNvSpPr txBox="1">
            <a:spLocks noChangeAspect="1"/>
          </p:cNvSpPr>
          <p:nvPr userDrawn="1"/>
        </p:nvSpPr>
        <p:spPr>
          <a:xfrm>
            <a:off x="1829333" y="3283803"/>
            <a:ext cx="6077614"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Franklin Gothic Medium" pitchFamily="34" charset="0"/>
              </a:rPr>
              <a:t>If this is NOT an Engineering presentation, but is a confidential presentation,</a:t>
            </a:r>
            <a:r>
              <a:rPr lang="en-US" sz="1200" b="0" baseline="0" dirty="0" smtClean="0">
                <a:latin typeface="Franklin Gothic Medium" pitchFamily="34" charset="0"/>
              </a:rPr>
              <a:t> then </a:t>
            </a:r>
            <a:r>
              <a:rPr lang="en-US" sz="1200" b="0" dirty="0" smtClean="0">
                <a:latin typeface="Franklin Gothic Medium" pitchFamily="34" charset="0"/>
              </a:rPr>
              <a:t>delete the Engineering title slide</a:t>
            </a:r>
            <a:r>
              <a:rPr lang="en-US" sz="1200" b="0" baseline="0" dirty="0" smtClean="0">
                <a:latin typeface="Franklin Gothic Medium" pitchFamily="34" charset="0"/>
              </a:rPr>
              <a:t> and use the standard title slide.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17" name="TextBox 16"/>
          <p:cNvSpPr txBox="1"/>
          <p:nvPr userDrawn="1"/>
        </p:nvSpPr>
        <p:spPr>
          <a:xfrm>
            <a:off x="1201681" y="1642142"/>
            <a:ext cx="733067"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
        <p:nvSpPr>
          <p:cNvPr id="18" name="TextBox 17"/>
          <p:cNvSpPr txBox="1"/>
          <p:nvPr userDrawn="1"/>
        </p:nvSpPr>
        <p:spPr>
          <a:xfrm>
            <a:off x="1201679" y="3207603"/>
            <a:ext cx="712938"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
        <p:nvSpPr>
          <p:cNvPr id="19" name="Rectangle 18"/>
          <p:cNvSpPr/>
          <p:nvPr userDrawn="1"/>
        </p:nvSpPr>
        <p:spPr>
          <a:xfrm>
            <a:off x="990600" y="3124200"/>
            <a:ext cx="7467599"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90600" y="1295400"/>
            <a:ext cx="7467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90600" y="4343400"/>
            <a:ext cx="7467599"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a:spLocks noChangeAspect="1"/>
          </p:cNvSpPr>
          <p:nvPr userDrawn="1"/>
        </p:nvSpPr>
        <p:spPr>
          <a:xfrm>
            <a:off x="1829333" y="4540648"/>
            <a:ext cx="5849346" cy="461665"/>
          </a:xfrm>
          <a:prstGeom prst="rect">
            <a:avLst/>
          </a:prstGeom>
          <a:noFill/>
        </p:spPr>
        <p:txBody>
          <a:bodyPr wrap="square" rtlCol="0">
            <a:spAutoFit/>
          </a:bodyPr>
          <a:lstStyle/>
          <a:p>
            <a:r>
              <a:rPr lang="en-US" sz="1200" kern="1200" dirty="0" smtClean="0">
                <a:solidFill>
                  <a:schemeClr val="tx1"/>
                </a:solidFill>
                <a:latin typeface="Franklin Gothic Medium" pitchFamily="34" charset="0"/>
                <a:ea typeface="+mn-ea"/>
                <a:cs typeface="+mn-cs"/>
              </a:rPr>
              <a:t>If this is NOT an engineering presentation</a:t>
            </a:r>
            <a:r>
              <a:rPr lang="en-US" sz="1200" kern="1200" baseline="0" dirty="0" smtClean="0">
                <a:solidFill>
                  <a:schemeClr val="tx1"/>
                </a:solidFill>
                <a:latin typeface="Franklin Gothic Medium" pitchFamily="34" charset="0"/>
                <a:ea typeface="+mn-ea"/>
                <a:cs typeface="+mn-cs"/>
              </a:rPr>
              <a:t> and NOT a confidential presentation, then do NOT use this template. Use the “</a:t>
            </a:r>
            <a:r>
              <a:rPr lang="en-US" sz="1200" kern="1200" dirty="0" smtClean="0">
                <a:solidFill>
                  <a:schemeClr val="tx1"/>
                </a:solidFill>
                <a:latin typeface="Franklin Gothic Medium" pitchFamily="34" charset="0"/>
                <a:ea typeface="+mn-ea"/>
                <a:cs typeface="+mn-cs"/>
              </a:rPr>
              <a:t>public” template (available on the company intranet). </a:t>
            </a:r>
          </a:p>
        </p:txBody>
      </p:sp>
      <p:sp>
        <p:nvSpPr>
          <p:cNvPr id="23" name="TextBox 22"/>
          <p:cNvSpPr txBox="1"/>
          <p:nvPr userDrawn="1"/>
        </p:nvSpPr>
        <p:spPr>
          <a:xfrm>
            <a:off x="1201679" y="4350603"/>
            <a:ext cx="692946"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
        <p:nvSpPr>
          <p:cNvPr id="24" name="TextBox 23"/>
          <p:cNvSpPr txBox="1"/>
          <p:nvPr userDrawn="1"/>
        </p:nvSpPr>
        <p:spPr>
          <a:xfrm>
            <a:off x="1905002" y="5537200"/>
            <a:ext cx="5540395" cy="369332"/>
          </a:xfrm>
          <a:prstGeom prst="rect">
            <a:avLst/>
          </a:prstGeom>
          <a:noFill/>
        </p:spPr>
        <p:txBody>
          <a:bodyPr wrap="square" rtlCol="0">
            <a:spAutoFit/>
          </a:bodyPr>
          <a:lstStyle/>
          <a:p>
            <a:pPr algn="ctr"/>
            <a:r>
              <a:rPr lang="en-US" sz="900" b="0" baseline="0" dirty="0" smtClean="0">
                <a:latin typeface="Franklin Gothic Medium" pitchFamily="34" charset="0"/>
              </a:rPr>
              <a:t>Find trademarks, branding and other guidelines at </a:t>
            </a:r>
            <a:r>
              <a:rPr lang="en-US" sz="900" b="0" baseline="0" dirty="0" smtClean="0">
                <a:latin typeface="Franklin Gothic Medium" pitchFamily="34" charset="0"/>
                <a:hlinkClick r:id="rId2"/>
              </a:rPr>
              <a:t>http://cww/Divisions/Corpcom/Pages/Guidelines.aspx</a:t>
            </a:r>
            <a:r>
              <a:rPr lang="en-US" sz="900" b="0" baseline="0" dirty="0" smtClean="0">
                <a:latin typeface="Franklin Gothic Medium" pitchFamily="34" charset="0"/>
              </a:rPr>
              <a:t>. Send legal questions to the legal department and any other questions to Corporate Marketing. </a:t>
            </a:r>
          </a:p>
        </p:txBody>
      </p:sp>
      <p:pic>
        <p:nvPicPr>
          <p:cNvPr id="25" name="Picture 24" descr="WebsenseLogo_White_2in.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20000" y="208980"/>
            <a:ext cx="1384299" cy="248219"/>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86147" y="1666875"/>
            <a:ext cx="1600200" cy="54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604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Websense">
    <p:spTree>
      <p:nvGrpSpPr>
        <p:cNvPr id="1" name=""/>
        <p:cNvGrpSpPr/>
        <p:nvPr/>
      </p:nvGrpSpPr>
      <p:grpSpPr>
        <a:xfrm>
          <a:off x="0" y="0"/>
          <a:ext cx="0" cy="0"/>
          <a:chOff x="0" y="0"/>
          <a:chExt cx="0" cy="0"/>
        </a:xfrm>
      </p:grpSpPr>
      <p:sp>
        <p:nvSpPr>
          <p:cNvPr id="11" name="Rectangle 10"/>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userDrawn="1">
            <p:ph sz="half" idx="1"/>
          </p:nvPr>
        </p:nvSpPr>
        <p:spPr>
          <a:xfrm>
            <a:off x="228600" y="1239837"/>
            <a:ext cx="4038600" cy="5135563"/>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13" name="Content Placeholder 3"/>
          <p:cNvSpPr>
            <a:spLocks noGrp="1"/>
          </p:cNvSpPr>
          <p:nvPr userDrawn="1">
            <p:ph sz="half" idx="14"/>
          </p:nvPr>
        </p:nvSpPr>
        <p:spPr>
          <a:xfrm>
            <a:off x="4876800" y="1239837"/>
            <a:ext cx="4038600" cy="5134225"/>
          </a:xfrm>
        </p:spPr>
        <p:txBody>
          <a:bodyPr>
            <a:normAutofit/>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208980"/>
            <a:ext cx="1384299" cy="248219"/>
          </a:xfrm>
          <a:prstGeom prst="rect">
            <a:avLst/>
          </a:prstGeom>
        </p:spPr>
      </p:pic>
    </p:spTree>
    <p:extLst>
      <p:ext uri="{BB962C8B-B14F-4D97-AF65-F5344CB8AC3E}">
        <p14:creationId xmlns:p14="http://schemas.microsoft.com/office/powerpoint/2010/main" val="149844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Websense">
    <p:spTree>
      <p:nvGrpSpPr>
        <p:cNvPr id="1" name=""/>
        <p:cNvGrpSpPr/>
        <p:nvPr/>
      </p:nvGrpSpPr>
      <p:grpSpPr>
        <a:xfrm>
          <a:off x="0" y="0"/>
          <a:ext cx="0" cy="0"/>
          <a:chOff x="0" y="0"/>
          <a:chExt cx="0" cy="0"/>
        </a:xfrm>
      </p:grpSpPr>
      <p:sp>
        <p:nvSpPr>
          <p:cNvPr id="10" name="Rectangle 9"/>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pic>
        <p:nvPicPr>
          <p:cNvPr id="7" name="Picture 6"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208980"/>
            <a:ext cx="1384299" cy="248219"/>
          </a:xfrm>
          <a:prstGeom prst="rect">
            <a:avLst/>
          </a:prstGeom>
        </p:spPr>
      </p:pic>
    </p:spTree>
    <p:extLst>
      <p:ext uri="{BB962C8B-B14F-4D97-AF65-F5344CB8AC3E}">
        <p14:creationId xmlns:p14="http://schemas.microsoft.com/office/powerpoint/2010/main" val="146811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TRITON">
    <p:spTree>
      <p:nvGrpSpPr>
        <p:cNvPr id="1" name=""/>
        <p:cNvGrpSpPr/>
        <p:nvPr/>
      </p:nvGrpSpPr>
      <p:grpSpPr>
        <a:xfrm>
          <a:off x="0" y="0"/>
          <a:ext cx="0" cy="0"/>
          <a:chOff x="0" y="0"/>
          <a:chExt cx="0" cy="0"/>
        </a:xfrm>
      </p:grpSpPr>
      <p:sp>
        <p:nvSpPr>
          <p:cNvPr id="10" name="Rectangle 9"/>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228600" y="1066801"/>
            <a:ext cx="8686800" cy="5308600"/>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2012-TRITON-logo-ONE-COLOR-CMYK-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9189" y="81478"/>
            <a:ext cx="1548611" cy="528122"/>
          </a:xfrm>
          <a:prstGeom prst="rect">
            <a:avLst/>
          </a:prstGeom>
        </p:spPr>
      </p:pic>
    </p:spTree>
    <p:extLst>
      <p:ext uri="{BB962C8B-B14F-4D97-AF65-F5344CB8AC3E}">
        <p14:creationId xmlns:p14="http://schemas.microsoft.com/office/powerpoint/2010/main" val="3027897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TRITON">
    <p:spTree>
      <p:nvGrpSpPr>
        <p:cNvPr id="1" name=""/>
        <p:cNvGrpSpPr/>
        <p:nvPr/>
      </p:nvGrpSpPr>
      <p:grpSpPr>
        <a:xfrm>
          <a:off x="0" y="0"/>
          <a:ext cx="0" cy="0"/>
          <a:chOff x="0" y="0"/>
          <a:chExt cx="0" cy="0"/>
        </a:xfrm>
      </p:grpSpPr>
      <p:sp>
        <p:nvSpPr>
          <p:cNvPr id="11" name="Rectangle 10"/>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userDrawn="1">
            <p:ph sz="half" idx="1"/>
          </p:nvPr>
        </p:nvSpPr>
        <p:spPr>
          <a:xfrm>
            <a:off x="228600" y="1239837"/>
            <a:ext cx="4038600" cy="5135563"/>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sp>
        <p:nvSpPr>
          <p:cNvPr id="13" name="Content Placeholder 3"/>
          <p:cNvSpPr>
            <a:spLocks noGrp="1"/>
          </p:cNvSpPr>
          <p:nvPr userDrawn="1">
            <p:ph sz="half" idx="14"/>
          </p:nvPr>
        </p:nvSpPr>
        <p:spPr>
          <a:xfrm>
            <a:off x="4876800" y="1239837"/>
            <a:ext cx="4038600" cy="5134225"/>
          </a:xfrm>
        </p:spPr>
        <p:txBody>
          <a:bodyPr>
            <a:normAutofit/>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2012-TRITON-logo-ONE-COLOR-CMYK-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9189" y="81478"/>
            <a:ext cx="1548611" cy="528122"/>
          </a:xfrm>
          <a:prstGeom prst="rect">
            <a:avLst/>
          </a:prstGeom>
        </p:spPr>
      </p:pic>
    </p:spTree>
    <p:extLst>
      <p:ext uri="{BB962C8B-B14F-4D97-AF65-F5344CB8AC3E}">
        <p14:creationId xmlns:p14="http://schemas.microsoft.com/office/powerpoint/2010/main" val="328217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TRITON">
    <p:spTree>
      <p:nvGrpSpPr>
        <p:cNvPr id="1" name=""/>
        <p:cNvGrpSpPr/>
        <p:nvPr/>
      </p:nvGrpSpPr>
      <p:grpSpPr>
        <a:xfrm>
          <a:off x="0" y="0"/>
          <a:ext cx="0" cy="0"/>
          <a:chOff x="0" y="0"/>
          <a:chExt cx="0" cy="0"/>
        </a:xfrm>
      </p:grpSpPr>
      <p:sp>
        <p:nvSpPr>
          <p:cNvPr id="10" name="Rectangle 9"/>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pic>
        <p:nvPicPr>
          <p:cNvPr id="8" name="Picture 7" descr="2012-TRITON-logo-ONE-COLOR-CMYK-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9189" y="81478"/>
            <a:ext cx="1548611" cy="528122"/>
          </a:xfrm>
          <a:prstGeom prst="rect">
            <a:avLst/>
          </a:prstGeom>
        </p:spPr>
      </p:pic>
    </p:spTree>
    <p:extLst>
      <p:ext uri="{BB962C8B-B14F-4D97-AF65-F5344CB8AC3E}">
        <p14:creationId xmlns:p14="http://schemas.microsoft.com/office/powerpoint/2010/main" val="153928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with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8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1 - Engineering">
    <p:bg>
      <p:bgPr>
        <a:solidFill>
          <a:schemeClr val="tx1"/>
        </a:solidFill>
        <a:effectLst/>
      </p:bgPr>
    </p:bg>
    <p:spTree>
      <p:nvGrpSpPr>
        <p:cNvPr id="1" name=""/>
        <p:cNvGrpSpPr/>
        <p:nvPr/>
      </p:nvGrpSpPr>
      <p:grpSpPr>
        <a:xfrm>
          <a:off x="0" y="0"/>
          <a:ext cx="0" cy="0"/>
          <a:chOff x="0" y="0"/>
          <a:chExt cx="0" cy="0"/>
        </a:xfrm>
      </p:grpSpPr>
      <p:pic>
        <p:nvPicPr>
          <p:cNvPr id="3" name="Picture 2" descr="train_powerpoint10x5.6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2" name="Subtitle 2"/>
          <p:cNvSpPr>
            <a:spLocks noGrp="1"/>
          </p:cNvSpPr>
          <p:nvPr>
            <p:ph type="subTitle" idx="15" hasCustomPrompt="1"/>
          </p:nvPr>
        </p:nvSpPr>
        <p:spPr>
          <a:xfrm>
            <a:off x="0" y="3500530"/>
            <a:ext cx="5867400" cy="385670"/>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2732547"/>
            <a:ext cx="5869675" cy="536576"/>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pic>
        <p:nvPicPr>
          <p:cNvPr id="10" name="Picture 9"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sp>
        <p:nvSpPr>
          <p:cNvPr id="8" name="TextBox 7"/>
          <p:cNvSpPr txBox="1"/>
          <p:nvPr userDrawn="1"/>
        </p:nvSpPr>
        <p:spPr>
          <a:xfrm>
            <a:off x="643468" y="434202"/>
            <a:ext cx="1371600" cy="276999"/>
          </a:xfrm>
          <a:prstGeom prst="rect">
            <a:avLst/>
          </a:prstGeom>
          <a:noFill/>
        </p:spPr>
        <p:txBody>
          <a:bodyPr wrap="square" rtlCol="0">
            <a:spAutoFit/>
          </a:bodyPr>
          <a:lstStyle/>
          <a:p>
            <a:r>
              <a:rPr lang="en-US" sz="1200" b="0" i="0" kern="1200" dirty="0" smtClean="0">
                <a:solidFill>
                  <a:schemeClr val="bg1"/>
                </a:solidFill>
                <a:latin typeface="Gotham Bold"/>
                <a:ea typeface="+mn-ea"/>
                <a:cs typeface="Gotham Bold"/>
              </a:rPr>
              <a:t>ENGINEERING</a:t>
            </a:r>
          </a:p>
        </p:txBody>
      </p:sp>
      <p:sp>
        <p:nvSpPr>
          <p:cNvPr id="12" name="Rectangle 11"/>
          <p:cNvSpPr/>
          <p:nvPr userDrawn="1"/>
        </p:nvSpPr>
        <p:spPr>
          <a:xfrm>
            <a:off x="152400" y="411480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12501419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2 - Engineering">
    <p:bg>
      <p:bgPr>
        <a:solidFill>
          <a:schemeClr val="tx1"/>
        </a:solidFill>
        <a:effectLst/>
      </p:bgPr>
    </p:bg>
    <p:spTree>
      <p:nvGrpSpPr>
        <p:cNvPr id="1" name=""/>
        <p:cNvGrpSpPr/>
        <p:nvPr/>
      </p:nvGrpSpPr>
      <p:grpSpPr>
        <a:xfrm>
          <a:off x="0" y="0"/>
          <a:ext cx="0" cy="0"/>
          <a:chOff x="0" y="0"/>
          <a:chExt cx="0" cy="0"/>
        </a:xfrm>
      </p:grpSpPr>
      <p:pic>
        <p:nvPicPr>
          <p:cNvPr id="3" name="Picture 2" descr="office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1682383"/>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914400"/>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5786101"/>
            <a:ext cx="2539033" cy="995699"/>
          </a:xfrm>
          <a:prstGeom prst="rect">
            <a:avLst/>
          </a:prstGeom>
        </p:spPr>
      </p:pic>
      <p:pic>
        <p:nvPicPr>
          <p:cNvPr id="12" name="Picture 11" descr="WebsenseLogo_Black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220278"/>
            <a:ext cx="1447800" cy="249621"/>
          </a:xfrm>
          <a:prstGeom prst="rect">
            <a:avLst/>
          </a:prstGeom>
        </p:spPr>
      </p:pic>
      <p:sp>
        <p:nvSpPr>
          <p:cNvPr id="13" name="TextBox 12"/>
          <p:cNvSpPr txBox="1"/>
          <p:nvPr userDrawn="1"/>
        </p:nvSpPr>
        <p:spPr>
          <a:xfrm>
            <a:off x="381000" y="6066631"/>
            <a:ext cx="5105400" cy="292388"/>
          </a:xfrm>
          <a:prstGeom prst="rect">
            <a:avLst/>
          </a:prstGeom>
          <a:solidFill>
            <a:srgbClr val="000000">
              <a:alpha val="0"/>
            </a:srgbClr>
          </a:solidFill>
          <a:effectLst/>
        </p:spPr>
        <p:txBody>
          <a:bodyPr wrap="square" rtlCol="0">
            <a:spAutoFit/>
          </a:bodyPr>
          <a:lstStyle/>
          <a:p>
            <a:r>
              <a:rPr lang="en-US" sz="1300" b="1" i="0" kern="1200" dirty="0" smtClean="0">
                <a:solidFill>
                  <a:srgbClr val="000000"/>
                </a:solidFill>
                <a:latin typeface="Gotham Bold"/>
                <a:ea typeface="+mn-ea"/>
                <a:cs typeface="Gotham Bold"/>
              </a:rPr>
              <a:t>TRITON</a:t>
            </a:r>
            <a:r>
              <a:rPr lang="en-US" sz="1300" b="1" i="0" kern="1200" baseline="0" dirty="0" smtClean="0">
                <a:solidFill>
                  <a:srgbClr val="000000"/>
                </a:solidFill>
                <a:latin typeface="Gotham Bold"/>
                <a:ea typeface="+mn-ea"/>
                <a:cs typeface="Gotham Bold"/>
              </a:rPr>
              <a:t> STOPS MORE THREATS. WE CAN </a:t>
            </a:r>
            <a:r>
              <a:rPr lang="en-US" sz="1300" b="1" i="0" kern="1200" baseline="0" dirty="0" smtClean="0">
                <a:solidFill>
                  <a:srgbClr val="000000"/>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rgbClr val="000000"/>
                </a:solidFill>
                <a:latin typeface="Gotham Bold"/>
                <a:ea typeface="+mn-ea"/>
                <a:cs typeface="Gotham Bold"/>
              </a:rPr>
              <a:t> IT.</a:t>
            </a:r>
            <a:endParaRPr lang="en-US" sz="1300" b="1" i="0" kern="1200" dirty="0" smtClean="0">
              <a:solidFill>
                <a:srgbClr val="000000"/>
              </a:solidFill>
              <a:latin typeface="Gotham Bold"/>
              <a:ea typeface="+mn-ea"/>
              <a:cs typeface="Gotham Bold"/>
            </a:endParaRPr>
          </a:p>
        </p:txBody>
      </p:sp>
      <p:sp>
        <p:nvSpPr>
          <p:cNvPr id="8" name="TextBox 7"/>
          <p:cNvSpPr txBox="1"/>
          <p:nvPr userDrawn="1"/>
        </p:nvSpPr>
        <p:spPr>
          <a:xfrm>
            <a:off x="635001" y="425735"/>
            <a:ext cx="1371600" cy="276999"/>
          </a:xfrm>
          <a:prstGeom prst="rect">
            <a:avLst/>
          </a:prstGeom>
          <a:noFill/>
        </p:spPr>
        <p:txBody>
          <a:bodyPr wrap="square" rtlCol="0">
            <a:spAutoFit/>
          </a:bodyPr>
          <a:lstStyle/>
          <a:p>
            <a:r>
              <a:rPr lang="en-US" sz="1200" b="0" i="0" kern="1200" dirty="0" smtClean="0">
                <a:solidFill>
                  <a:srgbClr val="000000"/>
                </a:solidFill>
                <a:latin typeface="Gotham Bold"/>
                <a:ea typeface="+mn-ea"/>
                <a:cs typeface="Gotham Bold"/>
              </a:rPr>
              <a:t>ENGINEERING</a:t>
            </a:r>
          </a:p>
        </p:txBody>
      </p:sp>
      <p:sp>
        <p:nvSpPr>
          <p:cNvPr id="10" name="Rectangle 9"/>
          <p:cNvSpPr/>
          <p:nvPr userDrawn="1"/>
        </p:nvSpPr>
        <p:spPr>
          <a:xfrm>
            <a:off x="152400" y="243840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33573460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3 - Engineering">
    <p:bg>
      <p:bgPr>
        <a:solidFill>
          <a:schemeClr val="tx1"/>
        </a:solidFill>
        <a:effectLst/>
      </p:bgPr>
    </p:bg>
    <p:spTree>
      <p:nvGrpSpPr>
        <p:cNvPr id="1" name=""/>
        <p:cNvGrpSpPr/>
        <p:nvPr/>
      </p:nvGrpSpPr>
      <p:grpSpPr>
        <a:xfrm>
          <a:off x="0" y="0"/>
          <a:ext cx="0" cy="0"/>
          <a:chOff x="0" y="0"/>
          <a:chExt cx="0" cy="0"/>
        </a:xfrm>
      </p:grpSpPr>
      <p:pic>
        <p:nvPicPr>
          <p:cNvPr id="5" name="Picture 4" descr="airport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2275" y="3739783"/>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0" y="2971800"/>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5786101"/>
            <a:ext cx="2539033" cy="995699"/>
          </a:xfrm>
          <a:prstGeom prst="rect">
            <a:avLst/>
          </a:prstGeom>
        </p:spPr>
      </p:pic>
      <p:pic>
        <p:nvPicPr>
          <p:cNvPr id="10" name="Picture 9" descr="WebsenseLogo_Black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220278"/>
            <a:ext cx="1447800" cy="249621"/>
          </a:xfrm>
          <a:prstGeom prst="rect">
            <a:avLst/>
          </a:prstGeom>
        </p:spPr>
      </p:pic>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rgbClr val="FFFFFF"/>
                </a:solidFill>
                <a:latin typeface="Gotham Bold"/>
                <a:ea typeface="+mn-ea"/>
                <a:cs typeface="Gotham Bold"/>
              </a:rPr>
              <a:t>TRITON</a:t>
            </a:r>
            <a:r>
              <a:rPr lang="en-US" sz="1300" b="1" i="0" kern="1200" baseline="0" dirty="0" smtClean="0">
                <a:solidFill>
                  <a:srgbClr val="FFFFFF"/>
                </a:solidFill>
                <a:latin typeface="Gotham Bold"/>
                <a:ea typeface="+mn-ea"/>
                <a:cs typeface="Gotham Bold"/>
              </a:rPr>
              <a:t> STOPS MORE THREATS. WE CAN </a:t>
            </a:r>
            <a:r>
              <a:rPr lang="en-US" sz="1300" b="1" i="0" kern="1200" baseline="0" dirty="0" smtClean="0">
                <a:solidFill>
                  <a:srgbClr val="FFFFFF"/>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rgbClr val="FFFFFF"/>
                </a:solidFill>
                <a:latin typeface="Gotham Bold"/>
                <a:ea typeface="+mn-ea"/>
                <a:cs typeface="Gotham Bold"/>
              </a:rPr>
              <a:t> IT.</a:t>
            </a:r>
            <a:endParaRPr lang="en-US" sz="1300" b="1" i="0" kern="1200" dirty="0" smtClean="0">
              <a:solidFill>
                <a:srgbClr val="FFFFFF"/>
              </a:solidFill>
              <a:latin typeface="Gotham Bold"/>
              <a:ea typeface="+mn-ea"/>
              <a:cs typeface="Gotham Bold"/>
            </a:endParaRPr>
          </a:p>
        </p:txBody>
      </p:sp>
      <p:sp>
        <p:nvSpPr>
          <p:cNvPr id="8" name="TextBox 7"/>
          <p:cNvSpPr txBox="1"/>
          <p:nvPr userDrawn="1"/>
        </p:nvSpPr>
        <p:spPr>
          <a:xfrm>
            <a:off x="635001" y="434202"/>
            <a:ext cx="1371600" cy="276999"/>
          </a:xfrm>
          <a:prstGeom prst="rect">
            <a:avLst/>
          </a:prstGeom>
          <a:noFill/>
        </p:spPr>
        <p:txBody>
          <a:bodyPr wrap="square" rtlCol="0">
            <a:spAutoFit/>
          </a:bodyPr>
          <a:lstStyle/>
          <a:p>
            <a:r>
              <a:rPr lang="en-US" sz="1200" b="0" i="0" kern="1200" dirty="0" smtClean="0">
                <a:solidFill>
                  <a:schemeClr val="tx1"/>
                </a:solidFill>
                <a:latin typeface="Gotham Bold"/>
                <a:ea typeface="+mn-ea"/>
                <a:cs typeface="Gotham Bold"/>
              </a:rPr>
              <a:t>ENGINEERING</a:t>
            </a:r>
          </a:p>
        </p:txBody>
      </p:sp>
      <p:sp>
        <p:nvSpPr>
          <p:cNvPr id="12" name="Rectangle 11"/>
          <p:cNvSpPr/>
          <p:nvPr userDrawn="1"/>
        </p:nvSpPr>
        <p:spPr>
          <a:xfrm>
            <a:off x="152400" y="457200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1334948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4 - Engineering">
    <p:bg>
      <p:bgPr>
        <a:solidFill>
          <a:schemeClr val="tx1"/>
        </a:solidFill>
        <a:effectLst/>
      </p:bgPr>
    </p:bg>
    <p:spTree>
      <p:nvGrpSpPr>
        <p:cNvPr id="1" name=""/>
        <p:cNvGrpSpPr/>
        <p:nvPr/>
      </p:nvGrpSpPr>
      <p:grpSpPr>
        <a:xfrm>
          <a:off x="0" y="0"/>
          <a:ext cx="0" cy="0"/>
          <a:chOff x="0" y="0"/>
          <a:chExt cx="0" cy="0"/>
        </a:xfrm>
      </p:grpSpPr>
      <p:pic>
        <p:nvPicPr>
          <p:cNvPr id="3" name="Picture 2" descr="cafe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1834783"/>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1066800"/>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12" name="Picture 11"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pic>
        <p:nvPicPr>
          <p:cNvPr id="13" name="Picture 12"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
        <p:nvSpPr>
          <p:cNvPr id="15" name="TextBox 14"/>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sp>
        <p:nvSpPr>
          <p:cNvPr id="8" name="TextBox 7"/>
          <p:cNvSpPr txBox="1"/>
          <p:nvPr userDrawn="1"/>
        </p:nvSpPr>
        <p:spPr>
          <a:xfrm>
            <a:off x="643468" y="434202"/>
            <a:ext cx="1371600" cy="276999"/>
          </a:xfrm>
          <a:prstGeom prst="rect">
            <a:avLst/>
          </a:prstGeom>
          <a:noFill/>
        </p:spPr>
        <p:txBody>
          <a:bodyPr wrap="square" rtlCol="0">
            <a:spAutoFit/>
          </a:bodyPr>
          <a:lstStyle/>
          <a:p>
            <a:r>
              <a:rPr lang="en-US" sz="1200" b="0" i="0" kern="1200" dirty="0" smtClean="0">
                <a:solidFill>
                  <a:schemeClr val="bg1"/>
                </a:solidFill>
                <a:latin typeface="Gotham Bold"/>
                <a:ea typeface="+mn-ea"/>
                <a:cs typeface="Gotham Bold"/>
              </a:rPr>
              <a:t>ENGINEERING</a:t>
            </a:r>
          </a:p>
        </p:txBody>
      </p:sp>
      <p:sp>
        <p:nvSpPr>
          <p:cNvPr id="9" name="Rectangle 8"/>
          <p:cNvSpPr/>
          <p:nvPr userDrawn="1"/>
        </p:nvSpPr>
        <p:spPr>
          <a:xfrm>
            <a:off x="228600" y="266700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2877830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Engineering)">
    <p:spTree>
      <p:nvGrpSpPr>
        <p:cNvPr id="1" name=""/>
        <p:cNvGrpSpPr/>
        <p:nvPr/>
      </p:nvGrpSpPr>
      <p:grpSpPr>
        <a:xfrm>
          <a:off x="0" y="0"/>
          <a:ext cx="0" cy="0"/>
          <a:chOff x="0" y="0"/>
          <a:chExt cx="0" cy="0"/>
        </a:xfrm>
      </p:grpSpPr>
      <p:sp>
        <p:nvSpPr>
          <p:cNvPr id="9" name="Rectangle 8"/>
          <p:cNvSpPr/>
          <p:nvPr userDrawn="1"/>
        </p:nvSpPr>
        <p:spPr>
          <a:xfrm>
            <a:off x="0" y="2616200"/>
            <a:ext cx="9144000" cy="42418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28600" y="1367552"/>
            <a:ext cx="8534400" cy="943848"/>
          </a:xfrm>
        </p:spPr>
        <p:txBody>
          <a:bodyPr>
            <a:normAutofit/>
          </a:bodyPr>
          <a:lstStyle>
            <a:lvl1pPr algn="r">
              <a:defRPr sz="4000" baseline="0">
                <a:solidFill>
                  <a:srgbClr val="00335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819401"/>
            <a:ext cx="8534400" cy="779700"/>
          </a:xfrm>
        </p:spPr>
        <p:txBody>
          <a:bodyPr>
            <a:normAutofit/>
          </a:bodyPr>
          <a:lstStyle>
            <a:lvl1pPr marL="0" indent="0" algn="r">
              <a:buNone/>
              <a:defRPr sz="2800"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9526" y="2559049"/>
            <a:ext cx="9153525" cy="114300"/>
          </a:xfrm>
          <a:prstGeom prst="rect">
            <a:avLst/>
          </a:prstGeom>
          <a:gradFill flip="none" rotWithShape="1">
            <a:gsLst>
              <a:gs pos="0">
                <a:schemeClr val="accent1"/>
              </a:gs>
              <a:gs pos="3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srdfile1\Departments\Marketing\Events\2013\Sales Kick-Off 2013\PPT holding screens\Triton-symbol-glow.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2625071"/>
            <a:ext cx="4739549" cy="4232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2438400" y="6172200"/>
            <a:ext cx="4181379" cy="253916"/>
          </a:xfrm>
          <a:prstGeom prst="rect">
            <a:avLst/>
          </a:prstGeom>
          <a:noFill/>
          <a:effectLst>
            <a:outerShdw blurRad="50800" dist="38100" dir="8100000" algn="tr" rotWithShape="0">
              <a:prstClr val="black">
                <a:alpha val="40000"/>
              </a:prstClr>
            </a:outerShdw>
          </a:effectLst>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dirty="0" smtClean="0">
                <a:solidFill>
                  <a:schemeClr val="bg1"/>
                </a:solidFill>
                <a:latin typeface="Gotham Bold"/>
                <a:cs typeface="Gotham Bold"/>
              </a:rPr>
              <a:t>TRITON STOPS MORE THREATS. WE</a:t>
            </a:r>
            <a:r>
              <a:rPr lang="en-US" sz="1050" b="1" i="0" baseline="0" dirty="0" smtClean="0">
                <a:solidFill>
                  <a:schemeClr val="bg1"/>
                </a:solidFill>
                <a:latin typeface="Gotham Bold"/>
                <a:cs typeface="Gotham Bold"/>
              </a:rPr>
              <a:t> CAN PROVE IT.</a:t>
            </a:r>
            <a:endParaRPr lang="en-US" sz="1050" b="1" i="0" kern="1200" dirty="0" smtClean="0">
              <a:solidFill>
                <a:schemeClr val="bg1"/>
              </a:solidFill>
              <a:latin typeface="Gotham Bold"/>
              <a:ea typeface="+mn-ea"/>
              <a:cs typeface="Gotham Bold"/>
            </a:endParaRPr>
          </a:p>
        </p:txBody>
      </p:sp>
      <p:pic>
        <p:nvPicPr>
          <p:cNvPr id="13" name="Picture 12"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pic>
        <p:nvPicPr>
          <p:cNvPr id="10" name="Picture 2" descr="\\srdfile1\Departments\Marketing\Logos and videos\Websense logos\Variations_2in\No Tagline\WebsenseLogo_RGB_2in.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28600" y="289093"/>
            <a:ext cx="1259774" cy="2252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29658" y="482885"/>
            <a:ext cx="1371600" cy="276999"/>
          </a:xfrm>
          <a:prstGeom prst="rect">
            <a:avLst/>
          </a:prstGeom>
          <a:noFill/>
        </p:spPr>
        <p:txBody>
          <a:bodyPr wrap="square" rtlCol="0">
            <a:spAutoFit/>
          </a:bodyPr>
          <a:lstStyle/>
          <a:p>
            <a:r>
              <a:rPr lang="en-US" sz="1200" b="0" i="0" kern="1200" dirty="0" smtClean="0">
                <a:solidFill>
                  <a:schemeClr val="accent1">
                    <a:lumMod val="50000"/>
                  </a:schemeClr>
                </a:solidFill>
                <a:latin typeface="Gotham Bold"/>
                <a:ea typeface="+mn-ea"/>
                <a:cs typeface="Gotham Bold"/>
              </a:rPr>
              <a:t>ENGINEERING</a:t>
            </a:r>
          </a:p>
        </p:txBody>
      </p:sp>
      <p:sp>
        <p:nvSpPr>
          <p:cNvPr id="12" name="Rectangle 11"/>
          <p:cNvSpPr/>
          <p:nvPr userDrawn="1"/>
        </p:nvSpPr>
        <p:spPr>
          <a:xfrm>
            <a:off x="4800600" y="3886200"/>
            <a:ext cx="3962400"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12958565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5 - Engineering">
    <p:bg>
      <p:bgPr>
        <a:solidFill>
          <a:schemeClr val="tx1"/>
        </a:solidFill>
        <a:effectLst/>
      </p:bgPr>
    </p:bg>
    <p:spTree>
      <p:nvGrpSpPr>
        <p:cNvPr id="1" name=""/>
        <p:cNvGrpSpPr/>
        <p:nvPr/>
      </p:nvGrpSpPr>
      <p:grpSpPr>
        <a:xfrm>
          <a:off x="0" y="0"/>
          <a:ext cx="0" cy="0"/>
          <a:chOff x="0" y="0"/>
          <a:chExt cx="0" cy="0"/>
        </a:xfrm>
      </p:grpSpPr>
      <p:pic>
        <p:nvPicPr>
          <p:cNvPr id="2" name="Picture 1" descr="subway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483" y="0"/>
            <a:ext cx="9144000" cy="6858000"/>
          </a:xfrm>
          <a:prstGeom prst="rect">
            <a:avLst/>
          </a:prstGeom>
        </p:spPr>
      </p:pic>
      <p:sp>
        <p:nvSpPr>
          <p:cNvPr id="32" name="Subtitle 2"/>
          <p:cNvSpPr>
            <a:spLocks noGrp="1"/>
          </p:cNvSpPr>
          <p:nvPr>
            <p:ph type="subTitle" idx="15" hasCustomPrompt="1"/>
          </p:nvPr>
        </p:nvSpPr>
        <p:spPr>
          <a:xfrm>
            <a:off x="3925001" y="1072783"/>
            <a:ext cx="5218999"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3922890" y="304800"/>
            <a:ext cx="5221022"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pic>
        <p:nvPicPr>
          <p:cNvPr id="12" name="Picture 11"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a:effectLst>
            <a:outerShdw blurRad="50800" dist="38100" dir="10800000" algn="r" rotWithShape="0">
              <a:prstClr val="black">
                <a:alpha val="40000"/>
              </a:prstClr>
            </a:outerShdw>
          </a:effectLst>
        </p:spPr>
      </p:pic>
      <p:pic>
        <p:nvPicPr>
          <p:cNvPr id="13" name="Picture 12"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
        <p:nvSpPr>
          <p:cNvPr id="8" name="TextBox 7"/>
          <p:cNvSpPr txBox="1"/>
          <p:nvPr userDrawn="1"/>
        </p:nvSpPr>
        <p:spPr>
          <a:xfrm>
            <a:off x="660402" y="434202"/>
            <a:ext cx="1371600"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0" i="0" kern="1200" dirty="0" smtClean="0">
                <a:solidFill>
                  <a:schemeClr val="bg1"/>
                </a:solidFill>
                <a:latin typeface="Gotham Bold"/>
                <a:ea typeface="+mn-ea"/>
                <a:cs typeface="Gotham Bold"/>
              </a:rPr>
              <a:t>ENGINEERING</a:t>
            </a:r>
          </a:p>
        </p:txBody>
      </p:sp>
      <p:sp>
        <p:nvSpPr>
          <p:cNvPr id="9" name="Rectangle 8"/>
          <p:cNvSpPr/>
          <p:nvPr userDrawn="1"/>
        </p:nvSpPr>
        <p:spPr>
          <a:xfrm>
            <a:off x="5029200" y="1828800"/>
            <a:ext cx="3962400" cy="1169551"/>
          </a:xfrm>
          <a:prstGeom prst="rect">
            <a:avLst/>
          </a:prstGeom>
          <a:solidFill>
            <a:schemeClr val="tx1"/>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bg1"/>
                </a:solidFill>
                <a:effectLst/>
                <a:latin typeface="+mn-lt"/>
                <a:ea typeface="+mn-ea"/>
                <a:cs typeface="+mn-cs"/>
              </a:rPr>
              <a:t>The information disclosed in this document, including all designs and related materials, is the valuable property of Websense, Inc. and its licensors.</a:t>
            </a:r>
            <a:r>
              <a:rPr lang="en-US" sz="1000" b="1" i="1" kern="1200" baseline="0" dirty="0" smtClean="0">
                <a:solidFill>
                  <a:schemeClr val="bg1"/>
                </a:solidFill>
                <a:effectLst/>
                <a:latin typeface="+mn-lt"/>
                <a:ea typeface="+mn-ea"/>
                <a:cs typeface="+mn-cs"/>
              </a:rPr>
              <a:t> </a:t>
            </a:r>
            <a:r>
              <a:rPr lang="en-US" sz="1000" b="1" i="1" kern="1200" dirty="0" smtClean="0">
                <a:solidFill>
                  <a:schemeClr val="bg1"/>
                </a:solidFill>
                <a:effectLst/>
                <a:latin typeface="+mn-lt"/>
                <a:ea typeface="+mn-ea"/>
                <a:cs typeface="+mn-cs"/>
              </a:rPr>
              <a:t>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5105080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1297284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1297284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1297284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77000"/>
            <a:ext cx="2133600" cy="365125"/>
          </a:xfrm>
          <a:prstGeom prst="rect">
            <a:avLst/>
          </a:prstGeom>
        </p:spPr>
        <p:txBody>
          <a:bodyPr/>
          <a:lstStyle>
            <a:lvl1pPr>
              <a:defRPr sz="900" baseline="0">
                <a:solidFill>
                  <a:schemeClr val="bg1">
                    <a:lumMod val="75000"/>
                  </a:schemeClr>
                </a:solidFill>
                <a:latin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421966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1297284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3625992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362599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1197060"/>
            <a:ext cx="8839200" cy="5076741"/>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5497"/>
            <a:ext cx="7543800" cy="697627"/>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6488296"/>
            <a:ext cx="2133600" cy="365125"/>
          </a:xfrm>
          <a:prstGeom prst="rect">
            <a:avLst/>
          </a:prstGeo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6525859"/>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2013 Websense, Inc. Proprietary and Confidential</a:t>
            </a:r>
          </a:p>
        </p:txBody>
      </p:sp>
    </p:spTree>
    <p:extLst>
      <p:ext uri="{BB962C8B-B14F-4D97-AF65-F5344CB8AC3E}">
        <p14:creationId xmlns:p14="http://schemas.microsoft.com/office/powerpoint/2010/main" val="362599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3" name="Content Placeholder 2"/>
          <p:cNvSpPr>
            <a:spLocks noGrp="1"/>
          </p:cNvSpPr>
          <p:nvPr>
            <p:ph idx="1"/>
          </p:nvPr>
        </p:nvSpPr>
        <p:spPr>
          <a:xfrm>
            <a:off x="152400" y="1239837"/>
            <a:ext cx="8839200" cy="5135563"/>
          </a:xfrm>
          <a:prstGeom prst="rect">
            <a:avLst/>
          </a:prstGeom>
        </p:spPr>
        <p:txBody>
          <a:bodyPr>
            <a:normAutofit/>
          </a:bodyPr>
          <a:lstStyle>
            <a:lvl1pPr>
              <a:defRPr>
                <a:solidFill>
                  <a:srgbClr val="003352"/>
                </a:solidFill>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18276"/>
            <a:ext cx="2133600" cy="365125"/>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hasCustomPrompt="1"/>
          </p:nvPr>
        </p:nvSpPr>
        <p:spPr>
          <a:xfrm>
            <a:off x="152404" y="-9752"/>
            <a:ext cx="7543797" cy="770535"/>
          </a:xfrm>
          <a:prstGeom prst="rect">
            <a:avLst/>
          </a:prstGeom>
        </p:spPr>
        <p:txBody>
          <a:bodyPr anchor="ctr" anchorCtr="0">
            <a:normAutofit/>
          </a:bodyPr>
          <a:lstStyle>
            <a:lvl1pPr marL="0" indent="0" algn="l">
              <a:lnSpc>
                <a:spcPts val="2900"/>
              </a:lnSpc>
              <a:buNone/>
              <a:defRPr sz="2800" b="0" baseline="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title</a:t>
            </a:r>
            <a:endParaRPr lang="en-US" dirty="0"/>
          </a:p>
        </p:txBody>
      </p:sp>
      <p:pic>
        <p:nvPicPr>
          <p:cNvPr id="8" name="Picture 7" descr="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5601" y="6172202"/>
            <a:ext cx="3147203" cy="685797"/>
          </a:xfrm>
          <a:prstGeom prst="rect">
            <a:avLst/>
          </a:prstGeom>
        </p:spPr>
      </p:pic>
    </p:spTree>
    <p:extLst>
      <p:ext uri="{BB962C8B-B14F-4D97-AF65-F5344CB8AC3E}">
        <p14:creationId xmlns:p14="http://schemas.microsoft.com/office/powerpoint/2010/main" val="4048376785"/>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0" y="2616200"/>
            <a:ext cx="9144000" cy="42418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28600" y="1367552"/>
            <a:ext cx="8534400" cy="943848"/>
          </a:xfrm>
        </p:spPr>
        <p:txBody>
          <a:bodyPr>
            <a:normAutofit/>
          </a:bodyPr>
          <a:lstStyle>
            <a:lvl1pPr algn="r">
              <a:defRPr sz="4000" baseline="0">
                <a:solidFill>
                  <a:srgbClr val="00335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819401"/>
            <a:ext cx="8534400" cy="779700"/>
          </a:xfrm>
        </p:spPr>
        <p:txBody>
          <a:bodyPr>
            <a:normAutofit/>
          </a:bodyPr>
          <a:lstStyle>
            <a:lvl1pPr marL="0" indent="0" algn="r">
              <a:buNone/>
              <a:defRPr sz="2800"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9526" y="2559049"/>
            <a:ext cx="9153525" cy="114300"/>
          </a:xfrm>
          <a:prstGeom prst="rect">
            <a:avLst/>
          </a:prstGeom>
          <a:gradFill flip="none" rotWithShape="1">
            <a:gsLst>
              <a:gs pos="0">
                <a:schemeClr val="accent1"/>
              </a:gs>
              <a:gs pos="3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srdfile1\Departments\Marketing\Events\2013\Sales Kick-Off 2013\PPT holding screens\Triton-symbol-glow.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2625071"/>
            <a:ext cx="4739549" cy="4232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2438400" y="6172200"/>
            <a:ext cx="4181379" cy="253916"/>
          </a:xfrm>
          <a:prstGeom prst="rect">
            <a:avLst/>
          </a:prstGeom>
          <a:noFill/>
          <a:effectLst>
            <a:outerShdw blurRad="50800" dist="38100" dir="8100000" algn="tr" rotWithShape="0">
              <a:prstClr val="black">
                <a:alpha val="40000"/>
              </a:prstClr>
            </a:outerShdw>
          </a:effectLst>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dirty="0" smtClean="0">
                <a:solidFill>
                  <a:schemeClr val="bg1"/>
                </a:solidFill>
                <a:latin typeface="Gotham Bold"/>
                <a:cs typeface="Gotham Bold"/>
              </a:rPr>
              <a:t>TRITON STOPS MORE THREATS. WE</a:t>
            </a:r>
            <a:r>
              <a:rPr lang="en-US" sz="1050" b="1" i="0" baseline="0" dirty="0" smtClean="0">
                <a:solidFill>
                  <a:schemeClr val="bg1"/>
                </a:solidFill>
                <a:latin typeface="Gotham Bold"/>
                <a:cs typeface="Gotham Bold"/>
              </a:rPr>
              <a:t> CAN PROVE IT.</a:t>
            </a:r>
            <a:endParaRPr lang="en-US" sz="1050" b="1" i="0" kern="1200" dirty="0" smtClean="0">
              <a:solidFill>
                <a:schemeClr val="bg1"/>
              </a:solidFill>
              <a:latin typeface="Gotham Bold"/>
              <a:ea typeface="+mn-ea"/>
              <a:cs typeface="Gotham Bold"/>
            </a:endParaRPr>
          </a:p>
        </p:txBody>
      </p:sp>
      <p:pic>
        <p:nvPicPr>
          <p:cNvPr id="13" name="Picture 12"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spTree>
    <p:extLst>
      <p:ext uri="{BB962C8B-B14F-4D97-AF65-F5344CB8AC3E}">
        <p14:creationId xmlns:p14="http://schemas.microsoft.com/office/powerpoint/2010/main" val="42668464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91535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990600"/>
            <a:ext cx="8839200" cy="5181600"/>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8275"/>
            <a:ext cx="2133600" cy="365125"/>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76201" y="1"/>
            <a:ext cx="7619999" cy="770535"/>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6324600" y="6570741"/>
            <a:ext cx="2514600" cy="215444"/>
          </a:xfrm>
          <a:prstGeom prst="rect">
            <a:avLst/>
          </a:prstGeom>
          <a:noFill/>
        </p:spPr>
        <p:txBody>
          <a:bodyPr wrap="square" rtlCol="0">
            <a:spAutoFit/>
          </a:bodyPr>
          <a:lstStyle/>
          <a:p>
            <a:r>
              <a:rPr lang="en-US" sz="800" dirty="0" smtClean="0"/>
              <a:t>© 2013 Websense, Inc. Proprietary and Confidential</a:t>
            </a:r>
            <a:endParaRPr lang="en-US" sz="800" dirty="0"/>
          </a:p>
        </p:txBody>
      </p:sp>
    </p:spTree>
    <p:extLst>
      <p:ext uri="{BB962C8B-B14F-4D97-AF65-F5344CB8AC3E}">
        <p14:creationId xmlns:p14="http://schemas.microsoft.com/office/powerpoint/2010/main" val="1139837542"/>
      </p:ext>
    </p:extLst>
  </p:cSld>
  <p:clrMapOvr>
    <a:masterClrMapping/>
  </p:clrMapOvr>
  <p:transition>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91535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990600"/>
            <a:ext cx="8839200" cy="5181600"/>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8275"/>
            <a:ext cx="2133600" cy="365125"/>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76201" y="1"/>
            <a:ext cx="7619999" cy="770535"/>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6324600" y="6570741"/>
            <a:ext cx="2514600" cy="215444"/>
          </a:xfrm>
          <a:prstGeom prst="rect">
            <a:avLst/>
          </a:prstGeom>
          <a:noFill/>
        </p:spPr>
        <p:txBody>
          <a:bodyPr wrap="square" rtlCol="0">
            <a:spAutoFit/>
          </a:bodyPr>
          <a:lstStyle/>
          <a:p>
            <a:r>
              <a:rPr lang="en-US" sz="800" dirty="0" smtClean="0"/>
              <a:t>© 2013 Websense, Inc. Proprietary and Confidential</a:t>
            </a:r>
            <a:endParaRPr lang="en-US" sz="800" dirty="0"/>
          </a:p>
        </p:txBody>
      </p:sp>
    </p:spTree>
    <p:extLst>
      <p:ext uri="{BB962C8B-B14F-4D97-AF65-F5344CB8AC3E}">
        <p14:creationId xmlns:p14="http://schemas.microsoft.com/office/powerpoint/2010/main" val="293143747"/>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91535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990600"/>
            <a:ext cx="8839200" cy="5181600"/>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8275"/>
            <a:ext cx="2133600" cy="365125"/>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76201" y="1"/>
            <a:ext cx="7619999" cy="770535"/>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6324600" y="6570741"/>
            <a:ext cx="2514600" cy="215444"/>
          </a:xfrm>
          <a:prstGeom prst="rect">
            <a:avLst/>
          </a:prstGeom>
          <a:noFill/>
        </p:spPr>
        <p:txBody>
          <a:bodyPr wrap="square" rtlCol="0">
            <a:spAutoFit/>
          </a:bodyPr>
          <a:lstStyle/>
          <a:p>
            <a:r>
              <a:rPr lang="en-US" sz="800" dirty="0" smtClean="0"/>
              <a:t>© 2013 Websense, Inc. Proprietary and Confidential</a:t>
            </a:r>
            <a:endParaRPr lang="en-US" sz="800" dirty="0"/>
          </a:p>
        </p:txBody>
      </p:sp>
    </p:spTree>
    <p:extLst>
      <p:ext uri="{BB962C8B-B14F-4D97-AF65-F5344CB8AC3E}">
        <p14:creationId xmlns:p14="http://schemas.microsoft.com/office/powerpoint/2010/main" val="437924571"/>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97059"/>
            <a:ext cx="8839200" cy="5076741"/>
          </a:xfrm>
          <a:prstGeom prst="rect">
            <a:avLst/>
          </a:prstGeom>
        </p:spPr>
        <p:txBody>
          <a:bodyPr/>
          <a:lstStyle>
            <a:lvl1pPr>
              <a:defRPr sz="2400">
                <a:solidFill>
                  <a:srgbClr val="003352"/>
                </a:solidFill>
                <a:latin typeface="Franklin Gothic Medium" pitchFamily="34" charset="0"/>
              </a:defRPr>
            </a:lvl1pPr>
            <a:lvl2pPr>
              <a:defRPr sz="2000">
                <a:solidFill>
                  <a:srgbClr val="003352"/>
                </a:solidFill>
                <a:latin typeface="Franklin Gothic Medium" pitchFamily="34" charset="0"/>
              </a:defRPr>
            </a:lvl2pPr>
            <a:lvl3pPr>
              <a:defRPr sz="2000">
                <a:solidFill>
                  <a:srgbClr val="003352"/>
                </a:solidFill>
                <a:latin typeface="Franklin Gothic Medium" pitchFamily="34" charset="0"/>
              </a:defRPr>
            </a:lvl3pPr>
            <a:lvl4pPr>
              <a:defRPr sz="2000">
                <a:solidFill>
                  <a:srgbClr val="003352"/>
                </a:solidFill>
                <a:latin typeface="Franklin Gothic Medium" pitchFamily="34" charset="0"/>
              </a:defRPr>
            </a:lvl4pPr>
            <a:lvl5pPr>
              <a:defRPr sz="2000">
                <a:solidFill>
                  <a:srgbClr val="003352"/>
                </a:solidFill>
                <a:latin typeface="Franklin Gothic Medium"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16_9_Slides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810768"/>
          </a:xfrm>
          <a:prstGeom prst="rect">
            <a:avLst/>
          </a:prstGeom>
        </p:spPr>
      </p:pic>
      <p:sp>
        <p:nvSpPr>
          <p:cNvPr id="2" name="Title 1"/>
          <p:cNvSpPr>
            <a:spLocks noGrp="1"/>
          </p:cNvSpPr>
          <p:nvPr>
            <p:ph type="title"/>
          </p:nvPr>
        </p:nvSpPr>
        <p:spPr>
          <a:xfrm>
            <a:off x="152400" y="26171"/>
            <a:ext cx="7620000" cy="697627"/>
          </a:xfrm>
          <a:prstGeom prst="rect">
            <a:avLst/>
          </a:prstGeom>
        </p:spPr>
        <p:txBody>
          <a:bodyPr>
            <a:normAutofit/>
          </a:bodyPr>
          <a:lstStyle>
            <a:lvl1pPr algn="l">
              <a:defRPr sz="2800">
                <a:solidFill>
                  <a:schemeClr val="bg1"/>
                </a:solidFill>
                <a:latin typeface="Franklin Gothic Medium" pitchFamily="34" charset="0"/>
              </a:defRPr>
            </a:lvl1pPr>
          </a:lstStyle>
          <a:p>
            <a:r>
              <a:rPr lang="en-US" smtClean="0"/>
              <a:t>Click to edit Master title style</a:t>
            </a:r>
            <a:endParaRPr lang="en-US" dirty="0"/>
          </a:p>
        </p:txBody>
      </p:sp>
      <p:sp>
        <p:nvSpPr>
          <p:cNvPr id="9" name="Slide Number Placeholder 8"/>
          <p:cNvSpPr>
            <a:spLocks noGrp="1"/>
          </p:cNvSpPr>
          <p:nvPr>
            <p:ph type="sldNum" sz="quarter" idx="11"/>
          </p:nvPr>
        </p:nvSpPr>
        <p:spPr>
          <a:xfrm>
            <a:off x="6553200" y="6356351"/>
            <a:ext cx="2133600" cy="366183"/>
          </a:xfrm>
          <a:prstGeom prst="rect">
            <a:avLst/>
          </a:prstGeom>
        </p:spPr>
        <p:txBody>
          <a:bodyPr/>
          <a:lstStyle/>
          <a:p>
            <a:fld id="{18BC9B1C-BDDF-4BD9-A51B-0A2A1569C709}" type="slidenum">
              <a:rPr lang="en-US" smtClean="0"/>
              <a:t>‹#›</a:t>
            </a:fld>
            <a:endParaRPr lang="en-US" dirty="0"/>
          </a:p>
        </p:txBody>
      </p:sp>
      <p:sp>
        <p:nvSpPr>
          <p:cNvPr id="10" name="Footer Placeholder 9"/>
          <p:cNvSpPr>
            <a:spLocks noGrp="1"/>
          </p:cNvSpPr>
          <p:nvPr>
            <p:ph type="ftr" sz="quarter" idx="12"/>
          </p:nvPr>
        </p:nvSpPr>
        <p:spPr>
          <a:xfrm>
            <a:off x="3124200" y="6356351"/>
            <a:ext cx="2895600" cy="366183"/>
          </a:xfrm>
          <a:prstGeom prst="rect">
            <a:avLst/>
          </a:prstGeom>
        </p:spPr>
        <p:txBody>
          <a:bodyPr/>
          <a:lstStyle/>
          <a:p>
            <a:r>
              <a:rPr lang="en-US" sz="1000" smtClean="0">
                <a:solidFill>
                  <a:schemeClr val="bg1">
                    <a:lumMod val="65000"/>
                  </a:schemeClr>
                </a:solidFill>
                <a:latin typeface="Franklin Gothic Medium" pitchFamily="34" charset="0"/>
              </a:rPr>
              <a:t>Proprietary</a:t>
            </a:r>
            <a:endParaRPr lang="en-US" sz="1000" dirty="0" smtClean="0">
              <a:solidFill>
                <a:schemeClr val="bg1">
                  <a:lumMod val="65000"/>
                </a:schemeClr>
              </a:solidFill>
              <a:latin typeface="Franklin Gothic Medium" pitchFamily="34" charset="0"/>
            </a:endParaRPr>
          </a:p>
        </p:txBody>
      </p:sp>
    </p:spTree>
    <p:extLst>
      <p:ext uri="{BB962C8B-B14F-4D97-AF65-F5344CB8AC3E}">
        <p14:creationId xmlns:p14="http://schemas.microsoft.com/office/powerpoint/2010/main" val="16364129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91535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990600"/>
            <a:ext cx="8839200" cy="5181600"/>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18275"/>
            <a:ext cx="2133600" cy="365125"/>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76201" y="1"/>
            <a:ext cx="7619999" cy="770535"/>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6324600" y="6570741"/>
            <a:ext cx="2514600" cy="215444"/>
          </a:xfrm>
          <a:prstGeom prst="rect">
            <a:avLst/>
          </a:prstGeom>
          <a:noFill/>
        </p:spPr>
        <p:txBody>
          <a:bodyPr wrap="square" rtlCol="0">
            <a:spAutoFit/>
          </a:bodyPr>
          <a:lstStyle/>
          <a:p>
            <a:r>
              <a:rPr lang="en-US" sz="800" dirty="0" smtClean="0"/>
              <a:t>© 2013 Websense, Inc. Proprietary and Confidential</a:t>
            </a:r>
            <a:endParaRPr lang="en-US" sz="800" dirty="0"/>
          </a:p>
        </p:txBody>
      </p:sp>
    </p:spTree>
    <p:extLst>
      <p:ext uri="{BB962C8B-B14F-4D97-AF65-F5344CB8AC3E}">
        <p14:creationId xmlns:p14="http://schemas.microsoft.com/office/powerpoint/2010/main" val="9730389"/>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Station">
    <p:bg>
      <p:bgPr>
        <a:solidFill>
          <a:schemeClr val="tx1"/>
        </a:solidFill>
        <a:effectLst/>
      </p:bgPr>
    </p:bg>
    <p:spTree>
      <p:nvGrpSpPr>
        <p:cNvPr id="1" name=""/>
        <p:cNvGrpSpPr/>
        <p:nvPr/>
      </p:nvGrpSpPr>
      <p:grpSpPr>
        <a:xfrm>
          <a:off x="0" y="0"/>
          <a:ext cx="0" cy="0"/>
          <a:chOff x="0" y="0"/>
          <a:chExt cx="0" cy="0"/>
        </a:xfrm>
      </p:grpSpPr>
      <p:pic>
        <p:nvPicPr>
          <p:cNvPr id="3" name="Picture 2" descr="train_powerpoint10x5.6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2" name="Subtitle 2"/>
          <p:cNvSpPr>
            <a:spLocks noGrp="1"/>
          </p:cNvSpPr>
          <p:nvPr>
            <p:ph type="subTitle" idx="15" hasCustomPrompt="1"/>
          </p:nvPr>
        </p:nvSpPr>
        <p:spPr>
          <a:xfrm>
            <a:off x="0" y="4908185"/>
            <a:ext cx="5867400" cy="385670"/>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4140202"/>
            <a:ext cx="5869675" cy="536576"/>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pic>
        <p:nvPicPr>
          <p:cNvPr id="10" name="Picture 9"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spTree>
    <p:extLst>
      <p:ext uri="{BB962C8B-B14F-4D97-AF65-F5344CB8AC3E}">
        <p14:creationId xmlns:p14="http://schemas.microsoft.com/office/powerpoint/2010/main" val="174008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House">
    <p:bg>
      <p:bgPr>
        <a:solidFill>
          <a:schemeClr val="tx1"/>
        </a:solidFill>
        <a:effectLst/>
      </p:bgPr>
    </p:bg>
    <p:spTree>
      <p:nvGrpSpPr>
        <p:cNvPr id="1" name=""/>
        <p:cNvGrpSpPr/>
        <p:nvPr/>
      </p:nvGrpSpPr>
      <p:grpSpPr>
        <a:xfrm>
          <a:off x="0" y="0"/>
          <a:ext cx="0" cy="0"/>
          <a:chOff x="0" y="0"/>
          <a:chExt cx="0" cy="0"/>
        </a:xfrm>
      </p:grpSpPr>
      <p:pic>
        <p:nvPicPr>
          <p:cNvPr id="3" name="Picture 2" descr="office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4908184"/>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4140201"/>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5786101"/>
            <a:ext cx="2539033" cy="995699"/>
          </a:xfrm>
          <a:prstGeom prst="rect">
            <a:avLst/>
          </a:prstGeom>
        </p:spPr>
      </p:pic>
      <p:pic>
        <p:nvPicPr>
          <p:cNvPr id="12" name="Picture 11" descr="WebsenseLogo_Black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220278"/>
            <a:ext cx="1447800" cy="249621"/>
          </a:xfrm>
          <a:prstGeom prst="rect">
            <a:avLst/>
          </a:prstGeom>
        </p:spPr>
      </p:pic>
      <p:sp>
        <p:nvSpPr>
          <p:cNvPr id="13" name="TextBox 12"/>
          <p:cNvSpPr txBox="1"/>
          <p:nvPr userDrawn="1"/>
        </p:nvSpPr>
        <p:spPr>
          <a:xfrm>
            <a:off x="381000" y="6066631"/>
            <a:ext cx="5105400" cy="292388"/>
          </a:xfrm>
          <a:prstGeom prst="rect">
            <a:avLst/>
          </a:prstGeom>
          <a:solidFill>
            <a:srgbClr val="000000">
              <a:alpha val="0"/>
            </a:srgbClr>
          </a:solidFill>
          <a:effectLst/>
        </p:spPr>
        <p:txBody>
          <a:bodyPr wrap="square" rtlCol="0">
            <a:spAutoFit/>
          </a:bodyPr>
          <a:lstStyle/>
          <a:p>
            <a:r>
              <a:rPr lang="en-US" sz="1300" b="1" i="0" kern="1200" dirty="0" smtClean="0">
                <a:solidFill>
                  <a:srgbClr val="000000"/>
                </a:solidFill>
                <a:latin typeface="Gotham Bold"/>
                <a:ea typeface="+mn-ea"/>
                <a:cs typeface="Gotham Bold"/>
              </a:rPr>
              <a:t>TRITON</a:t>
            </a:r>
            <a:r>
              <a:rPr lang="en-US" sz="1300" b="1" i="0" kern="1200" baseline="0" dirty="0" smtClean="0">
                <a:solidFill>
                  <a:srgbClr val="000000"/>
                </a:solidFill>
                <a:latin typeface="Gotham Bold"/>
                <a:ea typeface="+mn-ea"/>
                <a:cs typeface="Gotham Bold"/>
              </a:rPr>
              <a:t> STOPS MORE THREATS. WE CAN </a:t>
            </a:r>
            <a:r>
              <a:rPr lang="en-US" sz="1300" b="1" i="0" kern="1200" baseline="0" dirty="0" smtClean="0">
                <a:solidFill>
                  <a:srgbClr val="000000"/>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rgbClr val="000000"/>
                </a:solidFill>
                <a:latin typeface="Gotham Bold"/>
                <a:ea typeface="+mn-ea"/>
                <a:cs typeface="Gotham Bold"/>
              </a:rPr>
              <a:t> IT.</a:t>
            </a:r>
            <a:endParaRPr lang="en-US" sz="1300" b="1" i="0" kern="1200" dirty="0" smtClean="0">
              <a:solidFill>
                <a:srgbClr val="000000"/>
              </a:solidFill>
              <a:latin typeface="Gotham Bold"/>
              <a:ea typeface="+mn-ea"/>
              <a:cs typeface="Gotham Bold"/>
            </a:endParaRPr>
          </a:p>
        </p:txBody>
      </p:sp>
    </p:spTree>
    <p:extLst>
      <p:ext uri="{BB962C8B-B14F-4D97-AF65-F5344CB8AC3E}">
        <p14:creationId xmlns:p14="http://schemas.microsoft.com/office/powerpoint/2010/main" val="40290305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Airport">
    <p:bg>
      <p:bgPr>
        <a:solidFill>
          <a:schemeClr val="tx1"/>
        </a:solidFill>
        <a:effectLst/>
      </p:bgPr>
    </p:bg>
    <p:spTree>
      <p:nvGrpSpPr>
        <p:cNvPr id="1" name=""/>
        <p:cNvGrpSpPr/>
        <p:nvPr/>
      </p:nvGrpSpPr>
      <p:grpSpPr>
        <a:xfrm>
          <a:off x="0" y="0"/>
          <a:ext cx="0" cy="0"/>
          <a:chOff x="0" y="0"/>
          <a:chExt cx="0" cy="0"/>
        </a:xfrm>
      </p:grpSpPr>
      <p:pic>
        <p:nvPicPr>
          <p:cNvPr id="5" name="Picture 4" descr="airport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4908184"/>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4140201"/>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9" name="Picture 8" descr="2012-TRITON-logo-ONE-COLOR-CMYK-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5786101"/>
            <a:ext cx="2539033" cy="995699"/>
          </a:xfrm>
          <a:prstGeom prst="rect">
            <a:avLst/>
          </a:prstGeom>
        </p:spPr>
      </p:pic>
      <p:pic>
        <p:nvPicPr>
          <p:cNvPr id="10" name="Picture 9" descr="WebsenseLogo_Black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220278"/>
            <a:ext cx="1447800" cy="249621"/>
          </a:xfrm>
          <a:prstGeom prst="rect">
            <a:avLst/>
          </a:prstGeom>
        </p:spPr>
      </p:pic>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rgbClr val="FFFFFF"/>
                </a:solidFill>
                <a:latin typeface="Gotham Bold"/>
                <a:ea typeface="+mn-ea"/>
                <a:cs typeface="Gotham Bold"/>
              </a:rPr>
              <a:t>TRITON</a:t>
            </a:r>
            <a:r>
              <a:rPr lang="en-US" sz="1300" b="1" i="0" kern="1200" baseline="0" dirty="0" smtClean="0">
                <a:solidFill>
                  <a:srgbClr val="FFFFFF"/>
                </a:solidFill>
                <a:latin typeface="Gotham Bold"/>
                <a:ea typeface="+mn-ea"/>
                <a:cs typeface="Gotham Bold"/>
              </a:rPr>
              <a:t> STOPS MORE THREATS. WE CAN </a:t>
            </a:r>
            <a:r>
              <a:rPr lang="en-US" sz="1300" b="1" i="0" kern="1200" baseline="0" dirty="0" smtClean="0">
                <a:solidFill>
                  <a:srgbClr val="FFFFFF"/>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rgbClr val="FFFFFF"/>
                </a:solidFill>
                <a:latin typeface="Gotham Bold"/>
                <a:ea typeface="+mn-ea"/>
                <a:cs typeface="Gotham Bold"/>
              </a:rPr>
              <a:t> IT.</a:t>
            </a:r>
            <a:endParaRPr lang="en-US" sz="1300" b="1" i="0" kern="1200" dirty="0" smtClean="0">
              <a:solidFill>
                <a:srgbClr val="FFFFFF"/>
              </a:solidFill>
              <a:latin typeface="Gotham Bold"/>
              <a:ea typeface="+mn-ea"/>
              <a:cs typeface="Gotham Bold"/>
            </a:endParaRPr>
          </a:p>
        </p:txBody>
      </p:sp>
    </p:spTree>
    <p:extLst>
      <p:ext uri="{BB962C8B-B14F-4D97-AF65-F5344CB8AC3E}">
        <p14:creationId xmlns:p14="http://schemas.microsoft.com/office/powerpoint/2010/main" val="6075587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Outdoor">
    <p:bg>
      <p:bgPr>
        <a:solidFill>
          <a:schemeClr val="tx1"/>
        </a:solidFill>
        <a:effectLst/>
      </p:bgPr>
    </p:bg>
    <p:spTree>
      <p:nvGrpSpPr>
        <p:cNvPr id="1" name=""/>
        <p:cNvGrpSpPr/>
        <p:nvPr/>
      </p:nvGrpSpPr>
      <p:grpSpPr>
        <a:xfrm>
          <a:off x="0" y="0"/>
          <a:ext cx="0" cy="0"/>
          <a:chOff x="0" y="0"/>
          <a:chExt cx="0" cy="0"/>
        </a:xfrm>
      </p:grpSpPr>
      <p:pic>
        <p:nvPicPr>
          <p:cNvPr id="3" name="Picture 2" descr="cafe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4908184"/>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4140201"/>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pic>
        <p:nvPicPr>
          <p:cNvPr id="12" name="Picture 11"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p:spPr>
      </p:pic>
      <p:pic>
        <p:nvPicPr>
          <p:cNvPr id="13" name="Picture 12"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
        <p:nvSpPr>
          <p:cNvPr id="15" name="TextBox 14"/>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spTree>
    <p:extLst>
      <p:ext uri="{BB962C8B-B14F-4D97-AF65-F5344CB8AC3E}">
        <p14:creationId xmlns:p14="http://schemas.microsoft.com/office/powerpoint/2010/main" val="25281049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Subway">
    <p:bg>
      <p:bgPr>
        <a:solidFill>
          <a:schemeClr val="tx1"/>
        </a:solidFill>
        <a:effectLst/>
      </p:bgPr>
    </p:bg>
    <p:spTree>
      <p:nvGrpSpPr>
        <p:cNvPr id="1" name=""/>
        <p:cNvGrpSpPr/>
        <p:nvPr/>
      </p:nvGrpSpPr>
      <p:grpSpPr>
        <a:xfrm>
          <a:off x="0" y="0"/>
          <a:ext cx="0" cy="0"/>
          <a:chOff x="0" y="0"/>
          <a:chExt cx="0" cy="0"/>
        </a:xfrm>
      </p:grpSpPr>
      <p:pic>
        <p:nvPicPr>
          <p:cNvPr id="2" name="Picture 1" descr="subway_powerpoi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2" name="Subtitle 2"/>
          <p:cNvSpPr>
            <a:spLocks noGrp="1"/>
          </p:cNvSpPr>
          <p:nvPr>
            <p:ph type="subTitle" idx="15" hasCustomPrompt="1"/>
          </p:nvPr>
        </p:nvSpPr>
        <p:spPr>
          <a:xfrm>
            <a:off x="0" y="4908184"/>
            <a:ext cx="5867400" cy="534005"/>
          </a:xfrm>
          <a:solidFill>
            <a:schemeClr val="tx1">
              <a:alpha val="31000"/>
            </a:schemeClr>
          </a:solidFill>
        </p:spPr>
        <p:txBody>
          <a:bodyPr vert="horz" lIns="91440" tIns="45720" rIns="91440" bIns="45720" rtlCol="0" anchor="ctr" anchorCtr="0">
            <a:noAutofit/>
          </a:bodyPr>
          <a:lstStyle>
            <a:lvl1pPr marL="645750" indent="-285750">
              <a:buNone/>
              <a:defRPr lang="en-US" sz="1800" b="0" i="0" cap="none" dirty="0">
                <a:solidFill>
                  <a:schemeClr val="bg1"/>
                </a:solidFill>
              </a:defRPr>
            </a:lvl1pPr>
          </a:lstStyle>
          <a:p>
            <a:pPr marL="360000" lvl="0" indent="0"/>
            <a:r>
              <a:rPr lang="en-US" dirty="0" smtClean="0"/>
              <a:t>Click to edit master subtitle style</a:t>
            </a:r>
            <a:endParaRPr lang="en-US" dirty="0"/>
          </a:p>
        </p:txBody>
      </p:sp>
      <p:sp>
        <p:nvSpPr>
          <p:cNvPr id="7" name="Text Placeholder 6"/>
          <p:cNvSpPr>
            <a:spLocks noGrp="1"/>
          </p:cNvSpPr>
          <p:nvPr>
            <p:ph type="body" sz="quarter" idx="16"/>
          </p:nvPr>
        </p:nvSpPr>
        <p:spPr>
          <a:xfrm>
            <a:off x="-2275" y="4140201"/>
            <a:ext cx="5869675" cy="742951"/>
          </a:xfrm>
          <a:solidFill>
            <a:schemeClr val="tx1">
              <a:alpha val="90000"/>
            </a:schemeClr>
          </a:solidFill>
        </p:spPr>
        <p:txBody>
          <a:bodyPr anchor="ctr" anchorCtr="0">
            <a:normAutofit/>
          </a:bodyPr>
          <a:lstStyle>
            <a:lvl1pPr marL="360000" indent="0" algn="l">
              <a:buNone/>
              <a:defRPr sz="2430" b="0" i="0" cap="all" baseline="0">
                <a:solidFill>
                  <a:schemeClr val="bg1"/>
                </a:solidFill>
              </a:defRPr>
            </a:lvl1pPr>
          </a:lstStyle>
          <a:p>
            <a:pPr lvl="0"/>
            <a:r>
              <a:rPr lang="en-US" dirty="0" smtClean="0"/>
              <a:t>Click to edit Master text</a:t>
            </a:r>
            <a:endParaRPr lang="en-GB" dirty="0"/>
          </a:p>
        </p:txBody>
      </p:sp>
      <p:sp>
        <p:nvSpPr>
          <p:cNvPr id="11" name="TextBox 10"/>
          <p:cNvSpPr txBox="1"/>
          <p:nvPr userDrawn="1"/>
        </p:nvSpPr>
        <p:spPr>
          <a:xfrm>
            <a:off x="381000" y="6066631"/>
            <a:ext cx="5105400" cy="292388"/>
          </a:xfrm>
          <a:prstGeom prst="rect">
            <a:avLst/>
          </a:prstGeom>
          <a:solidFill>
            <a:srgbClr val="000000">
              <a:alpha val="0"/>
            </a:srgbClr>
          </a:solidFill>
          <a:effectLst>
            <a:outerShdw blurRad="50800" dist="38100" dir="2700000" algn="tl" rotWithShape="0">
              <a:prstClr val="black">
                <a:alpha val="40000"/>
              </a:prstClr>
            </a:outerShdw>
          </a:effectLst>
        </p:spPr>
        <p:txBody>
          <a:bodyPr wrap="square" rtlCol="0">
            <a:spAutoFit/>
          </a:bodyPr>
          <a:lstStyle/>
          <a:p>
            <a:r>
              <a:rPr lang="en-US" sz="1300" b="1" i="0" kern="1200" dirty="0" smtClean="0">
                <a:solidFill>
                  <a:schemeClr val="bg1"/>
                </a:solidFill>
                <a:latin typeface="Gotham Bold"/>
                <a:ea typeface="+mn-ea"/>
                <a:cs typeface="Gotham Bold"/>
              </a:rPr>
              <a:t>TRITON</a:t>
            </a:r>
            <a:r>
              <a:rPr lang="en-US" sz="1300" b="1" i="0" kern="1200" baseline="0" dirty="0" smtClean="0">
                <a:solidFill>
                  <a:schemeClr val="bg1"/>
                </a:solidFill>
                <a:latin typeface="Gotham Bold"/>
                <a:ea typeface="+mn-ea"/>
                <a:cs typeface="Gotham Bold"/>
              </a:rPr>
              <a:t> STOPS MORE THREATS. WE CAN </a:t>
            </a:r>
            <a:r>
              <a:rPr lang="en-US" sz="1300" b="1" i="0" kern="1200" baseline="0" dirty="0" smtClean="0">
                <a:solidFill>
                  <a:schemeClr val="bg1"/>
                </a:solidFill>
                <a:effectLst>
                  <a:outerShdw blurRad="50800" dist="38100" dir="5400000" algn="t" rotWithShape="0">
                    <a:prstClr val="black">
                      <a:alpha val="40000"/>
                    </a:prstClr>
                  </a:outerShdw>
                </a:effectLst>
                <a:latin typeface="Gotham Bold"/>
                <a:ea typeface="+mn-ea"/>
                <a:cs typeface="Gotham Bold"/>
              </a:rPr>
              <a:t>PROVE</a:t>
            </a:r>
            <a:r>
              <a:rPr lang="en-US" sz="1300" b="1" i="0" kern="1200" baseline="0" dirty="0" smtClean="0">
                <a:solidFill>
                  <a:schemeClr val="bg1"/>
                </a:solidFill>
                <a:latin typeface="Gotham Bold"/>
                <a:ea typeface="+mn-ea"/>
                <a:cs typeface="Gotham Bold"/>
              </a:rPr>
              <a:t> IT.</a:t>
            </a:r>
            <a:endParaRPr lang="en-US" sz="1300" b="1" i="0" kern="1200" dirty="0" smtClean="0">
              <a:solidFill>
                <a:schemeClr val="bg1"/>
              </a:solidFill>
              <a:latin typeface="Gotham Bold"/>
              <a:ea typeface="+mn-ea"/>
              <a:cs typeface="Gotham Bold"/>
            </a:endParaRPr>
          </a:p>
        </p:txBody>
      </p:sp>
      <p:pic>
        <p:nvPicPr>
          <p:cNvPr id="12" name="Picture 11" descr="2012-TRITON-logo-ONE-COLOR-CMYK-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9400" y="5867400"/>
            <a:ext cx="2234411" cy="762000"/>
          </a:xfrm>
          <a:prstGeom prst="rect">
            <a:avLst/>
          </a:prstGeom>
          <a:effectLst>
            <a:outerShdw blurRad="50800" dist="38100" dir="10800000" algn="r" rotWithShape="0">
              <a:prstClr val="black">
                <a:alpha val="40000"/>
              </a:prstClr>
            </a:outerShdw>
          </a:effectLst>
        </p:spPr>
      </p:pic>
      <p:pic>
        <p:nvPicPr>
          <p:cNvPr id="13" name="Picture 12" descr="WebsenseLogo_White_2in.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6901" y="208980"/>
            <a:ext cx="1384299" cy="24821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4290819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ebsense">
    <p:spTree>
      <p:nvGrpSpPr>
        <p:cNvPr id="1" name=""/>
        <p:cNvGrpSpPr/>
        <p:nvPr/>
      </p:nvGrpSpPr>
      <p:grpSpPr>
        <a:xfrm>
          <a:off x="0" y="0"/>
          <a:ext cx="0" cy="0"/>
          <a:chOff x="0" y="0"/>
          <a:chExt cx="0" cy="0"/>
        </a:xfrm>
      </p:grpSpPr>
      <p:sp>
        <p:nvSpPr>
          <p:cNvPr id="10" name="Rectangle 9"/>
          <p:cNvSpPr/>
          <p:nvPr userDrawn="1"/>
        </p:nvSpPr>
        <p:spPr>
          <a:xfrm flipV="1">
            <a:off x="0" y="0"/>
            <a:ext cx="9144000" cy="685800"/>
          </a:xfrm>
          <a:prstGeom prst="rect">
            <a:avLst/>
          </a:prstGeom>
          <a:gradFill flip="none" rotWithShape="1">
            <a:gsLst>
              <a:gs pos="0">
                <a:schemeClr val="tx1">
                  <a:lumMod val="95000"/>
                  <a:lumOff val="5000"/>
                </a:schemeClr>
              </a:gs>
              <a:gs pos="63000">
                <a:schemeClr val="tx1">
                  <a:lumMod val="95000"/>
                  <a:lumOff val="5000"/>
                </a:schemeClr>
              </a:gs>
              <a:gs pos="23000">
                <a:schemeClr val="tx1">
                  <a:lumMod val="79000"/>
                  <a:lumOff val="21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9526" y="684527"/>
            <a:ext cx="9153525" cy="60959"/>
          </a:xfrm>
          <a:prstGeom prst="rect">
            <a:avLst/>
          </a:prstGeom>
          <a:gradFill flip="none" rotWithShape="1">
            <a:gsLst>
              <a:gs pos="0">
                <a:schemeClr val="accent1"/>
              </a:gs>
              <a:gs pos="3100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152400" y="-11827"/>
            <a:ext cx="7543800" cy="697627"/>
          </a:xfrm>
        </p:spPr>
        <p:txBody>
          <a:bodyPr>
            <a:normAutofit/>
          </a:bodyPr>
          <a:lstStyle>
            <a:lvl1pPr algn="l">
              <a:defRPr sz="2500" baseline="0">
                <a:solidFill>
                  <a:schemeClr val="bg1"/>
                </a:solidFill>
                <a:latin typeface="Arial" pitchFamily="34" charset="0"/>
              </a:defRPr>
            </a:lvl1pPr>
          </a:lstStyle>
          <a:p>
            <a:r>
              <a:rPr lang="en-US" dirty="0" smtClean="0"/>
              <a:t>Click to edit Master title style</a:t>
            </a:r>
            <a:endParaRPr lang="en-US" dirty="0"/>
          </a:p>
        </p:txBody>
      </p:sp>
      <p:pic>
        <p:nvPicPr>
          <p:cNvPr id="7" name="Picture 6" descr="WebsenseLogo_White_2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0000" y="208980"/>
            <a:ext cx="1384299" cy="248219"/>
          </a:xfrm>
          <a:prstGeom prst="rect">
            <a:avLst/>
          </a:prstGeom>
        </p:spPr>
      </p:pic>
      <p:sp>
        <p:nvSpPr>
          <p:cNvPr id="6" name="Content Placeholder 2"/>
          <p:cNvSpPr>
            <a:spLocks noGrp="1"/>
          </p:cNvSpPr>
          <p:nvPr>
            <p:ph sz="half" idx="1"/>
          </p:nvPr>
        </p:nvSpPr>
        <p:spPr>
          <a:xfrm>
            <a:off x="228600" y="1066801"/>
            <a:ext cx="8686800" cy="5308600"/>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23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a:xfrm>
            <a:off x="152400" y="6553200"/>
            <a:ext cx="14478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bg1">
                    <a:lumMod val="75000"/>
                  </a:schemeClr>
                </a:solidFill>
                <a:latin typeface="Arial" pitchFamily="34" charset="0"/>
                <a:ea typeface="+mn-ea"/>
                <a:cs typeface="Arial" pitchFamily="34" charset="0"/>
              </a:rPr>
              <a:t>© 2013 Websense, Inc. </a:t>
            </a:r>
          </a:p>
        </p:txBody>
      </p:sp>
      <p:sp>
        <p:nvSpPr>
          <p:cNvPr id="8" name="TextBox 7"/>
          <p:cNvSpPr txBox="1"/>
          <p:nvPr/>
        </p:nvSpPr>
        <p:spPr>
          <a:xfrm>
            <a:off x="8077200" y="6553200"/>
            <a:ext cx="914400" cy="215444"/>
          </a:xfrm>
          <a:prstGeom prst="rect">
            <a:avLst/>
          </a:prstGeom>
          <a:noFill/>
        </p:spPr>
        <p:txBody>
          <a:bodyPr wrap="square" rtlCol="0">
            <a:spAutoFit/>
          </a:bodyPr>
          <a:lstStyle/>
          <a:p>
            <a:pPr algn="r"/>
            <a:r>
              <a:rPr lang="en-US" sz="800" kern="1200" baseline="0" dirty="0" smtClean="0">
                <a:solidFill>
                  <a:schemeClr val="bg1">
                    <a:lumMod val="75000"/>
                  </a:schemeClr>
                </a:solidFill>
                <a:latin typeface="Arial" pitchFamily="34" charset="0"/>
                <a:ea typeface="+mn-ea"/>
                <a:cs typeface="Arial" pitchFamily="34" charset="0"/>
              </a:rPr>
              <a:t>Page </a:t>
            </a:r>
            <a:fld id="{6BBE49A0-230D-4300-87FD-0BA5BB68EDD9}" type="slidenum">
              <a:rPr lang="en-US" sz="800" kern="1200" baseline="0" smtClean="0">
                <a:solidFill>
                  <a:schemeClr val="bg1">
                    <a:lumMod val="75000"/>
                  </a:schemeClr>
                </a:solidFill>
                <a:latin typeface="Arial" pitchFamily="34" charset="0"/>
                <a:ea typeface="+mn-ea"/>
                <a:cs typeface="Arial" pitchFamily="34" charset="0"/>
              </a:rPr>
              <a:pPr algn="r"/>
              <a:t>‹#›</a:t>
            </a:fld>
            <a:endParaRPr lang="en-US" sz="800" kern="1200" dirty="0" smtClean="0">
              <a:solidFill>
                <a:schemeClr val="tx1"/>
              </a:solidFill>
              <a:latin typeface="Arial" pitchFamily="34" charset="0"/>
              <a:ea typeface="+mn-ea"/>
              <a:cs typeface="Arial" pitchFamily="34" charset="0"/>
            </a:endParaRPr>
          </a:p>
        </p:txBody>
      </p:sp>
      <p:sp>
        <p:nvSpPr>
          <p:cNvPr id="9" name="TextBox 8"/>
          <p:cNvSpPr txBox="1"/>
          <p:nvPr/>
        </p:nvSpPr>
        <p:spPr>
          <a:xfrm>
            <a:off x="3848100" y="6553200"/>
            <a:ext cx="1714500" cy="21544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bg1">
                    <a:lumMod val="75000"/>
                  </a:schemeClr>
                </a:solidFill>
                <a:latin typeface="Arial" pitchFamily="34" charset="0"/>
                <a:ea typeface="+mn-ea"/>
                <a:cs typeface="Arial" pitchFamily="34" charset="0"/>
              </a:rPr>
              <a:t>Proprietary and Confidential</a:t>
            </a:r>
          </a:p>
        </p:txBody>
      </p:sp>
    </p:spTree>
    <p:extLst>
      <p:ext uri="{BB962C8B-B14F-4D97-AF65-F5344CB8AC3E}">
        <p14:creationId xmlns:p14="http://schemas.microsoft.com/office/powerpoint/2010/main" val="29142937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websense.com/support/article/kbarticle/Monitor-Mode-v7-7-3"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websense.com/support/article/kbarticle/Monitor-Mode-v7-7-3"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hyperlink" Target="http://www.websense.com/support/article/kbarticle/Monitor-Mode-v7-7-3" TargetMode="Externa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dirty="0" err="1" smtClean="0"/>
              <a:t>ThreatVision</a:t>
            </a:r>
            <a:r>
              <a:rPr lang="en-US" dirty="0" smtClean="0"/>
              <a:t> Training</a:t>
            </a:r>
            <a:endParaRPr lang="en-US" dirty="0"/>
          </a:p>
        </p:txBody>
      </p:sp>
      <p:sp>
        <p:nvSpPr>
          <p:cNvPr id="12" name="Subtitle 11"/>
          <p:cNvSpPr>
            <a:spLocks noGrp="1"/>
          </p:cNvSpPr>
          <p:nvPr>
            <p:ph type="subTitle" idx="1"/>
          </p:nvPr>
        </p:nvSpPr>
        <p:spPr/>
        <p:txBody>
          <a:bodyPr>
            <a:normAutofit fontScale="55000" lnSpcReduction="20000"/>
          </a:bodyPr>
          <a:lstStyle/>
          <a:p>
            <a:r>
              <a:rPr lang="en-US" dirty="0" smtClean="0"/>
              <a:t>Overview for Websense SEs</a:t>
            </a:r>
          </a:p>
          <a:p>
            <a:r>
              <a:rPr lang="en-US" dirty="0" err="1" smtClean="0"/>
              <a:t>ThreatVision</a:t>
            </a:r>
            <a:r>
              <a:rPr lang="en-US" dirty="0" smtClean="0"/>
              <a:t> Hotfix</a:t>
            </a:r>
          </a:p>
          <a:p>
            <a:r>
              <a:rPr lang="en-US" dirty="0" smtClean="0"/>
              <a:t>April 2013  </a:t>
            </a:r>
            <a:endParaRPr lang="en-US" dirty="0"/>
          </a:p>
        </p:txBody>
      </p:sp>
    </p:spTree>
    <p:extLst>
      <p:ext uri="{BB962C8B-B14F-4D97-AF65-F5344CB8AC3E}">
        <p14:creationId xmlns:p14="http://schemas.microsoft.com/office/powerpoint/2010/main" val="2697226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4" name="Content Placeholder 3"/>
          <p:cNvSpPr>
            <a:spLocks noGrp="1"/>
          </p:cNvSpPr>
          <p:nvPr>
            <p:ph sz="half" idx="1"/>
          </p:nvPr>
        </p:nvSpPr>
        <p:spPr>
          <a:xfrm>
            <a:off x="381000" y="1219200"/>
            <a:ext cx="7391400" cy="5384801"/>
          </a:xfrm>
        </p:spPr>
        <p:txBody>
          <a:bodyPr>
            <a:normAutofit/>
          </a:bodyPr>
          <a:lstStyle/>
          <a:p>
            <a:pPr>
              <a:spcAft>
                <a:spcPts val="600"/>
              </a:spcAft>
            </a:pPr>
            <a:r>
              <a:rPr lang="en-US" sz="2800" dirty="0" smtClean="0"/>
              <a:t>Admins </a:t>
            </a:r>
            <a:r>
              <a:rPr lang="en-US" sz="2800" dirty="0"/>
              <a:t>can configure Web Security policies to find out </a:t>
            </a:r>
            <a:r>
              <a:rPr lang="en-US" sz="2800" dirty="0" smtClean="0"/>
              <a:t>(through reports) how the policies </a:t>
            </a:r>
            <a:r>
              <a:rPr lang="en-US" sz="2800" dirty="0"/>
              <a:t>would be </a:t>
            </a:r>
            <a:r>
              <a:rPr lang="en-US" sz="2800" dirty="0" smtClean="0"/>
              <a:t>applied in enforcement mode.</a:t>
            </a:r>
            <a:endParaRPr lang="en-US" sz="2800" dirty="0"/>
          </a:p>
          <a:p>
            <a:pPr>
              <a:spcAft>
                <a:spcPts val="600"/>
              </a:spcAft>
            </a:pPr>
            <a:r>
              <a:rPr lang="en-US" sz="2800" dirty="0" smtClean="0"/>
              <a:t>Admins </a:t>
            </a:r>
            <a:r>
              <a:rPr lang="en-US" sz="2800" dirty="0"/>
              <a:t>can configure suspicious activity alerts and usage </a:t>
            </a:r>
            <a:r>
              <a:rPr lang="en-US" sz="2800" dirty="0" smtClean="0"/>
              <a:t>alerts.</a:t>
            </a:r>
            <a:endParaRPr lang="en-US" sz="2800" dirty="0"/>
          </a:p>
        </p:txBody>
      </p:sp>
    </p:spTree>
    <p:extLst>
      <p:ext uri="{BB962C8B-B14F-4D97-AF65-F5344CB8AC3E}">
        <p14:creationId xmlns:p14="http://schemas.microsoft.com/office/powerpoint/2010/main" val="11536623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Performance and Stability Findings</a:t>
            </a:r>
            <a:endParaRPr lang="en-US" dirty="0"/>
          </a:p>
        </p:txBody>
      </p:sp>
      <p:sp>
        <p:nvSpPr>
          <p:cNvPr id="6" name="Text Placeholder 5"/>
          <p:cNvSpPr>
            <a:spLocks noGrp="1"/>
          </p:cNvSpPr>
          <p:nvPr>
            <p:ph type="subTitle" idx="1"/>
          </p:nvPr>
        </p:nvSpPr>
        <p:spPr/>
        <p:txBody>
          <a:bodyPr/>
          <a:lstStyle/>
          <a:p>
            <a:r>
              <a:rPr lang="en-US" dirty="0" smtClean="0"/>
              <a:t>Performance Engineering</a:t>
            </a:r>
            <a:endParaRPr lang="en-US" dirty="0"/>
          </a:p>
        </p:txBody>
      </p:sp>
    </p:spTree>
    <p:extLst>
      <p:ext uri="{BB962C8B-B14F-4D97-AF65-F5344CB8AC3E}">
        <p14:creationId xmlns:p14="http://schemas.microsoft.com/office/powerpoint/2010/main" val="158035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 at a glance	</a:t>
            </a:r>
            <a:endParaRPr lang="en-US" dirty="0"/>
          </a:p>
        </p:txBody>
      </p:sp>
      <p:sp>
        <p:nvSpPr>
          <p:cNvPr id="6" name="TextBox 5"/>
          <p:cNvSpPr txBox="1"/>
          <p:nvPr/>
        </p:nvSpPr>
        <p:spPr>
          <a:xfrm>
            <a:off x="1066800" y="1143000"/>
            <a:ext cx="7620000" cy="5416868"/>
          </a:xfrm>
          <a:prstGeom prst="rect">
            <a:avLst/>
          </a:prstGeom>
          <a:noFill/>
        </p:spPr>
        <p:txBody>
          <a:bodyPr wrap="square" rtlCol="0">
            <a:spAutoFit/>
          </a:bodyPr>
          <a:lstStyle/>
          <a:p>
            <a:pPr marL="285750" indent="-285750">
              <a:buFont typeface="Arial" pitchFamily="34" charset="0"/>
              <a:buChar char="•"/>
            </a:pPr>
            <a:r>
              <a:rPr lang="en-US" sz="2400" dirty="0" smtClean="0"/>
              <a:t>The </a:t>
            </a:r>
            <a:r>
              <a:rPr lang="en-US" sz="2400" dirty="0"/>
              <a:t>ratio of </a:t>
            </a:r>
            <a:r>
              <a:rPr lang="en-US" sz="2400" dirty="0" err="1" smtClean="0"/>
              <a:t>ThreatVision</a:t>
            </a:r>
            <a:r>
              <a:rPr lang="en-US" sz="2400" dirty="0" smtClean="0"/>
              <a:t> observed </a:t>
            </a:r>
            <a:r>
              <a:rPr lang="en-US" sz="2400" dirty="0"/>
              <a:t>concurrent connections to actual concurrent connections should not exceed 7.</a:t>
            </a:r>
          </a:p>
          <a:p>
            <a:pPr marL="285750" indent="-285750">
              <a:buFont typeface="Arial" pitchFamily="34" charset="0"/>
              <a:buChar char="•"/>
            </a:pPr>
            <a:endParaRPr lang="en-US" sz="2400" dirty="0"/>
          </a:p>
          <a:p>
            <a:pPr marL="285750" indent="-285750">
              <a:buFont typeface="Arial" pitchFamily="34" charset="0"/>
              <a:buChar char="•"/>
            </a:pPr>
            <a:r>
              <a:rPr lang="en-US" sz="2400" dirty="0"/>
              <a:t>These values represent the outermost boundary of the Performance Trade-Off Curve </a:t>
            </a:r>
            <a:r>
              <a:rPr lang="en-US" sz="2400" dirty="0" smtClean="0"/>
              <a:t>:</a:t>
            </a:r>
            <a:br>
              <a:rPr lang="en-US" sz="2400" dirty="0" smtClean="0"/>
            </a:br>
            <a:endParaRPr lang="en-US" sz="2400" dirty="0"/>
          </a:p>
          <a:p>
            <a:pPr marL="742950" lvl="1" indent="-285750">
              <a:buFont typeface="Arial" pitchFamily="34" charset="0"/>
              <a:buChar char="•"/>
            </a:pPr>
            <a:r>
              <a:rPr lang="en-US" sz="2000" dirty="0" smtClean="0"/>
              <a:t>Packet </a:t>
            </a:r>
            <a:r>
              <a:rPr lang="en-US" sz="2000" dirty="0"/>
              <a:t>loss will exceed 10% if TPS exceeds 1100 </a:t>
            </a:r>
            <a:r>
              <a:rPr lang="en-US" sz="2000" dirty="0" smtClean="0"/>
              <a:t>and concurrent </a:t>
            </a:r>
            <a:r>
              <a:rPr lang="en-US" sz="2000" dirty="0"/>
              <a:t>connections exceeds 2300.</a:t>
            </a:r>
          </a:p>
          <a:p>
            <a:pPr marL="742950" lvl="1" indent="-285750">
              <a:buFont typeface="Arial" pitchFamily="34" charset="0"/>
              <a:buChar char="•"/>
            </a:pPr>
            <a:r>
              <a:rPr lang="en-US" sz="2000" dirty="0" smtClean="0"/>
              <a:t>Packet </a:t>
            </a:r>
            <a:r>
              <a:rPr lang="en-US" sz="2000" dirty="0"/>
              <a:t>loss will exceed 10% if concurrent connections exceeds 19500 and TPS exceeds 50.</a:t>
            </a:r>
          </a:p>
          <a:p>
            <a:pPr marL="742950" lvl="1" indent="-285750">
              <a:buFont typeface="Arial" pitchFamily="34" charset="0"/>
              <a:buChar char="•"/>
            </a:pPr>
            <a:r>
              <a:rPr lang="en-US" sz="2000" dirty="0" smtClean="0"/>
              <a:t>Packet </a:t>
            </a:r>
            <a:r>
              <a:rPr lang="en-US" sz="2000" dirty="0"/>
              <a:t>loss will exceed 10% if TPS exceeds 1050 and concurrent connections exceeds 5300.</a:t>
            </a:r>
          </a:p>
          <a:p>
            <a:pPr marL="742950" lvl="1" indent="-285750">
              <a:buFont typeface="Arial" pitchFamily="34" charset="0"/>
              <a:buChar char="•"/>
            </a:pPr>
            <a:r>
              <a:rPr lang="en-US" sz="2000" dirty="0" smtClean="0"/>
              <a:t>Packet </a:t>
            </a:r>
            <a:r>
              <a:rPr lang="en-US" sz="2000" dirty="0"/>
              <a:t>loss will exceed 10% if concurrent connections exceeds 13000 and TPS exceeds 575.</a:t>
            </a:r>
          </a:p>
          <a:p>
            <a:endParaRPr lang="en-US" dirty="0"/>
          </a:p>
        </p:txBody>
      </p:sp>
    </p:spTree>
    <p:extLst>
      <p:ext uri="{BB962C8B-B14F-4D97-AF65-F5344CB8AC3E}">
        <p14:creationId xmlns:p14="http://schemas.microsoft.com/office/powerpoint/2010/main" val="25047516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 at a glance	</a:t>
            </a:r>
            <a:endParaRPr lang="en-US" dirty="0"/>
          </a:p>
        </p:txBody>
      </p:sp>
      <p:sp>
        <p:nvSpPr>
          <p:cNvPr id="6" name="TextBox 5"/>
          <p:cNvSpPr txBox="1"/>
          <p:nvPr/>
        </p:nvSpPr>
        <p:spPr>
          <a:xfrm>
            <a:off x="838200" y="838200"/>
            <a:ext cx="6858000" cy="6063198"/>
          </a:xfrm>
          <a:prstGeom prst="rect">
            <a:avLst/>
          </a:prstGeom>
          <a:noFill/>
        </p:spPr>
        <p:txBody>
          <a:bodyPr wrap="square" rtlCol="0">
            <a:spAutoFit/>
          </a:bodyPr>
          <a:lstStyle/>
          <a:p>
            <a:pPr marL="342900" indent="-342900">
              <a:buFont typeface="Arial" pitchFamily="34" charset="0"/>
              <a:buChar char="•"/>
            </a:pPr>
            <a:endParaRPr lang="en-US" sz="2000" dirty="0"/>
          </a:p>
          <a:p>
            <a:r>
              <a:rPr lang="en-US" sz="2400" dirty="0" smtClean="0"/>
              <a:t>Avoid </a:t>
            </a:r>
            <a:r>
              <a:rPr lang="en-US" sz="2400" dirty="0"/>
              <a:t>the following settings, or risk significant loss of traffic:</a:t>
            </a:r>
          </a:p>
          <a:p>
            <a:pPr marL="742950" lvl="1" indent="-285750">
              <a:buFont typeface="Arial" pitchFamily="34" charset="0"/>
              <a:buChar char="•"/>
            </a:pPr>
            <a:r>
              <a:rPr lang="en-US" sz="2000" dirty="0" err="1" smtClean="0"/>
              <a:t>Max_nat_entries</a:t>
            </a:r>
            <a:r>
              <a:rPr lang="en-US" sz="2000" dirty="0" smtClean="0"/>
              <a:t> </a:t>
            </a:r>
            <a:r>
              <a:rPr lang="en-US" sz="2000" dirty="0"/>
              <a:t>less than 10000</a:t>
            </a:r>
          </a:p>
          <a:p>
            <a:pPr marL="742950" lvl="1" indent="-285750">
              <a:buFont typeface="Arial" pitchFamily="34" charset="0"/>
              <a:buChar char="•"/>
            </a:pPr>
            <a:r>
              <a:rPr lang="en-US" sz="2000" dirty="0" err="1" smtClean="0"/>
              <a:t>Max_nat_entries</a:t>
            </a:r>
            <a:r>
              <a:rPr lang="en-US" sz="2000" dirty="0" smtClean="0"/>
              <a:t> </a:t>
            </a:r>
            <a:r>
              <a:rPr lang="en-US" sz="2000" dirty="0"/>
              <a:t>more than 10000 (for </a:t>
            </a:r>
            <a:r>
              <a:rPr lang="en-US" sz="2000" dirty="0" smtClean="0"/>
              <a:t>V10000 G2R2) </a:t>
            </a:r>
            <a:r>
              <a:rPr lang="en-US" sz="2000" dirty="0"/>
              <a:t>due to WCG crashing</a:t>
            </a:r>
          </a:p>
          <a:p>
            <a:pPr marL="742950" lvl="1" indent="-285750">
              <a:buFont typeface="Arial" pitchFamily="34" charset="0"/>
              <a:buChar char="•"/>
            </a:pPr>
            <a:r>
              <a:rPr lang="en-US" sz="2000" dirty="0" smtClean="0"/>
              <a:t>850 </a:t>
            </a:r>
            <a:r>
              <a:rPr lang="en-US" sz="2000" dirty="0"/>
              <a:t>TPS or more when Aggressive Analysis is used</a:t>
            </a:r>
          </a:p>
          <a:p>
            <a:pPr lvl="1"/>
            <a:endParaRPr lang="en-US" sz="2000" dirty="0"/>
          </a:p>
          <a:p>
            <a:r>
              <a:rPr lang="en-US" sz="2400" dirty="0" smtClean="0"/>
              <a:t>Our </a:t>
            </a:r>
            <a:r>
              <a:rPr lang="en-US" sz="2400" dirty="0"/>
              <a:t>results show 120 hours of uninterrupted runtime at 850 TPS.</a:t>
            </a:r>
          </a:p>
          <a:p>
            <a:pPr marL="285750" indent="-285750">
              <a:buFont typeface="Arial" pitchFamily="34" charset="0"/>
              <a:buChar char="•"/>
            </a:pPr>
            <a:endParaRPr lang="en-US" sz="2000" dirty="0"/>
          </a:p>
          <a:p>
            <a:r>
              <a:rPr lang="en-US" sz="2400" dirty="0" smtClean="0"/>
              <a:t>We </a:t>
            </a:r>
            <a:r>
              <a:rPr lang="en-US" sz="2400" dirty="0"/>
              <a:t>pad payloads when missed packets happen. You </a:t>
            </a:r>
            <a:r>
              <a:rPr lang="en-US" sz="2400" dirty="0" smtClean="0"/>
              <a:t>would see </a:t>
            </a:r>
            <a:r>
              <a:rPr lang="en-US" sz="2400" dirty="0"/>
              <a:t>this </a:t>
            </a:r>
            <a:r>
              <a:rPr lang="en-US" sz="2400" dirty="0" smtClean="0"/>
              <a:t>padding in </a:t>
            </a:r>
            <a:r>
              <a:rPr lang="en-US" sz="2400" dirty="0"/>
              <a:t>/</a:t>
            </a:r>
            <a:r>
              <a:rPr lang="en-US" sz="2400" dirty="0" err="1"/>
              <a:t>var</a:t>
            </a:r>
            <a:r>
              <a:rPr lang="en-US" sz="2400" dirty="0"/>
              <a:t>/log/messages in this </a:t>
            </a:r>
            <a:r>
              <a:rPr lang="en-US" sz="2400" dirty="0" smtClean="0"/>
              <a:t>way:</a:t>
            </a:r>
            <a:endParaRPr lang="en-US" sz="2400" dirty="0"/>
          </a:p>
          <a:p>
            <a:endParaRPr lang="en-US" sz="2000" dirty="0"/>
          </a:p>
          <a:p>
            <a:r>
              <a:rPr lang="en-US" sz="2000" dirty="0" smtClean="0"/>
              <a:t>[281067.836797</a:t>
            </a:r>
            <a:r>
              <a:rPr lang="en-US" sz="2000" dirty="0"/>
              <a:t>] PADDED SESSION 17198019: 72.167.18.237(80) &lt;= 172.18.200.100(35159), transaction id 1, text GET /gds1-36.crl HTTP/1.1</a:t>
            </a:r>
          </a:p>
        </p:txBody>
      </p:sp>
    </p:spTree>
    <p:extLst>
      <p:ext uri="{BB962C8B-B14F-4D97-AF65-F5344CB8AC3E}">
        <p14:creationId xmlns:p14="http://schemas.microsoft.com/office/powerpoint/2010/main" val="41340644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 at a glance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51523236"/>
              </p:ext>
            </p:extLst>
          </p:nvPr>
        </p:nvGraphicFramePr>
        <p:xfrm>
          <a:off x="304800" y="914401"/>
          <a:ext cx="8534400" cy="3733799"/>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228600" y="4648200"/>
            <a:ext cx="8686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More Likely to Miss Transactions with:</a:t>
            </a:r>
          </a:p>
          <a:p>
            <a:pPr lvl="1"/>
            <a:r>
              <a:rPr lang="en-US" sz="1400" dirty="0" smtClean="0"/>
              <a:t>Bursts </a:t>
            </a:r>
            <a:r>
              <a:rPr lang="en-US" sz="1400" dirty="0"/>
              <a:t>of transactions </a:t>
            </a:r>
            <a:r>
              <a:rPr lang="en-US" sz="1400" dirty="0" smtClean="0"/>
              <a:t>or small packet delays (near 0ms) due to absence of flow control</a:t>
            </a:r>
          </a:p>
          <a:p>
            <a:pPr lvl="1"/>
            <a:r>
              <a:rPr lang="en-US" sz="1400" dirty="0" smtClean="0"/>
              <a:t>More transactions per connection (aka keep-</a:t>
            </a:r>
            <a:r>
              <a:rPr lang="en-US" sz="1400" dirty="0" err="1" smtClean="0"/>
              <a:t>alives</a:t>
            </a:r>
            <a:r>
              <a:rPr lang="en-US" sz="1400" dirty="0" smtClean="0"/>
              <a:t>) (easier to miss transactions by ASM)</a:t>
            </a:r>
          </a:p>
        </p:txBody>
      </p:sp>
    </p:spTree>
    <p:extLst>
      <p:ext uri="{BB962C8B-B14F-4D97-AF65-F5344CB8AC3E}">
        <p14:creationId xmlns:p14="http://schemas.microsoft.com/office/powerpoint/2010/main" val="41077238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 at a glance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44424845"/>
              </p:ext>
            </p:extLst>
          </p:nvPr>
        </p:nvGraphicFramePr>
        <p:xfrm>
          <a:off x="304800" y="914400"/>
          <a:ext cx="8534400" cy="2457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76687033"/>
              </p:ext>
            </p:extLst>
          </p:nvPr>
        </p:nvGraphicFramePr>
        <p:xfrm>
          <a:off x="152400" y="3352800"/>
          <a:ext cx="88392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33600" y="5943600"/>
            <a:ext cx="4724400" cy="307777"/>
          </a:xfrm>
          <a:prstGeom prst="rect">
            <a:avLst/>
          </a:prstGeom>
          <a:noFill/>
          <a:ln>
            <a:solidFill>
              <a:srgbClr val="003352"/>
            </a:solidFill>
          </a:ln>
        </p:spPr>
        <p:txBody>
          <a:bodyPr wrap="square" rtlCol="0">
            <a:spAutoFit/>
          </a:bodyPr>
          <a:lstStyle/>
          <a:p>
            <a:pPr marL="0" lvl="1"/>
            <a:r>
              <a:rPr lang="en-US" sz="1400" dirty="0" smtClean="0"/>
              <a:t>Optimal TPS </a:t>
            </a:r>
            <a:r>
              <a:rPr lang="en-US" sz="1400" dirty="0"/>
              <a:t>with high conns: 575 TPS with </a:t>
            </a:r>
            <a:r>
              <a:rPr lang="en-US" sz="1400" dirty="0" smtClean="0"/>
              <a:t>11200 connections</a:t>
            </a:r>
            <a:endParaRPr lang="en-US" sz="1400" dirty="0"/>
          </a:p>
        </p:txBody>
      </p:sp>
    </p:spTree>
    <p:extLst>
      <p:ext uri="{BB962C8B-B14F-4D97-AF65-F5344CB8AC3E}">
        <p14:creationId xmlns:p14="http://schemas.microsoft.com/office/powerpoint/2010/main" val="30939290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Beta Program Summary</a:t>
            </a:r>
            <a:endParaRPr lang="en-US" dirty="0"/>
          </a:p>
        </p:txBody>
      </p:sp>
      <p:sp>
        <p:nvSpPr>
          <p:cNvPr id="6" name="Text Placeholder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426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Beta Summary</a:t>
            </a:r>
            <a:endParaRPr lang="en-US" dirty="0">
              <a:solidFill>
                <a:srgbClr val="FF0000"/>
              </a:solidFill>
            </a:endParaRPr>
          </a:p>
        </p:txBody>
      </p:sp>
      <p:sp>
        <p:nvSpPr>
          <p:cNvPr id="3" name="Slide Number Placeholder 2"/>
          <p:cNvSpPr>
            <a:spLocks noGrp="1"/>
          </p:cNvSpPr>
          <p:nvPr>
            <p:ph type="sldNum" sz="quarter" idx="4294967295"/>
          </p:nvPr>
        </p:nvSpPr>
        <p:spPr>
          <a:xfrm>
            <a:off x="7010400" y="6477000"/>
            <a:ext cx="2133600" cy="365125"/>
          </a:xfrm>
          <a:prstGeom prst="rect">
            <a:avLst/>
          </a:prstGeom>
        </p:spPr>
        <p:txBody>
          <a:bodyPr/>
          <a:lstStyle/>
          <a:p>
            <a:fld id="{5A4D1F81-7E76-4932-A149-4CC93E31C071}" type="slidenum">
              <a:rPr lang="en-US" smtClean="0">
                <a:solidFill>
                  <a:prstClr val="white">
                    <a:lumMod val="75000"/>
                  </a:prstClr>
                </a:solidFill>
              </a:rPr>
              <a:pPr/>
              <a:t>106</a:t>
            </a:fld>
            <a:endParaRPr lang="en-US" dirty="0">
              <a:solidFill>
                <a:prstClr val="white">
                  <a:lumMod val="75000"/>
                </a:prstClr>
              </a:solidFill>
            </a:endParaRPr>
          </a:p>
        </p:txBody>
      </p:sp>
      <p:sp>
        <p:nvSpPr>
          <p:cNvPr id="2" name="Content Placeholder 1"/>
          <p:cNvSpPr>
            <a:spLocks noGrp="1"/>
          </p:cNvSpPr>
          <p:nvPr>
            <p:ph idx="4294967295"/>
          </p:nvPr>
        </p:nvSpPr>
        <p:spPr>
          <a:xfrm>
            <a:off x="0" y="889000"/>
            <a:ext cx="8839200" cy="5384800"/>
          </a:xfrm>
        </p:spPr>
        <p:txBody>
          <a:bodyPr>
            <a:noAutofit/>
          </a:bodyPr>
          <a:lstStyle/>
          <a:p>
            <a:r>
              <a:rPr lang="en-US" sz="2800" dirty="0" smtClean="0"/>
              <a:t>4 Beta Sites were deployed + Internal Deployment</a:t>
            </a:r>
          </a:p>
          <a:p>
            <a:r>
              <a:rPr lang="en-US" sz="2800" dirty="0" smtClean="0"/>
              <a:t>External customers:</a:t>
            </a:r>
          </a:p>
          <a:p>
            <a:pPr lvl="1"/>
            <a:r>
              <a:rPr lang="en-US" sz="2000" dirty="0" smtClean="0"/>
              <a:t>PDLC (Hong Kong)</a:t>
            </a:r>
          </a:p>
          <a:p>
            <a:pPr lvl="1"/>
            <a:r>
              <a:rPr lang="en-US" sz="2000" dirty="0" err="1" smtClean="0"/>
              <a:t>DataWorld</a:t>
            </a:r>
            <a:r>
              <a:rPr lang="en-US" sz="2000" dirty="0" smtClean="0"/>
              <a:t> (Hong Kong)</a:t>
            </a:r>
          </a:p>
          <a:p>
            <a:pPr lvl="1"/>
            <a:r>
              <a:rPr lang="en-US" sz="2000" dirty="0" smtClean="0"/>
              <a:t>Judicial Yuan (Taiwan)</a:t>
            </a:r>
          </a:p>
          <a:p>
            <a:pPr lvl="1"/>
            <a:r>
              <a:rPr lang="en-US" sz="2000" dirty="0" err="1" smtClean="0"/>
              <a:t>ShinKong</a:t>
            </a:r>
            <a:r>
              <a:rPr lang="en-US" sz="2000" dirty="0" smtClean="0"/>
              <a:t> Bank (Taiwan)</a:t>
            </a:r>
          </a:p>
          <a:p>
            <a:r>
              <a:rPr lang="en-US" sz="2800" dirty="0" smtClean="0"/>
              <a:t>5 CRs logged from Beta (2 – </a:t>
            </a:r>
            <a:r>
              <a:rPr lang="en-US" sz="2800" dirty="0" err="1" smtClean="0"/>
              <a:t>Bs</a:t>
            </a:r>
            <a:r>
              <a:rPr lang="en-US" sz="2800" dirty="0" smtClean="0"/>
              <a:t>, 3 – Cs)</a:t>
            </a:r>
          </a:p>
        </p:txBody>
      </p:sp>
    </p:spTree>
    <p:extLst>
      <p:ext uri="{BB962C8B-B14F-4D97-AF65-F5344CB8AC3E}">
        <p14:creationId xmlns:p14="http://schemas.microsoft.com/office/powerpoint/2010/main" val="332188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Beta Summary</a:t>
            </a:r>
            <a:endParaRPr lang="en-US" dirty="0">
              <a:solidFill>
                <a:srgbClr val="FF0000"/>
              </a:solidFill>
            </a:endParaRPr>
          </a:p>
        </p:txBody>
      </p:sp>
      <p:sp>
        <p:nvSpPr>
          <p:cNvPr id="3" name="Slide Number Placeholder 2"/>
          <p:cNvSpPr>
            <a:spLocks noGrp="1"/>
          </p:cNvSpPr>
          <p:nvPr>
            <p:ph type="sldNum" sz="quarter" idx="4294967295"/>
          </p:nvPr>
        </p:nvSpPr>
        <p:spPr>
          <a:xfrm>
            <a:off x="7010400" y="6477000"/>
            <a:ext cx="2133600" cy="365125"/>
          </a:xfrm>
          <a:prstGeom prst="rect">
            <a:avLst/>
          </a:prstGeom>
        </p:spPr>
        <p:txBody>
          <a:bodyPr/>
          <a:lstStyle/>
          <a:p>
            <a:fld id="{5A4D1F81-7E76-4932-A149-4CC93E31C071}" type="slidenum">
              <a:rPr lang="en-US" smtClean="0">
                <a:solidFill>
                  <a:prstClr val="white">
                    <a:lumMod val="75000"/>
                  </a:prstClr>
                </a:solidFill>
              </a:rPr>
              <a:pPr/>
              <a:t>107</a:t>
            </a:fld>
            <a:endParaRPr lang="en-US" dirty="0">
              <a:solidFill>
                <a:prstClr val="white">
                  <a:lumMod val="75000"/>
                </a:prstClr>
              </a:solidFill>
            </a:endParaRPr>
          </a:p>
        </p:txBody>
      </p:sp>
      <p:sp>
        <p:nvSpPr>
          <p:cNvPr id="2" name="Content Placeholder 1"/>
          <p:cNvSpPr>
            <a:spLocks noGrp="1"/>
          </p:cNvSpPr>
          <p:nvPr>
            <p:ph idx="4294967295"/>
          </p:nvPr>
        </p:nvSpPr>
        <p:spPr>
          <a:xfrm>
            <a:off x="0" y="889000"/>
            <a:ext cx="8839200" cy="5384800"/>
          </a:xfrm>
        </p:spPr>
        <p:txBody>
          <a:bodyPr>
            <a:noAutofit/>
          </a:bodyPr>
          <a:lstStyle/>
          <a:p>
            <a:r>
              <a:rPr lang="en-US" sz="2800" dirty="0" smtClean="0"/>
              <a:t>4 Beta Sites were deployed + Internal Deployment</a:t>
            </a:r>
          </a:p>
          <a:p>
            <a:r>
              <a:rPr lang="en-US" sz="2800" dirty="0" smtClean="0"/>
              <a:t>External customers:</a:t>
            </a:r>
          </a:p>
          <a:p>
            <a:pPr lvl="1"/>
            <a:r>
              <a:rPr lang="en-US" sz="2000" dirty="0" smtClean="0"/>
              <a:t>PDLC (Hong Kong)</a:t>
            </a:r>
          </a:p>
          <a:p>
            <a:pPr lvl="1"/>
            <a:r>
              <a:rPr lang="en-US" sz="2000" dirty="0" err="1" smtClean="0"/>
              <a:t>DataWorld</a:t>
            </a:r>
            <a:r>
              <a:rPr lang="en-US" sz="2000" dirty="0" smtClean="0"/>
              <a:t> (Hong Kong)</a:t>
            </a:r>
          </a:p>
          <a:p>
            <a:pPr lvl="1"/>
            <a:r>
              <a:rPr lang="en-US" sz="2000" dirty="0" smtClean="0"/>
              <a:t>Judicial Yuan (Taiwan)</a:t>
            </a:r>
          </a:p>
          <a:p>
            <a:pPr lvl="1"/>
            <a:r>
              <a:rPr lang="en-US" sz="2000" dirty="0" err="1" smtClean="0"/>
              <a:t>ShinKong</a:t>
            </a:r>
            <a:r>
              <a:rPr lang="en-US" sz="2000" dirty="0" smtClean="0"/>
              <a:t> Bank (Taiwan)</a:t>
            </a:r>
          </a:p>
          <a:p>
            <a:r>
              <a:rPr lang="en-US" sz="2800" dirty="0" smtClean="0"/>
              <a:t>5 CRs logged from Beta (2 – </a:t>
            </a:r>
            <a:r>
              <a:rPr lang="en-US" sz="2800" dirty="0" err="1" smtClean="0"/>
              <a:t>Bs</a:t>
            </a:r>
            <a:r>
              <a:rPr lang="en-US" sz="2800" dirty="0" smtClean="0"/>
              <a:t>, 3 – Cs)</a:t>
            </a:r>
          </a:p>
        </p:txBody>
      </p:sp>
    </p:spTree>
    <p:extLst>
      <p:ext uri="{BB962C8B-B14F-4D97-AF65-F5344CB8AC3E}">
        <p14:creationId xmlns:p14="http://schemas.microsoft.com/office/powerpoint/2010/main" val="403420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Dashboards from Beta Sites (</a:t>
            </a:r>
            <a:r>
              <a:rPr lang="en-US" dirty="0" err="1" smtClean="0"/>
              <a:t>DataWorld</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66986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942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Dashboards from Beta Sites </a:t>
            </a:r>
            <a:r>
              <a:rPr lang="en-US" dirty="0" smtClean="0"/>
              <a:t>(PDCL)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900517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83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Known Limitations</a:t>
            </a:r>
            <a:endParaRPr lang="en-US" dirty="0"/>
          </a:p>
        </p:txBody>
      </p:sp>
      <p:sp>
        <p:nvSpPr>
          <p:cNvPr id="6" name="Text Placeholder 5"/>
          <p:cNvSpPr>
            <a:spLocks noGrp="1"/>
          </p:cNvSpPr>
          <p:nvPr>
            <p:ph type="subTitle" idx="1"/>
          </p:nvPr>
        </p:nvSpPr>
        <p:spPr/>
        <p:txBody>
          <a:bodyPr/>
          <a:lstStyle/>
          <a:p>
            <a:r>
              <a:rPr lang="en-US" dirty="0" err="1" smtClean="0"/>
              <a:t>ThreatVision</a:t>
            </a:r>
            <a:r>
              <a:rPr lang="en-US" dirty="0" smtClean="0"/>
              <a:t> POC Tool</a:t>
            </a:r>
            <a:endParaRPr lang="en-US" dirty="0"/>
          </a:p>
        </p:txBody>
      </p:sp>
    </p:spTree>
    <p:extLst>
      <p:ext uri="{BB962C8B-B14F-4D97-AF65-F5344CB8AC3E}">
        <p14:creationId xmlns:p14="http://schemas.microsoft.com/office/powerpoint/2010/main" val="127413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a:t>
            </a:r>
            <a:endParaRPr lang="en-US" dirty="0"/>
          </a:p>
        </p:txBody>
      </p:sp>
      <p:sp>
        <p:nvSpPr>
          <p:cNvPr id="6" name="Text Placeholder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426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Readiness</a:t>
            </a:r>
            <a:endParaRPr lang="en-US" dirty="0"/>
          </a:p>
        </p:txBody>
      </p:sp>
      <p:sp>
        <p:nvSpPr>
          <p:cNvPr id="3" name="Content Placeholder 2"/>
          <p:cNvSpPr>
            <a:spLocks noGrp="1"/>
          </p:cNvSpPr>
          <p:nvPr>
            <p:ph idx="4294967295"/>
          </p:nvPr>
        </p:nvSpPr>
        <p:spPr>
          <a:xfrm>
            <a:off x="457200" y="914400"/>
            <a:ext cx="8686800" cy="5486400"/>
          </a:xfrm>
          <a:prstGeom prst="rect">
            <a:avLst/>
          </a:prstGeom>
        </p:spPr>
        <p:txBody>
          <a:bodyPr>
            <a:normAutofit/>
          </a:bodyPr>
          <a:lstStyle/>
          <a:p>
            <a:r>
              <a:rPr lang="en-US" dirty="0" smtClean="0">
                <a:latin typeface="Calibri"/>
              </a:rPr>
              <a:t>Technical Support will be prepared in late April to open cases in SFDC for </a:t>
            </a:r>
            <a:r>
              <a:rPr lang="en-US" dirty="0" err="1" smtClean="0">
                <a:latin typeface="Calibri"/>
              </a:rPr>
              <a:t>ThreatVision</a:t>
            </a:r>
            <a:r>
              <a:rPr lang="en-US" dirty="0" smtClean="0">
                <a:latin typeface="Calibri"/>
              </a:rPr>
              <a:t>.</a:t>
            </a:r>
          </a:p>
          <a:p>
            <a:pPr marL="457200" lvl="1" indent="0">
              <a:buNone/>
            </a:pPr>
            <a:endParaRPr lang="en-US" dirty="0" smtClean="0">
              <a:latin typeface="Calibri"/>
            </a:endParaRPr>
          </a:p>
          <a:p>
            <a:r>
              <a:rPr lang="en-US" dirty="0" smtClean="0">
                <a:latin typeface="Calibri"/>
              </a:rPr>
              <a:t>In the meantime, contact Support and request an EI for escalation to Engineering, if an SFDC case cannot be opened at the time of your call.</a:t>
            </a:r>
          </a:p>
          <a:p>
            <a:pPr marL="0" indent="0">
              <a:buNone/>
            </a:pPr>
            <a:endParaRPr lang="en-US" dirty="0" smtClean="0">
              <a:latin typeface="Calibri"/>
            </a:endParaRPr>
          </a:p>
        </p:txBody>
      </p:sp>
    </p:spTree>
    <p:extLst>
      <p:ext uri="{BB962C8B-B14F-4D97-AF65-F5344CB8AC3E}">
        <p14:creationId xmlns:p14="http://schemas.microsoft.com/office/powerpoint/2010/main" val="396322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Release Overview</a:t>
            </a:r>
            <a:endParaRPr lang="en-US" dirty="0"/>
          </a:p>
        </p:txBody>
      </p:sp>
      <p:sp>
        <p:nvSpPr>
          <p:cNvPr id="6" name="Text Placeholder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426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 User Assistance</a:t>
            </a:r>
            <a:endParaRPr lang="en-US" dirty="0"/>
          </a:p>
        </p:txBody>
      </p:sp>
      <p:sp>
        <p:nvSpPr>
          <p:cNvPr id="3" name="Content Placeholder 2"/>
          <p:cNvSpPr>
            <a:spLocks noGrp="1"/>
          </p:cNvSpPr>
          <p:nvPr>
            <p:ph idx="4294967295"/>
          </p:nvPr>
        </p:nvSpPr>
        <p:spPr>
          <a:xfrm>
            <a:off x="304800" y="914400"/>
            <a:ext cx="8686800" cy="5486400"/>
          </a:xfrm>
          <a:prstGeom prst="rect">
            <a:avLst/>
          </a:prstGeom>
        </p:spPr>
        <p:txBody>
          <a:bodyPr>
            <a:normAutofit/>
          </a:bodyPr>
          <a:lstStyle/>
          <a:p>
            <a:r>
              <a:rPr lang="en-US" dirty="0" err="1" smtClean="0"/>
              <a:t>ThreatVision</a:t>
            </a:r>
            <a:r>
              <a:rPr lang="en-US" dirty="0" smtClean="0"/>
              <a:t> </a:t>
            </a:r>
            <a:r>
              <a:rPr lang="en-US" dirty="0"/>
              <a:t>Setup Guide created </a:t>
            </a:r>
            <a:r>
              <a:rPr lang="en-US" dirty="0" smtClean="0"/>
              <a:t>for v7.7.3</a:t>
            </a:r>
            <a:endParaRPr lang="en-US" dirty="0"/>
          </a:p>
          <a:p>
            <a:r>
              <a:rPr lang="en-US" dirty="0"/>
              <a:t>T</a:t>
            </a:r>
            <a:r>
              <a:rPr lang="en-US" dirty="0" smtClean="0"/>
              <a:t>he hotfix </a:t>
            </a:r>
            <a:r>
              <a:rPr lang="en-US" dirty="0"/>
              <a:t>and setup guide </a:t>
            </a:r>
            <a:r>
              <a:rPr lang="en-US" dirty="0" smtClean="0"/>
              <a:t>are available </a:t>
            </a:r>
            <a:r>
              <a:rPr lang="en-US" dirty="0"/>
              <a:t>via an </a:t>
            </a:r>
            <a:r>
              <a:rPr lang="en-US" dirty="0">
                <a:hlinkClick r:id="rId3"/>
              </a:rPr>
              <a:t>internal KB article</a:t>
            </a:r>
            <a:r>
              <a:rPr lang="en-US" dirty="0"/>
              <a:t>.</a:t>
            </a:r>
          </a:p>
          <a:p>
            <a:pPr lvl="1"/>
            <a:r>
              <a:rPr lang="en-US" dirty="0" smtClean="0"/>
              <a:t>KB Article will </a:t>
            </a:r>
            <a:r>
              <a:rPr lang="en-US" dirty="0"/>
              <a:t>be updated as new information or field issues arise.</a:t>
            </a:r>
          </a:p>
          <a:p>
            <a:pPr lvl="1"/>
            <a:r>
              <a:rPr lang="en-US" dirty="0"/>
              <a:t>A separate internal KB article </a:t>
            </a:r>
            <a:r>
              <a:rPr lang="en-US" dirty="0" smtClean="0"/>
              <a:t>(linked) hosts </a:t>
            </a:r>
            <a:r>
              <a:rPr lang="en-US" dirty="0"/>
              <a:t>the fix that </a:t>
            </a:r>
            <a:r>
              <a:rPr lang="en-US" dirty="0" smtClean="0"/>
              <a:t>addresses a potential logging issue.</a:t>
            </a:r>
            <a:endParaRPr lang="en-US" dirty="0"/>
          </a:p>
        </p:txBody>
      </p:sp>
    </p:spTree>
    <p:extLst>
      <p:ext uri="{BB962C8B-B14F-4D97-AF65-F5344CB8AC3E}">
        <p14:creationId xmlns:p14="http://schemas.microsoft.com/office/powerpoint/2010/main" val="270871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 to Market</a:t>
            </a:r>
          </a:p>
        </p:txBody>
      </p:sp>
      <p:sp>
        <p:nvSpPr>
          <p:cNvPr id="6" name="Text Placeholder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426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Released in April 2013</a:t>
            </a:r>
            <a:endParaRPr lang="en-US" dirty="0"/>
          </a:p>
        </p:txBody>
      </p:sp>
      <p:sp>
        <p:nvSpPr>
          <p:cNvPr id="2" name="Rectangle 1"/>
          <p:cNvSpPr/>
          <p:nvPr/>
        </p:nvSpPr>
        <p:spPr>
          <a:xfrm>
            <a:off x="228600" y="1524000"/>
            <a:ext cx="8534400" cy="2653034"/>
          </a:xfrm>
          <a:prstGeom prst="rect">
            <a:avLst/>
          </a:prstGeom>
        </p:spPr>
        <p:txBody>
          <a:bodyPr wrap="square">
            <a:spAutoFit/>
          </a:bodyPr>
          <a:lstStyle/>
          <a:p>
            <a:pPr marL="342900" indent="-342900">
              <a:spcBef>
                <a:spcPct val="20000"/>
              </a:spcBef>
              <a:buFont typeface="Arial" pitchFamily="34" charset="0"/>
              <a:buChar char="•"/>
            </a:pPr>
            <a:r>
              <a:rPr lang="en-US" sz="3200" dirty="0" smtClean="0">
                <a:solidFill>
                  <a:prstClr val="black"/>
                </a:solidFill>
              </a:rPr>
              <a:t>Internal SE and Partner Training slides</a:t>
            </a:r>
          </a:p>
          <a:p>
            <a:pPr marL="342900" lvl="0" indent="-342900">
              <a:spcBef>
                <a:spcPct val="20000"/>
              </a:spcBef>
              <a:buFont typeface="Arial" pitchFamily="34" charset="0"/>
              <a:buChar char="•"/>
            </a:pPr>
            <a:r>
              <a:rPr lang="en-US" sz="3200" dirty="0" smtClean="0">
                <a:solidFill>
                  <a:prstClr val="black"/>
                </a:solidFill>
              </a:rPr>
              <a:t>Tech Alert (Internal) announcement </a:t>
            </a:r>
          </a:p>
          <a:p>
            <a:pPr marL="800100" lvl="1" indent="-342900">
              <a:spcBef>
                <a:spcPct val="20000"/>
              </a:spcBef>
              <a:buFont typeface="Arial" pitchFamily="34" charset="0"/>
              <a:buChar char="•"/>
            </a:pPr>
            <a:r>
              <a:rPr lang="en-US" sz="2400" dirty="0" smtClean="0">
                <a:solidFill>
                  <a:prstClr val="black"/>
                </a:solidFill>
              </a:rPr>
              <a:t>Links </a:t>
            </a:r>
            <a:r>
              <a:rPr lang="en-US" sz="2400" dirty="0">
                <a:solidFill>
                  <a:prstClr val="black"/>
                </a:solidFill>
              </a:rPr>
              <a:t>to separate internal KB article with </a:t>
            </a:r>
            <a:r>
              <a:rPr lang="en-US" sz="2400" dirty="0" smtClean="0">
                <a:solidFill>
                  <a:prstClr val="black"/>
                </a:solidFill>
              </a:rPr>
              <a:t>any related hotfixes</a:t>
            </a:r>
            <a:endParaRPr lang="en-US" sz="2400" dirty="0">
              <a:solidFill>
                <a:prstClr val="black"/>
              </a:solidFill>
            </a:endParaRPr>
          </a:p>
          <a:p>
            <a:pPr marL="800100" lvl="1" indent="-342900">
              <a:spcBef>
                <a:spcPct val="20000"/>
              </a:spcBef>
              <a:buFont typeface="Arial" pitchFamily="34" charset="0"/>
              <a:buChar char="•"/>
            </a:pPr>
            <a:r>
              <a:rPr lang="en-US" sz="2400" dirty="0" smtClean="0">
                <a:solidFill>
                  <a:prstClr val="black"/>
                </a:solidFill>
              </a:rPr>
              <a:t>Provided to TS, SEs, PM by TS Operations</a:t>
            </a:r>
          </a:p>
          <a:p>
            <a:pPr marL="342900" indent="-342900">
              <a:spcBef>
                <a:spcPct val="20000"/>
              </a:spcBef>
              <a:buFont typeface="Arial" pitchFamily="34" charset="0"/>
              <a:buChar char="•"/>
            </a:pPr>
            <a:r>
              <a:rPr lang="en-US" sz="3200" dirty="0" smtClean="0">
                <a:solidFill>
                  <a:prstClr val="black"/>
                </a:solidFill>
              </a:rPr>
              <a:t>PMM has alerted Sales and Marketing managers</a:t>
            </a:r>
            <a:endParaRPr lang="en-US" sz="2800" dirty="0" smtClean="0">
              <a:solidFill>
                <a:prstClr val="black"/>
              </a:solidFill>
            </a:endParaRPr>
          </a:p>
        </p:txBody>
      </p:sp>
    </p:spTree>
    <p:extLst>
      <p:ext uri="{BB962C8B-B14F-4D97-AF65-F5344CB8AC3E}">
        <p14:creationId xmlns:p14="http://schemas.microsoft.com/office/powerpoint/2010/main" val="176426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Limitations (part 1 of 4)</a:t>
            </a:r>
            <a:endParaRPr lang="en-US" dirty="0"/>
          </a:p>
        </p:txBody>
      </p:sp>
      <p:sp>
        <p:nvSpPr>
          <p:cNvPr id="3" name="Rectangle 2"/>
          <p:cNvSpPr/>
          <p:nvPr/>
        </p:nvSpPr>
        <p:spPr>
          <a:xfrm>
            <a:off x="762000" y="1219200"/>
            <a:ext cx="8229600" cy="3570208"/>
          </a:xfrm>
          <a:prstGeom prst="rect">
            <a:avLst/>
          </a:prstGeom>
        </p:spPr>
        <p:txBody>
          <a:bodyPr wrap="square">
            <a:spAutoFit/>
          </a:bodyPr>
          <a:lstStyle/>
          <a:p>
            <a:pPr marL="457200" indent="-457200">
              <a:spcAft>
                <a:spcPts val="1200"/>
              </a:spcAft>
              <a:buFont typeface="Arial" pitchFamily="34" charset="0"/>
              <a:buChar char="•"/>
            </a:pPr>
            <a:r>
              <a:rPr lang="en-US" sz="2800" dirty="0"/>
              <a:t>Websense Content Gateway </a:t>
            </a:r>
            <a:r>
              <a:rPr lang="en-US" sz="2800" i="1" dirty="0"/>
              <a:t>proxy authentication </a:t>
            </a:r>
            <a:r>
              <a:rPr lang="en-US" sz="2800" dirty="0"/>
              <a:t>must </a:t>
            </a:r>
            <a:r>
              <a:rPr lang="en-US" sz="2800" b="1" dirty="0" smtClean="0"/>
              <a:t>not </a:t>
            </a:r>
            <a:r>
              <a:rPr lang="en-US" sz="2800" dirty="0" smtClean="0"/>
              <a:t>be </a:t>
            </a:r>
            <a:r>
              <a:rPr lang="en-US" sz="2800" dirty="0"/>
              <a:t>enabled in </a:t>
            </a:r>
            <a:r>
              <a:rPr lang="en-US" sz="2800" dirty="0" err="1" smtClean="0"/>
              <a:t>ThreatVision</a:t>
            </a:r>
            <a:r>
              <a:rPr lang="en-US" sz="2800" dirty="0" smtClean="0"/>
              <a:t> POC deployments</a:t>
            </a:r>
            <a:r>
              <a:rPr lang="en-US" sz="2800" dirty="0"/>
              <a:t>.</a:t>
            </a:r>
          </a:p>
          <a:p>
            <a:pPr marL="457200" indent="-457200">
              <a:spcAft>
                <a:spcPts val="1200"/>
              </a:spcAft>
              <a:buFont typeface="Arial" pitchFamily="34" charset="0"/>
              <a:buChar char="•"/>
            </a:pPr>
            <a:r>
              <a:rPr lang="en-US" sz="2800" dirty="0" smtClean="0"/>
              <a:t>Disabling </a:t>
            </a:r>
            <a:r>
              <a:rPr lang="en-US" sz="2800" dirty="0" err="1" smtClean="0"/>
              <a:t>ThreatVision</a:t>
            </a:r>
            <a:r>
              <a:rPr lang="en-US" sz="2800" dirty="0" smtClean="0"/>
              <a:t> requires </a:t>
            </a:r>
            <a:r>
              <a:rPr lang="en-US" sz="2800" dirty="0"/>
              <a:t>reimaging the appliance.</a:t>
            </a:r>
          </a:p>
          <a:p>
            <a:pPr marL="457200" indent="-457200">
              <a:spcAft>
                <a:spcPts val="1200"/>
              </a:spcAft>
              <a:buFont typeface="Arial" pitchFamily="34" charset="0"/>
              <a:buChar char="•"/>
            </a:pPr>
            <a:r>
              <a:rPr lang="en-US" sz="2800" dirty="0" smtClean="0"/>
              <a:t>Only </a:t>
            </a:r>
            <a:r>
              <a:rPr lang="en-US" sz="2800" dirty="0"/>
              <a:t>HTTP traffic is supported (not FTP or HTTPS).</a:t>
            </a:r>
          </a:p>
          <a:p>
            <a:pPr marL="457200" indent="-457200">
              <a:spcAft>
                <a:spcPts val="1200"/>
              </a:spcAft>
              <a:buFont typeface="Arial" pitchFamily="34" charset="0"/>
              <a:buChar char="•"/>
            </a:pPr>
            <a:r>
              <a:rPr lang="en-US" sz="2800" dirty="0" smtClean="0"/>
              <a:t>SSL </a:t>
            </a:r>
            <a:r>
              <a:rPr lang="en-US" sz="2800" dirty="0"/>
              <a:t>decryption is not available in this mode</a:t>
            </a:r>
            <a:r>
              <a:rPr lang="en-US" sz="2800" dirty="0" smtClean="0"/>
              <a:t>.</a:t>
            </a:r>
            <a:endParaRPr lang="en-US" sz="2800" dirty="0"/>
          </a:p>
        </p:txBody>
      </p:sp>
    </p:spTree>
    <p:extLst>
      <p:ext uri="{BB962C8B-B14F-4D97-AF65-F5344CB8AC3E}">
        <p14:creationId xmlns:p14="http://schemas.microsoft.com/office/powerpoint/2010/main" val="721567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Limitations (part 2 of 4)</a:t>
            </a:r>
            <a:endParaRPr lang="en-US" dirty="0"/>
          </a:p>
        </p:txBody>
      </p:sp>
      <p:sp>
        <p:nvSpPr>
          <p:cNvPr id="3" name="Rectangle 2"/>
          <p:cNvSpPr/>
          <p:nvPr/>
        </p:nvSpPr>
        <p:spPr>
          <a:xfrm>
            <a:off x="762000" y="1219200"/>
            <a:ext cx="8229600" cy="2985433"/>
          </a:xfrm>
          <a:prstGeom prst="rect">
            <a:avLst/>
          </a:prstGeom>
        </p:spPr>
        <p:txBody>
          <a:bodyPr wrap="square">
            <a:spAutoFit/>
          </a:bodyPr>
          <a:lstStyle/>
          <a:p>
            <a:pPr marL="457200" indent="-457200">
              <a:spcAft>
                <a:spcPts val="1200"/>
              </a:spcAft>
              <a:buFont typeface="Arial" pitchFamily="34" charset="0"/>
              <a:buChar char="•"/>
            </a:pPr>
            <a:r>
              <a:rPr lang="en-US" sz="2800" dirty="0" smtClean="0"/>
              <a:t>A </a:t>
            </a:r>
            <a:r>
              <a:rPr lang="en-US" sz="2800" dirty="0"/>
              <a:t>single TRITON console </a:t>
            </a:r>
            <a:r>
              <a:rPr lang="en-US" sz="2800" b="1" dirty="0"/>
              <a:t>cannot </a:t>
            </a:r>
            <a:r>
              <a:rPr lang="en-US" sz="2800" dirty="0"/>
              <a:t>support both </a:t>
            </a:r>
            <a:r>
              <a:rPr lang="en-US" sz="2800" dirty="0" err="1" smtClean="0"/>
              <a:t>ThreatVision</a:t>
            </a:r>
            <a:r>
              <a:rPr lang="en-US" sz="2800" dirty="0" smtClean="0"/>
              <a:t> and enforcement mode appliances at the same time.</a:t>
            </a:r>
            <a:endParaRPr lang="en-US" sz="2800" dirty="0"/>
          </a:p>
          <a:p>
            <a:pPr marL="457200" indent="-457200">
              <a:spcAft>
                <a:spcPts val="1200"/>
              </a:spcAft>
              <a:buFont typeface="Arial" pitchFamily="34" charset="0"/>
              <a:buChar char="•"/>
            </a:pPr>
            <a:r>
              <a:rPr lang="en-US" sz="2800" dirty="0" smtClean="0"/>
              <a:t>Network </a:t>
            </a:r>
            <a:r>
              <a:rPr lang="en-US" sz="2800" dirty="0"/>
              <a:t>Agent protocol monitoring is not included at this time.</a:t>
            </a:r>
          </a:p>
          <a:p>
            <a:pPr marL="457200" indent="-457200">
              <a:spcAft>
                <a:spcPts val="1200"/>
              </a:spcAft>
              <a:buFont typeface="Arial" pitchFamily="34" charset="0"/>
              <a:buChar char="•"/>
            </a:pPr>
            <a:r>
              <a:rPr lang="en-US" sz="2800" dirty="0" smtClean="0"/>
              <a:t>VLAN </a:t>
            </a:r>
            <a:r>
              <a:rPr lang="en-US" sz="2800" dirty="0"/>
              <a:t>tagging is not supported.</a:t>
            </a:r>
          </a:p>
        </p:txBody>
      </p:sp>
    </p:spTree>
    <p:extLst>
      <p:ext uri="{BB962C8B-B14F-4D97-AF65-F5344CB8AC3E}">
        <p14:creationId xmlns:p14="http://schemas.microsoft.com/office/powerpoint/2010/main" val="55046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Limitations (part 3 of 4)</a:t>
            </a:r>
            <a:endParaRPr lang="en-US" dirty="0"/>
          </a:p>
        </p:txBody>
      </p:sp>
      <p:sp>
        <p:nvSpPr>
          <p:cNvPr id="3" name="Rectangle 2"/>
          <p:cNvSpPr/>
          <p:nvPr/>
        </p:nvSpPr>
        <p:spPr>
          <a:xfrm>
            <a:off x="762000" y="1219200"/>
            <a:ext cx="8229600" cy="5262979"/>
          </a:xfrm>
          <a:prstGeom prst="rect">
            <a:avLst/>
          </a:prstGeom>
        </p:spPr>
        <p:txBody>
          <a:bodyPr wrap="square">
            <a:spAutoFit/>
          </a:bodyPr>
          <a:lstStyle/>
          <a:p>
            <a:pPr marL="457200" indent="-457200">
              <a:buFont typeface="Arial" pitchFamily="34" charset="0"/>
              <a:buChar char="•"/>
            </a:pPr>
            <a:r>
              <a:rPr lang="en-US" sz="2800" dirty="0" smtClean="0"/>
              <a:t>If </a:t>
            </a:r>
            <a:r>
              <a:rPr lang="en-US" sz="2800" dirty="0"/>
              <a:t>the </a:t>
            </a:r>
            <a:r>
              <a:rPr lang="en-US" sz="2800" dirty="0" smtClean="0"/>
              <a:t>admin </a:t>
            </a:r>
            <a:r>
              <a:rPr lang="en-US" sz="2800" dirty="0"/>
              <a:t>sets up Web DLP policies that include blocking:</a:t>
            </a:r>
          </a:p>
          <a:p>
            <a:pPr marL="914400" lvl="1" indent="-457200">
              <a:buFont typeface="Arial" pitchFamily="34" charset="0"/>
              <a:buChar char="•"/>
            </a:pPr>
            <a:r>
              <a:rPr lang="en-US" sz="2800" dirty="0" smtClean="0"/>
              <a:t>Data </a:t>
            </a:r>
            <a:r>
              <a:rPr lang="en-US" sz="2800" dirty="0"/>
              <a:t>Security incident reports show blocked requests (even though no </a:t>
            </a:r>
            <a:r>
              <a:rPr lang="en-US" sz="2800" dirty="0" smtClean="0"/>
              <a:t>actual blocking </a:t>
            </a:r>
            <a:r>
              <a:rPr lang="en-US" sz="2800" dirty="0"/>
              <a:t>occurred).</a:t>
            </a:r>
          </a:p>
          <a:p>
            <a:pPr marL="914400" lvl="1" indent="-457200">
              <a:buFont typeface="Arial" pitchFamily="34" charset="0"/>
              <a:buChar char="•"/>
            </a:pPr>
            <a:r>
              <a:rPr lang="en-US" sz="2800" dirty="0" smtClean="0"/>
              <a:t>Web </a:t>
            </a:r>
            <a:r>
              <a:rPr lang="en-US" sz="2800" dirty="0"/>
              <a:t>Security Real-Time Monitor shows the requests as permitted.</a:t>
            </a:r>
          </a:p>
          <a:p>
            <a:pPr marL="914400" lvl="1" indent="-457200">
              <a:buFont typeface="Arial" pitchFamily="34" charset="0"/>
              <a:buChar char="•"/>
            </a:pPr>
            <a:r>
              <a:rPr lang="en-US" sz="2800" dirty="0" smtClean="0"/>
              <a:t>Web </a:t>
            </a:r>
            <a:r>
              <a:rPr lang="en-US" sz="2800" dirty="0"/>
              <a:t>Security investigative reports show the action applied to the requests </a:t>
            </a:r>
            <a:r>
              <a:rPr lang="en-US" sz="2800" dirty="0" smtClean="0"/>
              <a:t>as “Not </a:t>
            </a:r>
            <a:r>
              <a:rPr lang="en-US" sz="2800" dirty="0"/>
              <a:t>Available” (neither permitted nor blocked).</a:t>
            </a:r>
          </a:p>
          <a:p>
            <a:pPr marL="914400" lvl="1" indent="-457200">
              <a:buFont typeface="Arial" pitchFamily="34" charset="0"/>
              <a:buChar char="•"/>
            </a:pPr>
            <a:r>
              <a:rPr lang="en-US" sz="2800" dirty="0"/>
              <a:t>Note that the forensics repository does store files </a:t>
            </a:r>
            <a:r>
              <a:rPr lang="en-US" sz="2800" dirty="0" smtClean="0"/>
              <a:t>associated </a:t>
            </a:r>
            <a:r>
              <a:rPr lang="en-US" sz="2800" dirty="0"/>
              <a:t>with Web </a:t>
            </a:r>
            <a:r>
              <a:rPr lang="en-US" sz="2800" dirty="0" smtClean="0"/>
              <a:t>DLP incidents</a:t>
            </a:r>
            <a:r>
              <a:rPr lang="en-US" sz="2800" dirty="0"/>
              <a:t>.</a:t>
            </a:r>
          </a:p>
        </p:txBody>
      </p:sp>
    </p:spTree>
    <p:extLst>
      <p:ext uri="{BB962C8B-B14F-4D97-AF65-F5344CB8AC3E}">
        <p14:creationId xmlns:p14="http://schemas.microsoft.com/office/powerpoint/2010/main" val="102061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Limitations (part 4 of 4)</a:t>
            </a:r>
            <a:endParaRPr lang="en-US" dirty="0"/>
          </a:p>
        </p:txBody>
      </p:sp>
      <p:sp>
        <p:nvSpPr>
          <p:cNvPr id="3" name="Rectangle 2"/>
          <p:cNvSpPr/>
          <p:nvPr/>
        </p:nvSpPr>
        <p:spPr>
          <a:xfrm>
            <a:off x="762000" y="1219200"/>
            <a:ext cx="8229600" cy="4708981"/>
          </a:xfrm>
          <a:prstGeom prst="rect">
            <a:avLst/>
          </a:prstGeom>
        </p:spPr>
        <p:txBody>
          <a:bodyPr wrap="square">
            <a:spAutoFit/>
          </a:bodyPr>
          <a:lstStyle/>
          <a:p>
            <a:pPr marL="342900" indent="-342900">
              <a:spcAft>
                <a:spcPts val="1200"/>
              </a:spcAft>
              <a:buFont typeface="Arial" pitchFamily="34" charset="0"/>
              <a:buChar char="•"/>
            </a:pPr>
            <a:r>
              <a:rPr lang="en-US" sz="2000" dirty="0" smtClean="0"/>
              <a:t>In </a:t>
            </a:r>
            <a:r>
              <a:rPr lang="en-US" sz="2000" dirty="0"/>
              <a:t>a standard Web Security Gateway deployment, if Filtering Service blocks </a:t>
            </a:r>
            <a:r>
              <a:rPr lang="en-US" sz="2000" dirty="0" smtClean="0"/>
              <a:t>a request </a:t>
            </a:r>
            <a:r>
              <a:rPr lang="en-US" sz="2000" dirty="0"/>
              <a:t>based on its static (Master Database) category, the request does not go </a:t>
            </a:r>
            <a:r>
              <a:rPr lang="en-US" sz="2000" dirty="0" smtClean="0"/>
              <a:t>to Content </a:t>
            </a:r>
            <a:r>
              <a:rPr lang="en-US" sz="2000" dirty="0"/>
              <a:t>Gateway for analysis. </a:t>
            </a:r>
            <a:endParaRPr lang="en-US" sz="2000" dirty="0" smtClean="0"/>
          </a:p>
          <a:p>
            <a:pPr marL="342900" indent="-342900">
              <a:spcAft>
                <a:spcPts val="1200"/>
              </a:spcAft>
              <a:buFont typeface="Arial" pitchFamily="34" charset="0"/>
              <a:buChar char="•"/>
            </a:pPr>
            <a:r>
              <a:rPr lang="en-US" sz="2000" dirty="0" smtClean="0"/>
              <a:t>In </a:t>
            </a:r>
            <a:r>
              <a:rPr lang="en-US" sz="2000" dirty="0"/>
              <a:t>other words, even with aggressive </a:t>
            </a:r>
            <a:r>
              <a:rPr lang="en-US" sz="2000" dirty="0" smtClean="0"/>
              <a:t>scanning enabled</a:t>
            </a:r>
            <a:r>
              <a:rPr lang="en-US" sz="2000" dirty="0"/>
              <a:t>, URLs are </a:t>
            </a:r>
            <a:r>
              <a:rPr lang="en-US" sz="2000" dirty="0" smtClean="0"/>
              <a:t>analyzed </a:t>
            </a:r>
            <a:r>
              <a:rPr lang="en-US" sz="2000" dirty="0" smtClean="0">
                <a:solidFill>
                  <a:srgbClr val="FF0000"/>
                </a:solidFill>
              </a:rPr>
              <a:t>only</a:t>
            </a:r>
            <a:r>
              <a:rPr lang="en-US" sz="2000" dirty="0" smtClean="0"/>
              <a:t> if </a:t>
            </a:r>
            <a:r>
              <a:rPr lang="en-US" sz="2000" dirty="0"/>
              <a:t>they are permitted by the initial </a:t>
            </a:r>
            <a:r>
              <a:rPr lang="en-US" sz="2000" dirty="0" smtClean="0"/>
              <a:t>Filtering Service </a:t>
            </a:r>
            <a:r>
              <a:rPr lang="en-US" sz="2000" dirty="0"/>
              <a:t>lookup.</a:t>
            </a:r>
          </a:p>
          <a:p>
            <a:pPr marL="342900" indent="-342900">
              <a:spcAft>
                <a:spcPts val="1200"/>
              </a:spcAft>
              <a:buFont typeface="Arial" pitchFamily="34" charset="0"/>
              <a:buChar char="•"/>
            </a:pPr>
            <a:r>
              <a:rPr lang="en-US" sz="2000" dirty="0"/>
              <a:t>As a result of this standard behavior, when </a:t>
            </a:r>
            <a:r>
              <a:rPr lang="en-US" sz="2000" dirty="0" err="1" smtClean="0"/>
              <a:t>ThreatVision</a:t>
            </a:r>
            <a:r>
              <a:rPr lang="en-US" sz="2000" dirty="0" smtClean="0"/>
              <a:t> is </a:t>
            </a:r>
            <a:r>
              <a:rPr lang="en-US" sz="2000" dirty="0"/>
              <a:t>enabled, if </a:t>
            </a:r>
            <a:r>
              <a:rPr lang="en-US" sz="2000" dirty="0" smtClean="0"/>
              <a:t>a policy </a:t>
            </a:r>
            <a:r>
              <a:rPr lang="en-US" sz="2000" dirty="0"/>
              <a:t>“blocks” a request before the request is sent to the analytics, </a:t>
            </a:r>
            <a:r>
              <a:rPr lang="en-US" sz="2000" dirty="0" smtClean="0"/>
              <a:t>subsequent requests </a:t>
            </a:r>
            <a:r>
              <a:rPr lang="en-US" sz="2000" dirty="0"/>
              <a:t>by the user for content internal to that website (for example, </a:t>
            </a:r>
            <a:r>
              <a:rPr lang="en-US" sz="2000" dirty="0" smtClean="0"/>
              <a:t>clicking through </a:t>
            </a:r>
            <a:r>
              <a:rPr lang="en-US" sz="2000" dirty="0"/>
              <a:t>content on the site) may not appear in reports.</a:t>
            </a:r>
          </a:p>
          <a:p>
            <a:pPr marL="342900" indent="-342900">
              <a:spcAft>
                <a:spcPts val="1200"/>
              </a:spcAft>
              <a:buFont typeface="Arial" pitchFamily="34" charset="0"/>
              <a:buChar char="•"/>
            </a:pPr>
            <a:r>
              <a:rPr lang="en-US" sz="2000" dirty="0"/>
              <a:t>This happens because Content Gateway does not know that the “block” is virtual.</a:t>
            </a:r>
          </a:p>
          <a:p>
            <a:pPr marL="342900" indent="-342900">
              <a:spcAft>
                <a:spcPts val="1200"/>
              </a:spcAft>
              <a:buFont typeface="Arial" pitchFamily="34" charset="0"/>
              <a:buChar char="•"/>
            </a:pPr>
            <a:r>
              <a:rPr lang="en-US" sz="2000" dirty="0"/>
              <a:t>It acts as though a block page was sent, and closes its connection to the request.</a:t>
            </a:r>
          </a:p>
        </p:txBody>
      </p:sp>
    </p:spTree>
    <p:extLst>
      <p:ext uri="{BB962C8B-B14F-4D97-AF65-F5344CB8AC3E}">
        <p14:creationId xmlns:p14="http://schemas.microsoft.com/office/powerpoint/2010/main" val="2429033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err="1" smtClean="0"/>
              <a:t>ThreatVision</a:t>
            </a:r>
            <a:r>
              <a:rPr lang="en-US" dirty="0" smtClean="0"/>
              <a:t> Setup</a:t>
            </a:r>
            <a:endParaRPr lang="en-US" dirty="0"/>
          </a:p>
        </p:txBody>
      </p:sp>
      <p:sp>
        <p:nvSpPr>
          <p:cNvPr id="5" name="Subtitle 4"/>
          <p:cNvSpPr>
            <a:spLocks noGrp="1"/>
          </p:cNvSpPr>
          <p:nvPr>
            <p:ph type="subTitle" idx="1"/>
          </p:nvPr>
        </p:nvSpPr>
        <p:spPr/>
        <p:txBody>
          <a:bodyPr/>
          <a:lstStyle/>
          <a:p>
            <a:r>
              <a:rPr lang="en-US" dirty="0" smtClean="0"/>
              <a:t>Major Steps for </a:t>
            </a:r>
            <a:r>
              <a:rPr lang="en-US" dirty="0" err="1" smtClean="0"/>
              <a:t>ThreatVision</a:t>
            </a:r>
            <a:r>
              <a:rPr lang="en-US" dirty="0" smtClean="0"/>
              <a:t> Setup</a:t>
            </a:r>
            <a:endParaRPr lang="en-US" dirty="0"/>
          </a:p>
        </p:txBody>
      </p:sp>
    </p:spTree>
    <p:extLst>
      <p:ext uri="{BB962C8B-B14F-4D97-AF65-F5344CB8AC3E}">
        <p14:creationId xmlns:p14="http://schemas.microsoft.com/office/powerpoint/2010/main" val="2636391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1524000"/>
            <a:ext cx="8305800" cy="5478423"/>
          </a:xfrm>
          <a:prstGeom prst="rect">
            <a:avLst/>
          </a:prstGeom>
        </p:spPr>
        <p:txBody>
          <a:bodyPr wrap="square">
            <a:spAutoFit/>
          </a:bodyPr>
          <a:lstStyle/>
          <a:p>
            <a:pPr>
              <a:spcAft>
                <a:spcPts val="1200"/>
              </a:spcAft>
            </a:pPr>
            <a:r>
              <a:rPr lang="en-US" sz="2800" dirty="0"/>
              <a:t>1. </a:t>
            </a:r>
            <a:r>
              <a:rPr lang="en-US" sz="2800" i="1" dirty="0"/>
              <a:t>Set Up the Appliance</a:t>
            </a:r>
          </a:p>
          <a:p>
            <a:pPr>
              <a:spcAft>
                <a:spcPts val="1200"/>
              </a:spcAft>
            </a:pPr>
            <a:r>
              <a:rPr lang="en-US" sz="2800" dirty="0" smtClean="0"/>
              <a:t>2</a:t>
            </a:r>
            <a:r>
              <a:rPr lang="en-US" sz="2800" dirty="0"/>
              <a:t>. </a:t>
            </a:r>
            <a:r>
              <a:rPr lang="en-US" sz="2800" i="1" dirty="0"/>
              <a:t>Create a Management Server</a:t>
            </a:r>
          </a:p>
          <a:p>
            <a:pPr>
              <a:spcAft>
                <a:spcPts val="1200"/>
              </a:spcAft>
            </a:pPr>
            <a:r>
              <a:rPr lang="en-US" sz="2800" dirty="0" smtClean="0"/>
              <a:t>3</a:t>
            </a:r>
            <a:r>
              <a:rPr lang="en-US" sz="2800" dirty="0"/>
              <a:t>. </a:t>
            </a:r>
            <a:r>
              <a:rPr lang="en-US" sz="2800" i="1" dirty="0"/>
              <a:t>Configure </a:t>
            </a:r>
            <a:r>
              <a:rPr lang="en-US" sz="2800" i="1" dirty="0" err="1" smtClean="0"/>
              <a:t>ThreatVision</a:t>
            </a:r>
            <a:endParaRPr lang="en-US" sz="2800" i="1" dirty="0" smtClean="0"/>
          </a:p>
          <a:p>
            <a:pPr>
              <a:spcAft>
                <a:spcPts val="1200"/>
              </a:spcAft>
            </a:pPr>
            <a:endParaRPr lang="en-US" sz="2800" i="1" dirty="0"/>
          </a:p>
          <a:p>
            <a:pPr>
              <a:spcAft>
                <a:spcPts val="1200"/>
              </a:spcAft>
            </a:pPr>
            <a:r>
              <a:rPr lang="en-US" sz="2800" i="1" dirty="0" smtClean="0"/>
              <a:t>The </a:t>
            </a:r>
            <a:r>
              <a:rPr lang="en-US" sz="2800" i="1" dirty="0" smtClean="0">
                <a:hlinkClick r:id="rId2"/>
              </a:rPr>
              <a:t>Setup Guide</a:t>
            </a:r>
            <a:r>
              <a:rPr lang="en-US" sz="2800" i="1" dirty="0" smtClean="0"/>
              <a:t> walks you through all setup steps in detail. </a:t>
            </a:r>
          </a:p>
          <a:p>
            <a:pPr>
              <a:spcAft>
                <a:spcPts val="1200"/>
              </a:spcAft>
            </a:pPr>
            <a:r>
              <a:rPr lang="en-US" sz="2800" i="1" dirty="0" smtClean="0"/>
              <a:t>If you prefer, you can follow the same steps in this slide deck.</a:t>
            </a:r>
          </a:p>
          <a:p>
            <a:pPr>
              <a:spcAft>
                <a:spcPts val="1200"/>
              </a:spcAft>
            </a:pPr>
            <a:r>
              <a:rPr lang="en-US" sz="2800" i="1" dirty="0" smtClean="0"/>
              <a:t>Or, move forward to Slide 98 to see QA testing scope.</a:t>
            </a:r>
            <a:endParaRPr lang="en-US" sz="2800" i="1" dirty="0"/>
          </a:p>
          <a:p>
            <a:pPr>
              <a:spcAft>
                <a:spcPts val="1200"/>
              </a:spcAft>
            </a:pPr>
            <a:r>
              <a:rPr lang="en-US" sz="2800" dirty="0"/>
              <a:t>	</a:t>
            </a:r>
          </a:p>
        </p:txBody>
      </p:sp>
    </p:spTree>
    <p:extLst>
      <p:ext uri="{BB962C8B-B14F-4D97-AF65-F5344CB8AC3E}">
        <p14:creationId xmlns:p14="http://schemas.microsoft.com/office/powerpoint/2010/main" val="3494909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4482" y="990600"/>
            <a:ext cx="4255035" cy="5384800"/>
          </a:xfrm>
        </p:spPr>
      </p:pic>
    </p:spTree>
    <p:extLst>
      <p:ext uri="{BB962C8B-B14F-4D97-AF65-F5344CB8AC3E}">
        <p14:creationId xmlns:p14="http://schemas.microsoft.com/office/powerpoint/2010/main" val="78529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948690"/>
            <a:ext cx="8305800" cy="3539430"/>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t>Step </a:t>
            </a:r>
            <a:r>
              <a:rPr lang="en-US" sz="2800" i="1" dirty="0"/>
              <a:t>1: Set up the appliance hardware</a:t>
            </a:r>
          </a:p>
          <a:p>
            <a:r>
              <a:rPr lang="en-US" sz="2800" i="1" dirty="0" smtClean="0"/>
              <a:t>Step </a:t>
            </a:r>
            <a:r>
              <a:rPr lang="en-US" sz="2800" i="1" dirty="0"/>
              <a:t>2: Run the firstboot script</a:t>
            </a:r>
          </a:p>
          <a:p>
            <a:r>
              <a:rPr lang="en-US" sz="2800" i="1" dirty="0" smtClean="0"/>
              <a:t>Step </a:t>
            </a:r>
            <a:r>
              <a:rPr lang="en-US" sz="2800" i="1" dirty="0"/>
              <a:t>3: Configure basic appliance settings</a:t>
            </a:r>
          </a:p>
          <a:p>
            <a:r>
              <a:rPr lang="en-US" sz="2800" i="1" dirty="0" smtClean="0"/>
              <a:t>Step </a:t>
            </a:r>
            <a:r>
              <a:rPr lang="en-US" sz="2800" i="1" dirty="0"/>
              <a:t>4: Configure network interfaces</a:t>
            </a:r>
          </a:p>
          <a:p>
            <a:r>
              <a:rPr lang="en-US" sz="2800" i="1" dirty="0" smtClean="0"/>
              <a:t>Step </a:t>
            </a:r>
            <a:r>
              <a:rPr lang="en-US" sz="2800" i="1" dirty="0"/>
              <a:t>5: Configure Web Security component interaction</a:t>
            </a:r>
          </a:p>
          <a:p>
            <a:r>
              <a:rPr lang="en-US" sz="2800" i="1" dirty="0" smtClean="0"/>
              <a:t>Step </a:t>
            </a:r>
            <a:r>
              <a:rPr lang="en-US" sz="2800" i="1" dirty="0"/>
              <a:t>6: Enable the </a:t>
            </a:r>
            <a:r>
              <a:rPr lang="en-US" sz="2800" i="1" dirty="0" err="1" smtClean="0"/>
              <a:t>ThreatVision</a:t>
            </a:r>
            <a:r>
              <a:rPr lang="en-US" sz="2800" i="1" dirty="0" smtClean="0"/>
              <a:t> hotfix</a:t>
            </a:r>
          </a:p>
        </p:txBody>
      </p:sp>
    </p:spTree>
    <p:extLst>
      <p:ext uri="{BB962C8B-B14F-4D97-AF65-F5344CB8AC3E}">
        <p14:creationId xmlns:p14="http://schemas.microsoft.com/office/powerpoint/2010/main" val="3391142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2691" y="990599"/>
            <a:ext cx="8077200" cy="15240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err="1" smtClean="0"/>
              <a:t>ThreatVision</a:t>
            </a:r>
            <a:r>
              <a:rPr lang="en-US" dirty="0" smtClean="0"/>
              <a:t> </a:t>
            </a:r>
            <a:r>
              <a:rPr lang="en-US" dirty="0"/>
              <a:t>Release </a:t>
            </a:r>
            <a:r>
              <a:rPr lang="en-US" dirty="0" smtClean="0"/>
              <a:t>Summary</a:t>
            </a:r>
            <a:endParaRPr lang="en-US" dirty="0"/>
          </a:p>
        </p:txBody>
      </p:sp>
      <p:sp>
        <p:nvSpPr>
          <p:cNvPr id="2" name="Content Placeholder 1"/>
          <p:cNvSpPr>
            <a:spLocks noGrp="1"/>
          </p:cNvSpPr>
          <p:nvPr>
            <p:ph sz="half" idx="1"/>
          </p:nvPr>
        </p:nvSpPr>
        <p:spPr/>
        <p:txBody>
          <a:bodyPr/>
          <a:lstStyle/>
          <a:p>
            <a:r>
              <a:rPr lang="en-US" dirty="0" smtClean="0"/>
              <a:t> </a:t>
            </a:r>
            <a:endParaRPr lang="en-US" dirty="0"/>
          </a:p>
        </p:txBody>
      </p:sp>
      <p:sp>
        <p:nvSpPr>
          <p:cNvPr id="5" name="Rectangle 4"/>
          <p:cNvSpPr/>
          <p:nvPr/>
        </p:nvSpPr>
        <p:spPr>
          <a:xfrm>
            <a:off x="762000" y="2819400"/>
            <a:ext cx="8077200" cy="3733800"/>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lt1"/>
              </a:solidFill>
            </a:endParaRPr>
          </a:p>
        </p:txBody>
      </p:sp>
      <p:sp>
        <p:nvSpPr>
          <p:cNvPr id="7" name="Content Placeholder 3"/>
          <p:cNvSpPr txBox="1">
            <a:spLocks/>
          </p:cNvSpPr>
          <p:nvPr/>
        </p:nvSpPr>
        <p:spPr>
          <a:xfrm>
            <a:off x="838200" y="2836627"/>
            <a:ext cx="6858000" cy="3843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rgbClr val="0033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Char char="§"/>
            </a:pPr>
            <a:r>
              <a:rPr lang="en-US" sz="1800" dirty="0" smtClean="0"/>
              <a:t>Phase I – </a:t>
            </a:r>
            <a:r>
              <a:rPr lang="en-US" sz="1800" dirty="0" err="1" smtClean="0"/>
              <a:t>ThreatVision</a:t>
            </a:r>
            <a:r>
              <a:rPr lang="en-US" sz="1800" dirty="0" smtClean="0"/>
              <a:t> POC Tool</a:t>
            </a:r>
          </a:p>
          <a:p>
            <a:pPr lvl="1">
              <a:buFont typeface="Wingdings" pitchFamily="2" charset="2"/>
              <a:buChar char="§"/>
            </a:pPr>
            <a:r>
              <a:rPr lang="en-US" sz="1400" dirty="0" smtClean="0"/>
              <a:t>Web Security Gateway (/Anywhere) running off a Span port</a:t>
            </a:r>
          </a:p>
          <a:p>
            <a:pPr lvl="1">
              <a:buFont typeface="Wingdings" pitchFamily="2" charset="2"/>
              <a:buChar char="§"/>
            </a:pPr>
            <a:r>
              <a:rPr lang="en-US" sz="1400" dirty="0" smtClean="0"/>
              <a:t>POC-only tool for 7.7.3 code branch</a:t>
            </a:r>
          </a:p>
          <a:p>
            <a:pPr lvl="1">
              <a:buFont typeface="Wingdings" pitchFamily="2" charset="2"/>
              <a:buChar char="§"/>
            </a:pPr>
            <a:r>
              <a:rPr lang="en-US" sz="1400" dirty="0" smtClean="0"/>
              <a:t>Full Support &amp; SE Readiness program</a:t>
            </a:r>
          </a:p>
          <a:p>
            <a:pPr lvl="1">
              <a:buFont typeface="Wingdings" pitchFamily="2" charset="2"/>
              <a:buChar char="§"/>
            </a:pPr>
            <a:r>
              <a:rPr lang="en-US" sz="1400" dirty="0" smtClean="0"/>
              <a:t>Minimal GTM</a:t>
            </a:r>
          </a:p>
          <a:p>
            <a:pPr lvl="1">
              <a:buFont typeface="Wingdings" pitchFamily="2" charset="2"/>
              <a:buChar char="§"/>
            </a:pPr>
            <a:endParaRPr lang="en-US" sz="1400" dirty="0" smtClean="0"/>
          </a:p>
          <a:p>
            <a:pPr>
              <a:buFont typeface="Wingdings" pitchFamily="2" charset="2"/>
              <a:buChar char="§"/>
            </a:pPr>
            <a:r>
              <a:rPr lang="en-US" sz="1800" dirty="0" smtClean="0"/>
              <a:t>Phase II – Web Security Gateway </a:t>
            </a:r>
            <a:r>
              <a:rPr lang="en-US" sz="1800" dirty="0" err="1" smtClean="0"/>
              <a:t>ThreatVision</a:t>
            </a:r>
            <a:r>
              <a:rPr lang="en-US" sz="1800" dirty="0" smtClean="0"/>
              <a:t> (feature)</a:t>
            </a:r>
          </a:p>
          <a:p>
            <a:pPr lvl="1">
              <a:buFont typeface="Wingdings" pitchFamily="2" charset="2"/>
              <a:buChar char="§"/>
            </a:pPr>
            <a:r>
              <a:rPr lang="en-US" sz="1400" dirty="0" smtClean="0"/>
              <a:t>Integration into Web Security Gateway (Anywhere) 7.8 in Production version</a:t>
            </a:r>
          </a:p>
          <a:p>
            <a:pPr lvl="1">
              <a:buFont typeface="Wingdings" pitchFamily="2" charset="2"/>
              <a:buChar char="§"/>
            </a:pPr>
            <a:r>
              <a:rPr lang="en-US" sz="1400" dirty="0" smtClean="0"/>
              <a:t>Full GTM</a:t>
            </a:r>
          </a:p>
          <a:p>
            <a:pPr lvl="1">
              <a:buFont typeface="Wingdings" pitchFamily="2" charset="2"/>
              <a:buChar char="§"/>
            </a:pPr>
            <a:endParaRPr lang="en-US" sz="1400" dirty="0" smtClean="0"/>
          </a:p>
        </p:txBody>
      </p:sp>
      <p:sp>
        <p:nvSpPr>
          <p:cNvPr id="8" name="Content Placeholder 1"/>
          <p:cNvSpPr txBox="1">
            <a:spLocks/>
          </p:cNvSpPr>
          <p:nvPr/>
        </p:nvSpPr>
        <p:spPr>
          <a:xfrm>
            <a:off x="762000" y="1017896"/>
            <a:ext cx="8153400" cy="1524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1700" dirty="0" smtClean="0">
                <a:solidFill>
                  <a:srgbClr val="003352"/>
                </a:solidFill>
                <a:latin typeface="Franklin Gothic Medium" pitchFamily="34" charset="0"/>
              </a:rPr>
              <a:t>Customers looking for a method to POC WSG / WSGA without deploying proxy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1700" dirty="0" smtClean="0">
                <a:solidFill>
                  <a:srgbClr val="003352"/>
                </a:solidFill>
                <a:latin typeface="Franklin Gothic Medium" pitchFamily="34" charset="0"/>
              </a:rPr>
              <a:t>Competitive mode of operation</a:t>
            </a:r>
          </a:p>
          <a:p>
            <a:pPr marL="342900" lvl="0" indent="-342900">
              <a:spcBef>
                <a:spcPct val="20000"/>
              </a:spcBef>
              <a:buFont typeface="Wingdings" pitchFamily="2" charset="2"/>
              <a:buChar char="§"/>
              <a:defRPr/>
            </a:pPr>
            <a:r>
              <a:rPr lang="en-US" sz="1700" dirty="0">
                <a:solidFill>
                  <a:srgbClr val="003352"/>
                </a:solidFill>
                <a:latin typeface="Franklin Gothic Medium" pitchFamily="34" charset="0"/>
              </a:rPr>
              <a:t>Helps to prove the advantages offered by Websense Content Gateway and the Websense ACE </a:t>
            </a:r>
            <a:r>
              <a:rPr lang="en-US" sz="1700" dirty="0" smtClean="0">
                <a:solidFill>
                  <a:srgbClr val="003352"/>
                </a:solidFill>
                <a:latin typeface="Franklin Gothic Medium" pitchFamily="34" charset="0"/>
              </a:rPr>
              <a:t>analytics</a:t>
            </a:r>
            <a:endParaRPr lang="en-US" sz="1700" dirty="0">
              <a:solidFill>
                <a:srgbClr val="003352"/>
              </a:solidFill>
              <a:latin typeface="Franklin Gothic Medium"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1700" dirty="0" smtClean="0">
              <a:solidFill>
                <a:srgbClr val="003352"/>
              </a:solidFill>
              <a:latin typeface="Franklin Gothic Medium"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1700" dirty="0" smtClean="0">
              <a:solidFill>
                <a:srgbClr val="003352"/>
              </a:solidFill>
              <a:latin typeface="Franklin Gothic Medium" pitchFamily="34" charset="0"/>
            </a:endParaRPr>
          </a:p>
        </p:txBody>
      </p:sp>
      <p:sp>
        <p:nvSpPr>
          <p:cNvPr id="9" name="Rectangle 8"/>
          <p:cNvSpPr/>
          <p:nvPr/>
        </p:nvSpPr>
        <p:spPr>
          <a:xfrm>
            <a:off x="228600" y="990600"/>
            <a:ext cx="457200" cy="1524000"/>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p:cNvSpPr/>
          <p:nvPr/>
        </p:nvSpPr>
        <p:spPr>
          <a:xfrm>
            <a:off x="262720" y="2819401"/>
            <a:ext cx="457200" cy="3765148"/>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Box 10"/>
          <p:cNvSpPr txBox="1"/>
          <p:nvPr/>
        </p:nvSpPr>
        <p:spPr>
          <a:xfrm rot="16200000">
            <a:off x="-360935" y="1470968"/>
            <a:ext cx="1625600" cy="461665"/>
          </a:xfrm>
          <a:prstGeom prst="rect">
            <a:avLst/>
          </a:prstGeom>
          <a:noFill/>
        </p:spPr>
        <p:txBody>
          <a:bodyPr wrap="square" rtlCol="0">
            <a:spAutoFit/>
          </a:bodyPr>
          <a:lstStyle/>
          <a:p>
            <a:pPr algn="ctr"/>
            <a:r>
              <a:rPr lang="en-US" sz="1200" b="1" dirty="0" smtClean="0">
                <a:solidFill>
                  <a:schemeClr val="bg1"/>
                </a:solidFill>
              </a:rPr>
              <a:t>Customer Use </a:t>
            </a:r>
            <a:r>
              <a:rPr lang="en-US" sz="1200" b="1" dirty="0">
                <a:solidFill>
                  <a:schemeClr val="bg1"/>
                </a:solidFill>
              </a:rPr>
              <a:t>C</a:t>
            </a:r>
            <a:r>
              <a:rPr lang="en-US" sz="1200" b="1" dirty="0" smtClean="0">
                <a:solidFill>
                  <a:schemeClr val="bg1"/>
                </a:solidFill>
              </a:rPr>
              <a:t>ase drivers</a:t>
            </a:r>
            <a:endParaRPr lang="en-US" sz="1200" b="1" dirty="0">
              <a:solidFill>
                <a:schemeClr val="bg1"/>
              </a:solidFill>
            </a:endParaRPr>
          </a:p>
        </p:txBody>
      </p:sp>
      <p:sp>
        <p:nvSpPr>
          <p:cNvPr id="12" name="TextBox 11"/>
          <p:cNvSpPr txBox="1"/>
          <p:nvPr/>
        </p:nvSpPr>
        <p:spPr>
          <a:xfrm rot="16200000">
            <a:off x="-494603" y="4458901"/>
            <a:ext cx="1930400" cy="276999"/>
          </a:xfrm>
          <a:prstGeom prst="rect">
            <a:avLst/>
          </a:prstGeom>
          <a:noFill/>
        </p:spPr>
        <p:txBody>
          <a:bodyPr wrap="square" rtlCol="0">
            <a:spAutoFit/>
          </a:bodyPr>
          <a:lstStyle/>
          <a:p>
            <a:r>
              <a:rPr lang="en-US" sz="1200" b="1" dirty="0" smtClean="0">
                <a:solidFill>
                  <a:schemeClr val="bg1"/>
                </a:solidFill>
              </a:rPr>
              <a:t>Proposed Solution</a:t>
            </a:r>
            <a:endParaRPr lang="en-US" sz="1200" b="1" dirty="0">
              <a:solidFill>
                <a:schemeClr val="bg1"/>
              </a:solidFill>
            </a:endParaRPr>
          </a:p>
        </p:txBody>
      </p:sp>
    </p:spTree>
    <p:extLst>
      <p:ext uri="{BB962C8B-B14F-4D97-AF65-F5344CB8AC3E}">
        <p14:creationId xmlns:p14="http://schemas.microsoft.com/office/powerpoint/2010/main" val="220945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the appliance &gt; Hardware</a:t>
            </a:r>
            <a:endParaRPr lang="en-US" dirty="0"/>
          </a:p>
        </p:txBody>
      </p:sp>
      <p:sp>
        <p:nvSpPr>
          <p:cNvPr id="3" name="Rectangle 2"/>
          <p:cNvSpPr/>
          <p:nvPr/>
        </p:nvSpPr>
        <p:spPr>
          <a:xfrm>
            <a:off x="501502" y="948690"/>
            <a:ext cx="8305800" cy="4832092"/>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t>Step </a:t>
            </a:r>
            <a:r>
              <a:rPr lang="en-US" sz="2800" i="1" dirty="0"/>
              <a:t>1: Set up the appliance </a:t>
            </a:r>
            <a:r>
              <a:rPr lang="en-US" sz="2800" i="1" dirty="0" smtClean="0"/>
              <a:t>hardware</a:t>
            </a:r>
          </a:p>
          <a:p>
            <a:endParaRPr lang="en-US" sz="2800" dirty="0" smtClean="0"/>
          </a:p>
          <a:p>
            <a:r>
              <a:rPr lang="en-US" sz="2800" dirty="0" smtClean="0"/>
              <a:t>The topology diagram above gives </a:t>
            </a:r>
            <a:r>
              <a:rPr lang="en-US" sz="2800" dirty="0"/>
              <a:t>a simple overview of a </a:t>
            </a:r>
            <a:r>
              <a:rPr lang="en-US" sz="2800" dirty="0" err="1" smtClean="0"/>
              <a:t>ThreatVision</a:t>
            </a:r>
            <a:r>
              <a:rPr lang="en-US" sz="2800" dirty="0" smtClean="0"/>
              <a:t> </a:t>
            </a:r>
            <a:r>
              <a:rPr lang="en-US" sz="2800" dirty="0"/>
              <a:t>deployment</a:t>
            </a:r>
            <a:r>
              <a:rPr lang="en-US" sz="2800" dirty="0" smtClean="0"/>
              <a:t>.</a:t>
            </a:r>
          </a:p>
          <a:p>
            <a:endParaRPr lang="en-US" sz="2800" dirty="0"/>
          </a:p>
          <a:p>
            <a:r>
              <a:rPr lang="en-US" sz="2800" dirty="0"/>
              <a:t>In addition to the V10000 </a:t>
            </a:r>
            <a:r>
              <a:rPr lang="en-US" sz="2800" dirty="0" smtClean="0"/>
              <a:t>G2 or G3 Appliance</a:t>
            </a:r>
            <a:r>
              <a:rPr lang="en-US" sz="2800" dirty="0"/>
              <a:t>, a Windows Server 2008 R2 machine is </a:t>
            </a:r>
            <a:r>
              <a:rPr lang="en-US" sz="2800" dirty="0" smtClean="0"/>
              <a:t>required, to </a:t>
            </a:r>
            <a:r>
              <a:rPr lang="en-US" sz="2800" dirty="0"/>
              <a:t>host management and reporting components.</a:t>
            </a:r>
            <a:endParaRPr lang="en-US" sz="2800" i="1" dirty="0"/>
          </a:p>
          <a:p>
            <a:endParaRPr lang="en-US" sz="2800" i="1" dirty="0" smtClean="0"/>
          </a:p>
        </p:txBody>
      </p:sp>
    </p:spTree>
    <p:extLst>
      <p:ext uri="{BB962C8B-B14F-4D97-AF65-F5344CB8AC3E}">
        <p14:creationId xmlns:p14="http://schemas.microsoft.com/office/powerpoint/2010/main" val="1100980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Hardware</a:t>
            </a:r>
          </a:p>
        </p:txBody>
      </p:sp>
      <p:sp>
        <p:nvSpPr>
          <p:cNvPr id="4" name="Content Placeholder 3"/>
          <p:cNvSpPr>
            <a:spLocks noGrp="1"/>
          </p:cNvSpPr>
          <p:nvPr>
            <p:ph sz="half" idx="1"/>
          </p:nvPr>
        </p:nvSpPr>
        <p:spPr>
          <a:xfrm>
            <a:off x="152400" y="990600"/>
            <a:ext cx="8686800" cy="838200"/>
          </a:xfrm>
        </p:spPr>
        <p:txBody>
          <a:bodyPr>
            <a:normAutofit/>
          </a:bodyPr>
          <a:lstStyle/>
          <a:p>
            <a:pPr marL="0" indent="0">
              <a:buNone/>
            </a:pPr>
            <a:r>
              <a:rPr lang="en-US" i="1" dirty="0"/>
              <a:t>Connect the C and </a:t>
            </a:r>
            <a:r>
              <a:rPr lang="en-US" i="1" dirty="0" smtClean="0"/>
              <a:t>P1 </a:t>
            </a:r>
            <a:r>
              <a:rPr lang="en-US" i="1" dirty="0"/>
              <a:t>appliance interfaces </a:t>
            </a:r>
            <a:endParaRPr lang="en-US" i="1" dirty="0" smtClean="0"/>
          </a:p>
          <a:p>
            <a:pPr marL="0" indent="0">
              <a:buNone/>
            </a:pPr>
            <a:r>
              <a:rPr lang="en-US" dirty="0" smtClean="0"/>
              <a:t>Only appliance ports C and P1 are used. </a:t>
            </a:r>
          </a:p>
          <a:p>
            <a:pPr marL="0" indent="0">
              <a:buNone/>
            </a:pP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905000"/>
            <a:ext cx="5019048" cy="1590476"/>
          </a:xfrm>
          <a:prstGeom prst="rect">
            <a:avLst/>
          </a:prstGeom>
        </p:spPr>
      </p:pic>
      <p:sp>
        <p:nvSpPr>
          <p:cNvPr id="5" name="Content Placeholder 3"/>
          <p:cNvSpPr txBox="1">
            <a:spLocks/>
          </p:cNvSpPr>
          <p:nvPr/>
        </p:nvSpPr>
        <p:spPr>
          <a:xfrm>
            <a:off x="304800" y="3276600"/>
            <a:ext cx="8686800" cy="259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rgbClr val="0033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033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endParaRPr lang="en-US" sz="1400" dirty="0" smtClean="0"/>
          </a:p>
          <a:p>
            <a:pPr marL="0" indent="0">
              <a:buFont typeface="Arial" pitchFamily="34" charset="0"/>
              <a:buNone/>
            </a:pPr>
            <a:r>
              <a:rPr lang="en-US" sz="1400" dirty="0" smtClean="0"/>
              <a:t>Network </a:t>
            </a:r>
            <a:r>
              <a:rPr lang="en-US" sz="1400" b="1" dirty="0" smtClean="0"/>
              <a:t>interface C </a:t>
            </a:r>
            <a:r>
              <a:rPr lang="en-US" sz="1400" dirty="0" smtClean="0"/>
              <a:t>provides communication for appliance modules and handles database downloads.  </a:t>
            </a:r>
          </a:p>
          <a:p>
            <a:pPr marL="0" indent="0">
              <a:buFont typeface="Arial" pitchFamily="34" charset="0"/>
              <a:buNone/>
            </a:pPr>
            <a:r>
              <a:rPr lang="en-US" sz="1400" b="1" dirty="0" smtClean="0"/>
              <a:t>Interface C</a:t>
            </a:r>
            <a:r>
              <a:rPr lang="en-US" sz="1400" dirty="0" smtClean="0"/>
              <a:t>:</a:t>
            </a:r>
          </a:p>
          <a:p>
            <a:pPr lvl="1"/>
            <a:r>
              <a:rPr lang="en-US" sz="1400" dirty="0" smtClean="0"/>
              <a:t>Must be able to access a DNS server</a:t>
            </a:r>
          </a:p>
          <a:p>
            <a:pPr lvl="1"/>
            <a:r>
              <a:rPr lang="en-US" sz="1400" dirty="0" smtClean="0"/>
              <a:t>Has continuous access to the Internet</a:t>
            </a:r>
          </a:p>
          <a:p>
            <a:pPr marL="0" indent="0">
              <a:buFont typeface="Arial" pitchFamily="34" charset="0"/>
              <a:buNone/>
            </a:pPr>
            <a:endParaRPr lang="en-US" sz="1400" dirty="0" smtClean="0"/>
          </a:p>
          <a:p>
            <a:pPr marL="0" indent="0">
              <a:buFont typeface="Arial" pitchFamily="34" charset="0"/>
              <a:buNone/>
            </a:pPr>
            <a:r>
              <a:rPr lang="en-US" sz="1400" dirty="0" smtClean="0"/>
              <a:t>Ensure that interface C is able to access the download servers at </a:t>
            </a:r>
            <a:r>
              <a:rPr lang="en-US" sz="1400" b="1" dirty="0" smtClean="0"/>
              <a:t>download.websense.com</a:t>
            </a:r>
            <a:r>
              <a:rPr lang="en-US" sz="1400" dirty="0" smtClean="0"/>
              <a:t>. This URL must be permitted by all firewalls, proxy servers, routers, or host files controlling the URLs that the C interface can access.</a:t>
            </a:r>
          </a:p>
          <a:p>
            <a:pPr marL="0" indent="0">
              <a:buFont typeface="Arial" pitchFamily="34" charset="0"/>
              <a:buNone/>
            </a:pPr>
            <a:endParaRPr lang="en-US" sz="1400" dirty="0" smtClean="0"/>
          </a:p>
          <a:p>
            <a:pPr marL="0" indent="0">
              <a:buFont typeface="Arial" pitchFamily="34" charset="0"/>
              <a:buNone/>
            </a:pPr>
            <a:r>
              <a:rPr lang="en-US" sz="1400" dirty="0" smtClean="0"/>
              <a:t>Network </a:t>
            </a:r>
            <a:r>
              <a:rPr lang="en-US" sz="1400" b="1" dirty="0" smtClean="0"/>
              <a:t>interface P1 </a:t>
            </a:r>
            <a:r>
              <a:rPr lang="en-US" sz="1400" dirty="0" smtClean="0"/>
              <a:t>connects to a span port on the switch, to allow Websense Content Gateway to monitor client Internet requests.</a:t>
            </a:r>
            <a:endParaRPr lang="en-US" sz="1400" dirty="0"/>
          </a:p>
        </p:txBody>
      </p:sp>
    </p:spTree>
    <p:extLst>
      <p:ext uri="{BB962C8B-B14F-4D97-AF65-F5344CB8AC3E}">
        <p14:creationId xmlns:p14="http://schemas.microsoft.com/office/powerpoint/2010/main" val="1722311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a:t>
            </a:r>
            <a:r>
              <a:rPr lang="en-US" dirty="0" smtClean="0"/>
              <a:t>firstboot</a:t>
            </a:r>
            <a:endParaRPr lang="en-US" dirty="0"/>
          </a:p>
        </p:txBody>
      </p:sp>
      <p:sp>
        <p:nvSpPr>
          <p:cNvPr id="3" name="Rectangle 2"/>
          <p:cNvSpPr/>
          <p:nvPr/>
        </p:nvSpPr>
        <p:spPr>
          <a:xfrm>
            <a:off x="501502" y="948690"/>
            <a:ext cx="8305800" cy="3970318"/>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solidFill>
                  <a:schemeClr val="bg1">
                    <a:lumMod val="75000"/>
                  </a:schemeClr>
                </a:solidFill>
              </a:rPr>
              <a:t>Step </a:t>
            </a:r>
            <a:r>
              <a:rPr lang="en-US" sz="2800" i="1" dirty="0">
                <a:solidFill>
                  <a:schemeClr val="bg1">
                    <a:lumMod val="75000"/>
                  </a:schemeClr>
                </a:solidFill>
              </a:rPr>
              <a:t>1: Set up the appliance hardware</a:t>
            </a:r>
          </a:p>
          <a:p>
            <a:r>
              <a:rPr lang="en-US" sz="2800" i="1" dirty="0" smtClean="0"/>
              <a:t>Step </a:t>
            </a:r>
            <a:r>
              <a:rPr lang="en-US" sz="2800" i="1" dirty="0"/>
              <a:t>2: Run the </a:t>
            </a:r>
            <a:r>
              <a:rPr lang="en-US" sz="2800" i="1" dirty="0" err="1"/>
              <a:t>firstboot</a:t>
            </a:r>
            <a:r>
              <a:rPr lang="en-US" sz="2800" i="1" dirty="0"/>
              <a:t> </a:t>
            </a:r>
            <a:r>
              <a:rPr lang="en-US" sz="2800" i="1" dirty="0" smtClean="0"/>
              <a:t>script</a:t>
            </a:r>
          </a:p>
          <a:p>
            <a:endParaRPr lang="en-US" sz="2800" dirty="0" smtClean="0"/>
          </a:p>
          <a:p>
            <a:r>
              <a:rPr lang="en-US" sz="2800" dirty="0" smtClean="0"/>
              <a:t>After hardware setup, connect directly to the appliance through the serial port or the monitor and keyboard ports.</a:t>
            </a:r>
          </a:p>
          <a:p>
            <a:pPr lvl="2"/>
            <a:r>
              <a:rPr lang="en-US" sz="2800" i="1"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3" y="4495800"/>
            <a:ext cx="7304087"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313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firstboot</a:t>
            </a:r>
          </a:p>
        </p:txBody>
      </p:sp>
      <p:sp>
        <p:nvSpPr>
          <p:cNvPr id="3" name="Content Placeholder 2"/>
          <p:cNvSpPr>
            <a:spLocks noGrp="1"/>
          </p:cNvSpPr>
          <p:nvPr>
            <p:ph sz="half" idx="1"/>
          </p:nvPr>
        </p:nvSpPr>
        <p:spPr/>
        <p:txBody>
          <a:bodyPr>
            <a:normAutofit lnSpcReduction="10000"/>
          </a:bodyPr>
          <a:lstStyle/>
          <a:p>
            <a:pPr marL="0" indent="0">
              <a:buNone/>
            </a:pPr>
            <a:r>
              <a:rPr lang="en-US" sz="2800" dirty="0" smtClean="0">
                <a:solidFill>
                  <a:schemeClr val="tx1"/>
                </a:solidFill>
                <a:latin typeface="+mn-lt"/>
              </a:rPr>
              <a:t>An Activation script, called </a:t>
            </a:r>
            <a:r>
              <a:rPr lang="en-US" sz="2800" b="1" dirty="0" err="1" smtClean="0">
                <a:solidFill>
                  <a:schemeClr val="tx1"/>
                </a:solidFill>
                <a:latin typeface="+mn-lt"/>
              </a:rPr>
              <a:t>firstboot</a:t>
            </a:r>
            <a:r>
              <a:rPr lang="en-US" sz="2800" dirty="0" smtClean="0">
                <a:solidFill>
                  <a:schemeClr val="tx1"/>
                </a:solidFill>
                <a:latin typeface="+mn-lt"/>
              </a:rPr>
              <a:t>, runs when you start the appliance. The </a:t>
            </a:r>
            <a:r>
              <a:rPr lang="en-US" sz="2800" dirty="0" err="1" smtClean="0">
                <a:solidFill>
                  <a:schemeClr val="tx1"/>
                </a:solidFill>
                <a:latin typeface="+mn-lt"/>
              </a:rPr>
              <a:t>firstboot</a:t>
            </a:r>
            <a:r>
              <a:rPr lang="en-US" sz="2800" dirty="0" smtClean="0">
                <a:solidFill>
                  <a:schemeClr val="tx1"/>
                </a:solidFill>
                <a:latin typeface="+mn-lt"/>
              </a:rPr>
              <a:t> script prompts you to:</a:t>
            </a:r>
          </a:p>
          <a:p>
            <a:pPr lvl="2"/>
            <a:r>
              <a:rPr lang="en-US" sz="2800" dirty="0">
                <a:solidFill>
                  <a:schemeClr val="tx1"/>
                </a:solidFill>
                <a:latin typeface="+mn-lt"/>
              </a:rPr>
              <a:t>Select the security mode for the </a:t>
            </a:r>
            <a:r>
              <a:rPr lang="en-US" sz="2800" dirty="0" smtClean="0">
                <a:solidFill>
                  <a:schemeClr val="tx1"/>
                </a:solidFill>
                <a:latin typeface="+mn-lt"/>
              </a:rPr>
              <a:t>appliance (Web)</a:t>
            </a:r>
            <a:endParaRPr lang="en-US" sz="2800" dirty="0">
              <a:solidFill>
                <a:schemeClr val="tx1"/>
              </a:solidFill>
              <a:latin typeface="+mn-lt"/>
            </a:endParaRPr>
          </a:p>
          <a:p>
            <a:pPr lvl="2"/>
            <a:r>
              <a:rPr lang="en-US" sz="2800" dirty="0">
                <a:solidFill>
                  <a:schemeClr val="tx1"/>
                </a:solidFill>
                <a:latin typeface="+mn-lt"/>
              </a:rPr>
              <a:t>Supply settings for the network interface labeled C</a:t>
            </a:r>
          </a:p>
          <a:p>
            <a:pPr lvl="2"/>
            <a:r>
              <a:rPr lang="en-US" sz="2800" dirty="0">
                <a:solidFill>
                  <a:schemeClr val="tx1"/>
                </a:solidFill>
                <a:latin typeface="+mn-lt"/>
              </a:rPr>
              <a:t>Enter a few other general items, such as hostname and </a:t>
            </a:r>
            <a:r>
              <a:rPr lang="en-US" sz="2800" dirty="0" smtClean="0">
                <a:solidFill>
                  <a:schemeClr val="tx1"/>
                </a:solidFill>
                <a:latin typeface="+mn-lt"/>
              </a:rPr>
              <a:t>password</a:t>
            </a:r>
          </a:p>
          <a:p>
            <a:pPr marL="0" indent="0">
              <a:buNone/>
            </a:pPr>
            <a:r>
              <a:rPr lang="en-US" sz="2800" dirty="0" smtClean="0">
                <a:solidFill>
                  <a:schemeClr val="tx1"/>
                </a:solidFill>
                <a:latin typeface="+mj-lt"/>
              </a:rPr>
              <a:t>You are given the opportunity to review and change these settings before you exit the </a:t>
            </a:r>
            <a:r>
              <a:rPr lang="en-US" sz="2800" b="1" dirty="0" err="1" smtClean="0">
                <a:solidFill>
                  <a:schemeClr val="tx1"/>
                </a:solidFill>
                <a:latin typeface="+mj-lt"/>
              </a:rPr>
              <a:t>firstboot</a:t>
            </a:r>
            <a:r>
              <a:rPr lang="en-US" sz="2800" b="1" dirty="0" smtClean="0">
                <a:solidFill>
                  <a:schemeClr val="tx1"/>
                </a:solidFill>
                <a:latin typeface="+mj-lt"/>
              </a:rPr>
              <a:t> </a:t>
            </a:r>
            <a:r>
              <a:rPr lang="en-US" sz="2800" dirty="0">
                <a:solidFill>
                  <a:schemeClr val="tx1"/>
                </a:solidFill>
                <a:latin typeface="+mj-lt"/>
              </a:rPr>
              <a:t>script. After you approve the settings, the appliance mode is configured</a:t>
            </a:r>
            <a:r>
              <a:rPr lang="en-US" sz="2800" dirty="0" smtClean="0">
                <a:solidFill>
                  <a:schemeClr val="tx1"/>
                </a:solidFill>
                <a:latin typeface="+mj-lt"/>
              </a:rPr>
              <a:t>. </a:t>
            </a:r>
          </a:p>
          <a:p>
            <a:pPr marL="0" indent="0">
              <a:buNone/>
            </a:pPr>
            <a:r>
              <a:rPr lang="en-US" sz="2800" dirty="0" smtClean="0">
                <a:solidFill>
                  <a:schemeClr val="tx1"/>
                </a:solidFill>
                <a:latin typeface="+mn-lt"/>
              </a:rPr>
              <a:t>Later</a:t>
            </a:r>
            <a:r>
              <a:rPr lang="en-US" sz="2800" dirty="0">
                <a:solidFill>
                  <a:schemeClr val="tx1"/>
                </a:solidFill>
                <a:latin typeface="+mn-lt"/>
              </a:rPr>
              <a:t>, if you want to change settings (except the security mode), you can do </a:t>
            </a:r>
            <a:r>
              <a:rPr lang="en-US" sz="2800" dirty="0" smtClean="0">
                <a:solidFill>
                  <a:schemeClr val="tx1"/>
                </a:solidFill>
                <a:latin typeface="+mn-lt"/>
              </a:rPr>
              <a:t>so </a:t>
            </a:r>
            <a:r>
              <a:rPr lang="en-US" sz="2800" dirty="0">
                <a:solidFill>
                  <a:schemeClr val="tx1"/>
                </a:solidFill>
                <a:latin typeface="+mn-lt"/>
              </a:rPr>
              <a:t>through the Appliance Manager user interface.</a:t>
            </a:r>
          </a:p>
          <a:p>
            <a:pPr marL="0" indent="0">
              <a:buNone/>
            </a:pPr>
            <a:endParaRPr lang="en-US" sz="2800" i="1" dirty="0">
              <a:solidFill>
                <a:schemeClr val="tx1"/>
              </a:solidFill>
              <a:latin typeface="+mn-lt"/>
            </a:endParaRPr>
          </a:p>
          <a:p>
            <a:pPr marL="0" indent="0">
              <a:buNone/>
            </a:pPr>
            <a:endParaRPr lang="en-US" sz="2800" i="1" dirty="0">
              <a:solidFill>
                <a:schemeClr val="tx1"/>
              </a:solidFill>
              <a:latin typeface="+mj-lt"/>
            </a:endParaRPr>
          </a:p>
        </p:txBody>
      </p:sp>
    </p:spTree>
    <p:extLst>
      <p:ext uri="{BB962C8B-B14F-4D97-AF65-F5344CB8AC3E}">
        <p14:creationId xmlns:p14="http://schemas.microsoft.com/office/powerpoint/2010/main" val="99048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firstboot</a:t>
            </a:r>
          </a:p>
        </p:txBody>
      </p:sp>
      <p:sp>
        <p:nvSpPr>
          <p:cNvPr id="3" name="Content Placeholder 2"/>
          <p:cNvSpPr>
            <a:spLocks noGrp="1"/>
          </p:cNvSpPr>
          <p:nvPr>
            <p:ph sz="half" idx="1"/>
          </p:nvPr>
        </p:nvSpPr>
        <p:spPr/>
        <p:txBody>
          <a:bodyPr/>
          <a:lstStyle/>
          <a:p>
            <a:pPr marL="0" indent="0">
              <a:buNone/>
            </a:pPr>
            <a:r>
              <a:rPr lang="en-US" sz="2800" dirty="0" smtClean="0">
                <a:solidFill>
                  <a:schemeClr val="tx1"/>
                </a:solidFill>
                <a:latin typeface="+mn-lt"/>
              </a:rPr>
              <a:t>To </a:t>
            </a:r>
            <a:r>
              <a:rPr lang="en-US" sz="2800" dirty="0">
                <a:solidFill>
                  <a:schemeClr val="tx1"/>
                </a:solidFill>
                <a:latin typeface="+mn-lt"/>
              </a:rPr>
              <a:t>change the security mode, re-image the appliance with the image from </a:t>
            </a:r>
            <a:r>
              <a:rPr lang="en-US" sz="2800" dirty="0" smtClean="0">
                <a:solidFill>
                  <a:schemeClr val="tx1"/>
                </a:solidFill>
                <a:latin typeface="+mn-lt"/>
              </a:rPr>
              <a:t>the Websense </a:t>
            </a:r>
            <a:r>
              <a:rPr lang="en-US" sz="2800" dirty="0">
                <a:solidFill>
                  <a:schemeClr val="tx1"/>
                </a:solidFill>
                <a:latin typeface="+mn-lt"/>
              </a:rPr>
              <a:t>Downloads site, and then run the </a:t>
            </a:r>
            <a:r>
              <a:rPr lang="en-US" sz="2800" b="1" dirty="0" err="1">
                <a:solidFill>
                  <a:schemeClr val="tx1"/>
                </a:solidFill>
                <a:latin typeface="+mn-lt"/>
              </a:rPr>
              <a:t>firstboot</a:t>
            </a:r>
            <a:r>
              <a:rPr lang="en-US" sz="2800" b="1" dirty="0">
                <a:solidFill>
                  <a:schemeClr val="tx1"/>
                </a:solidFill>
                <a:latin typeface="+mn-lt"/>
              </a:rPr>
              <a:t> </a:t>
            </a:r>
            <a:r>
              <a:rPr lang="en-US" sz="2800" dirty="0">
                <a:solidFill>
                  <a:schemeClr val="tx1"/>
                </a:solidFill>
                <a:latin typeface="+mn-lt"/>
              </a:rPr>
              <a:t>script again</a:t>
            </a:r>
            <a:r>
              <a:rPr lang="en-US" sz="2800" dirty="0" smtClean="0">
                <a:solidFill>
                  <a:schemeClr val="tx1"/>
                </a:solidFill>
                <a:latin typeface="+mn-lt"/>
              </a:rPr>
              <a:t>.</a:t>
            </a:r>
          </a:p>
          <a:p>
            <a:pPr marL="0" indent="0">
              <a:buNone/>
            </a:pPr>
            <a:endParaRPr lang="en-US" sz="2800" dirty="0" smtClean="0">
              <a:solidFill>
                <a:schemeClr val="tx1"/>
              </a:solidFill>
              <a:latin typeface="+mn-lt"/>
            </a:endParaRPr>
          </a:p>
          <a:p>
            <a:pPr marL="0" indent="0">
              <a:buNone/>
            </a:pPr>
            <a:r>
              <a:rPr lang="en-US" sz="2800" dirty="0" smtClean="0">
                <a:solidFill>
                  <a:schemeClr val="tx1"/>
                </a:solidFill>
                <a:latin typeface="+mn-lt"/>
              </a:rPr>
              <a:t>Gather </a:t>
            </a:r>
            <a:r>
              <a:rPr lang="en-US" sz="2800" dirty="0">
                <a:solidFill>
                  <a:schemeClr val="tx1"/>
                </a:solidFill>
                <a:latin typeface="+mn-lt"/>
              </a:rPr>
              <a:t>the </a:t>
            </a:r>
            <a:r>
              <a:rPr lang="en-US" sz="2800" dirty="0" smtClean="0">
                <a:solidFill>
                  <a:schemeClr val="tx1"/>
                </a:solidFill>
                <a:latin typeface="+mn-lt"/>
              </a:rPr>
              <a:t>information on the following slide before </a:t>
            </a:r>
            <a:r>
              <a:rPr lang="en-US" sz="2800" dirty="0">
                <a:solidFill>
                  <a:schemeClr val="tx1"/>
                </a:solidFill>
                <a:latin typeface="+mn-lt"/>
              </a:rPr>
              <a:t>running the script</a:t>
            </a:r>
            <a:r>
              <a:rPr lang="en-US" sz="2800" i="1" dirty="0">
                <a:solidFill>
                  <a:schemeClr val="tx1"/>
                </a:solidFill>
                <a:latin typeface="+mn-lt"/>
              </a:rPr>
              <a:t>.</a:t>
            </a:r>
          </a:p>
          <a:p>
            <a:endParaRPr lang="en-US" dirty="0"/>
          </a:p>
        </p:txBody>
      </p:sp>
    </p:spTree>
    <p:extLst>
      <p:ext uri="{BB962C8B-B14F-4D97-AF65-F5344CB8AC3E}">
        <p14:creationId xmlns:p14="http://schemas.microsoft.com/office/powerpoint/2010/main" val="3968847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 up the appliance &gt; firstboot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88582"/>
            <a:ext cx="5029200" cy="575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513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up the appliance &gt; firstboot</a:t>
            </a:r>
          </a:p>
        </p:txBody>
      </p:sp>
      <p:sp>
        <p:nvSpPr>
          <p:cNvPr id="4" name="Content Placeholder 3"/>
          <p:cNvSpPr>
            <a:spLocks noGrp="1"/>
          </p:cNvSpPr>
          <p:nvPr>
            <p:ph sz="half" idx="1"/>
          </p:nvPr>
        </p:nvSpPr>
        <p:spPr/>
        <p:txBody>
          <a:bodyPr>
            <a:normAutofit/>
          </a:bodyPr>
          <a:lstStyle/>
          <a:p>
            <a:pPr marL="0" indent="0">
              <a:buNone/>
            </a:pPr>
            <a:r>
              <a:rPr lang="en-US" sz="2800" dirty="0">
                <a:solidFill>
                  <a:schemeClr val="tx1"/>
                </a:solidFill>
                <a:latin typeface="+mn-lt"/>
              </a:rPr>
              <a:t>Run the initial command-line configuration script (</a:t>
            </a:r>
            <a:r>
              <a:rPr lang="en-US" sz="2800" b="1" dirty="0" err="1">
                <a:solidFill>
                  <a:schemeClr val="tx1"/>
                </a:solidFill>
                <a:latin typeface="+mn-lt"/>
              </a:rPr>
              <a:t>firstboot</a:t>
            </a:r>
            <a:r>
              <a:rPr lang="en-US" sz="2800" dirty="0">
                <a:solidFill>
                  <a:schemeClr val="tx1"/>
                </a:solidFill>
                <a:latin typeface="+mn-lt"/>
              </a:rPr>
              <a:t>) as </a:t>
            </a:r>
            <a:r>
              <a:rPr lang="en-US" sz="2800" dirty="0" smtClean="0">
                <a:solidFill>
                  <a:schemeClr val="tx1"/>
                </a:solidFill>
                <a:latin typeface="+mn-lt"/>
              </a:rPr>
              <a:t>follows</a:t>
            </a:r>
          </a:p>
          <a:p>
            <a:pPr marL="514350" indent="-514350">
              <a:buFont typeface="+mj-lt"/>
              <a:buAutoNum type="arabicPeriod"/>
            </a:pPr>
            <a:r>
              <a:rPr lang="en-US" sz="2800" dirty="0" smtClean="0">
                <a:solidFill>
                  <a:schemeClr val="tx1"/>
                </a:solidFill>
                <a:latin typeface="+mn-lt"/>
              </a:rPr>
              <a:t> </a:t>
            </a:r>
            <a:r>
              <a:rPr lang="en-US" sz="2800" dirty="0">
                <a:solidFill>
                  <a:schemeClr val="tx1"/>
                </a:solidFill>
                <a:latin typeface="+mn-lt"/>
              </a:rPr>
              <a:t>Access the appliance through a USB keyboard and monitor, or a serial </a:t>
            </a:r>
            <a:r>
              <a:rPr lang="en-US" sz="2800" dirty="0" smtClean="0">
                <a:solidFill>
                  <a:schemeClr val="tx1"/>
                </a:solidFill>
                <a:latin typeface="+mn-lt"/>
              </a:rPr>
              <a:t>port connection.</a:t>
            </a:r>
          </a:p>
          <a:p>
            <a:pPr marL="514350" indent="-514350">
              <a:buFont typeface="+mj-lt"/>
              <a:buAutoNum type="arabicPeriod"/>
            </a:pPr>
            <a:endParaRPr lang="en-US" sz="2800" dirty="0">
              <a:solidFill>
                <a:schemeClr val="tx1"/>
              </a:solidFill>
              <a:latin typeface="+mn-lt"/>
            </a:endParaRPr>
          </a:p>
          <a:p>
            <a:pPr marL="514350" indent="-514350">
              <a:buFont typeface="+mj-lt"/>
              <a:buAutoNum type="arabicPeriod"/>
            </a:pPr>
            <a:endParaRPr lang="en-US" sz="2800" dirty="0" smtClean="0">
              <a:solidFill>
                <a:schemeClr val="tx1"/>
              </a:solidFill>
              <a:latin typeface="+mn-lt"/>
            </a:endParaRPr>
          </a:p>
          <a:p>
            <a:pPr marL="514350" indent="-514350">
              <a:buFont typeface="+mj-lt"/>
              <a:buAutoNum type="arabicPeriod"/>
            </a:pPr>
            <a:endParaRPr lang="en-US" sz="2800" dirty="0">
              <a:solidFill>
                <a:schemeClr val="tx1"/>
              </a:solidFill>
              <a:latin typeface="+mn-lt"/>
            </a:endParaRPr>
          </a:p>
          <a:p>
            <a:pPr marL="514350" indent="-514350">
              <a:buFont typeface="+mj-lt"/>
              <a:buAutoNum type="arabicPeriod"/>
            </a:pPr>
            <a:endParaRPr lang="en-US" sz="2800" dirty="0" smtClean="0">
              <a:solidFill>
                <a:schemeClr val="tx1"/>
              </a:solidFill>
              <a:latin typeface="+mn-lt"/>
            </a:endParaRPr>
          </a:p>
          <a:p>
            <a:pPr marL="514350" indent="-514350">
              <a:buFont typeface="+mj-lt"/>
              <a:buAutoNum type="arabicPeriod"/>
            </a:pPr>
            <a:r>
              <a:rPr lang="en-US" sz="2800" dirty="0">
                <a:solidFill>
                  <a:schemeClr val="tx1"/>
                </a:solidFill>
              </a:rPr>
              <a:t>Accept the subscription agreement when prompted</a:t>
            </a:r>
            <a:r>
              <a:rPr lang="en-US" sz="2800" i="1" dirty="0">
                <a:solidFill>
                  <a:schemeClr val="tx1"/>
                </a:solidFill>
              </a:rPr>
              <a:t>.</a:t>
            </a:r>
          </a:p>
          <a:p>
            <a:pPr marL="514350" indent="-514350">
              <a:buFont typeface="+mj-lt"/>
              <a:buAutoNum type="arabicPeriod"/>
            </a:pPr>
            <a:endParaRPr lang="en-US" sz="2800" i="1" dirty="0">
              <a:solidFill>
                <a:schemeClr val="tx1"/>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62275"/>
            <a:ext cx="56483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572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firstboot</a:t>
            </a:r>
          </a:p>
        </p:txBody>
      </p:sp>
      <p:sp>
        <p:nvSpPr>
          <p:cNvPr id="3" name="Content Placeholder 2"/>
          <p:cNvSpPr>
            <a:spLocks noGrp="1"/>
          </p:cNvSpPr>
          <p:nvPr>
            <p:ph sz="half" idx="1"/>
          </p:nvPr>
        </p:nvSpPr>
        <p:spPr>
          <a:xfrm>
            <a:off x="228600" y="914400"/>
            <a:ext cx="8686800" cy="5308600"/>
          </a:xfrm>
        </p:spPr>
        <p:txBody>
          <a:bodyPr>
            <a:noAutofit/>
          </a:bodyPr>
          <a:lstStyle/>
          <a:p>
            <a:pPr marL="514350" indent="-514350">
              <a:buFont typeface="+mj-lt"/>
              <a:buAutoNum type="arabicPeriod" startAt="3"/>
            </a:pPr>
            <a:r>
              <a:rPr lang="en-US" sz="2800" dirty="0" smtClean="0">
                <a:solidFill>
                  <a:schemeClr val="tx1"/>
                </a:solidFill>
                <a:latin typeface="+mn-lt"/>
              </a:rPr>
              <a:t>When </a:t>
            </a:r>
            <a:r>
              <a:rPr lang="en-US" sz="2800" dirty="0">
                <a:solidFill>
                  <a:schemeClr val="tx1"/>
                </a:solidFill>
                <a:latin typeface="+mn-lt"/>
              </a:rPr>
              <a:t>asked if you want to begin, enter </a:t>
            </a:r>
            <a:r>
              <a:rPr lang="en-US" sz="2800" b="1" dirty="0">
                <a:solidFill>
                  <a:schemeClr val="tx1"/>
                </a:solidFill>
                <a:latin typeface="+mn-lt"/>
              </a:rPr>
              <a:t>yes </a:t>
            </a:r>
            <a:r>
              <a:rPr lang="en-US" sz="2800" dirty="0">
                <a:solidFill>
                  <a:schemeClr val="tx1"/>
                </a:solidFill>
                <a:latin typeface="+mn-lt"/>
              </a:rPr>
              <a:t>to launch the </a:t>
            </a:r>
            <a:r>
              <a:rPr lang="en-US" sz="2800" b="1" dirty="0" err="1">
                <a:solidFill>
                  <a:schemeClr val="tx1"/>
                </a:solidFill>
                <a:latin typeface="+mn-lt"/>
              </a:rPr>
              <a:t>firstboot</a:t>
            </a:r>
            <a:r>
              <a:rPr lang="en-US" sz="2800" b="1" dirty="0">
                <a:solidFill>
                  <a:schemeClr val="tx1"/>
                </a:solidFill>
                <a:latin typeface="+mn-lt"/>
              </a:rPr>
              <a:t> </a:t>
            </a:r>
            <a:r>
              <a:rPr lang="en-US" sz="2800" dirty="0" smtClean="0">
                <a:solidFill>
                  <a:schemeClr val="tx1"/>
                </a:solidFill>
                <a:latin typeface="+mn-lt"/>
              </a:rPr>
              <a:t>activation script. </a:t>
            </a:r>
          </a:p>
          <a:p>
            <a:pPr marL="400050" lvl="1" indent="0">
              <a:buNone/>
            </a:pPr>
            <a:r>
              <a:rPr lang="en-US" sz="2600" dirty="0" smtClean="0">
                <a:solidFill>
                  <a:schemeClr val="tx1"/>
                </a:solidFill>
                <a:latin typeface="+mn-lt"/>
              </a:rPr>
              <a:t>To </a:t>
            </a:r>
            <a:r>
              <a:rPr lang="en-US" sz="2600" dirty="0">
                <a:solidFill>
                  <a:schemeClr val="tx1"/>
                </a:solidFill>
                <a:latin typeface="+mn-lt"/>
              </a:rPr>
              <a:t>rerun the script manually, enter the following </a:t>
            </a:r>
            <a:r>
              <a:rPr lang="en-US" sz="2600" dirty="0" smtClean="0">
                <a:solidFill>
                  <a:schemeClr val="tx1"/>
                </a:solidFill>
                <a:latin typeface="+mn-lt"/>
              </a:rPr>
              <a:t>command:</a:t>
            </a:r>
          </a:p>
          <a:p>
            <a:pPr marL="400050" lvl="1" indent="0">
              <a:buNone/>
            </a:pPr>
            <a:r>
              <a:rPr lang="en-US" sz="2600" dirty="0">
                <a:solidFill>
                  <a:schemeClr val="tx1"/>
                </a:solidFill>
                <a:latin typeface="OCR A Extended" pitchFamily="50" charset="0"/>
                <a:cs typeface="DokChampa" pitchFamily="34" charset="-34"/>
              </a:rPr>
              <a:t>	</a:t>
            </a:r>
            <a:r>
              <a:rPr lang="en-US" sz="2600" dirty="0" err="1" smtClean="0">
                <a:solidFill>
                  <a:schemeClr val="tx1"/>
                </a:solidFill>
                <a:latin typeface="Miriam Fixed" pitchFamily="49" charset="-79"/>
                <a:ea typeface="SimHei" pitchFamily="49" charset="-122"/>
                <a:cs typeface="Miriam Fixed" pitchFamily="49" charset="-79"/>
              </a:rPr>
              <a:t>firstboot</a:t>
            </a:r>
            <a:endParaRPr lang="en-US" sz="2600" dirty="0">
              <a:solidFill>
                <a:schemeClr val="tx1"/>
              </a:solidFill>
              <a:latin typeface="Miriam Fixed" pitchFamily="49" charset="-79"/>
              <a:ea typeface="SimHei" pitchFamily="49" charset="-122"/>
              <a:cs typeface="Miriam Fixed" pitchFamily="49" charset="-79"/>
            </a:endParaRPr>
          </a:p>
          <a:p>
            <a:pPr marL="514350" indent="-514350">
              <a:buFont typeface="+mj-lt"/>
              <a:buAutoNum type="arabicPeriod" startAt="3"/>
            </a:pPr>
            <a:r>
              <a:rPr lang="en-US" sz="2800" dirty="0" smtClean="0">
                <a:solidFill>
                  <a:schemeClr val="tx1"/>
                </a:solidFill>
                <a:latin typeface="+mn-lt"/>
              </a:rPr>
              <a:t>At </a:t>
            </a:r>
            <a:r>
              <a:rPr lang="en-US" sz="2800" dirty="0">
                <a:solidFill>
                  <a:schemeClr val="tx1"/>
                </a:solidFill>
                <a:latin typeface="+mn-lt"/>
              </a:rPr>
              <a:t>the first prompt, select </a:t>
            </a:r>
            <a:r>
              <a:rPr lang="en-US" sz="2800" b="1" dirty="0">
                <a:solidFill>
                  <a:schemeClr val="tx1"/>
                </a:solidFill>
                <a:latin typeface="+mn-lt"/>
              </a:rPr>
              <a:t>Web </a:t>
            </a:r>
            <a:r>
              <a:rPr lang="en-US" sz="2800" dirty="0">
                <a:solidFill>
                  <a:schemeClr val="tx1"/>
                </a:solidFill>
                <a:latin typeface="+mn-lt"/>
              </a:rPr>
              <a:t>as the security mode.</a:t>
            </a:r>
          </a:p>
          <a:p>
            <a:pPr marL="514350" indent="-514350">
              <a:buFont typeface="+mj-lt"/>
              <a:buAutoNum type="arabicPeriod" startAt="3"/>
            </a:pPr>
            <a:r>
              <a:rPr lang="en-US" sz="2800" dirty="0" smtClean="0">
                <a:solidFill>
                  <a:schemeClr val="tx1"/>
                </a:solidFill>
                <a:latin typeface="+mn-lt"/>
              </a:rPr>
              <a:t>Follow </a:t>
            </a:r>
            <a:r>
              <a:rPr lang="en-US" sz="2800" dirty="0">
                <a:solidFill>
                  <a:schemeClr val="tx1"/>
                </a:solidFill>
                <a:latin typeface="+mn-lt"/>
              </a:rPr>
              <a:t>the on-screen instructions to provide the information collected in the </a:t>
            </a:r>
            <a:r>
              <a:rPr lang="en-US" sz="2800" dirty="0" smtClean="0">
                <a:solidFill>
                  <a:schemeClr val="tx1"/>
                </a:solidFill>
                <a:latin typeface="+mn-lt"/>
              </a:rPr>
              <a:t>table above</a:t>
            </a:r>
            <a:r>
              <a:rPr lang="en-US" sz="2800" dirty="0">
                <a:solidFill>
                  <a:schemeClr val="tx1"/>
                </a:solidFill>
                <a:latin typeface="+mn-lt"/>
              </a:rPr>
              <a:t>.</a:t>
            </a:r>
          </a:p>
          <a:p>
            <a:pPr marL="514350" indent="-514350">
              <a:buFont typeface="+mj-lt"/>
              <a:buAutoNum type="arabicPeriod" startAt="3"/>
            </a:pPr>
            <a:r>
              <a:rPr lang="en-US" sz="2800" dirty="0">
                <a:solidFill>
                  <a:schemeClr val="tx1"/>
                </a:solidFill>
                <a:latin typeface="+mn-lt"/>
              </a:rPr>
              <a:t>After the script finishes running, continue with the next </a:t>
            </a:r>
            <a:r>
              <a:rPr lang="en-US" sz="2800" dirty="0" smtClean="0">
                <a:solidFill>
                  <a:schemeClr val="tx1"/>
                </a:solidFill>
                <a:latin typeface="+mn-lt"/>
              </a:rPr>
              <a:t>slide.</a:t>
            </a:r>
            <a:endParaRPr lang="en-US" sz="2800" dirty="0">
              <a:solidFill>
                <a:schemeClr val="tx1"/>
              </a:solidFill>
              <a:latin typeface="+mn-lt"/>
            </a:endParaRPr>
          </a:p>
        </p:txBody>
      </p:sp>
    </p:spTree>
    <p:extLst>
      <p:ext uri="{BB962C8B-B14F-4D97-AF65-F5344CB8AC3E}">
        <p14:creationId xmlns:p14="http://schemas.microsoft.com/office/powerpoint/2010/main" val="1541160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a:t>
            </a:r>
            <a:r>
              <a:rPr lang="en-US" dirty="0" smtClean="0"/>
              <a:t>Configure basic settings</a:t>
            </a:r>
            <a:endParaRPr lang="en-US" dirty="0"/>
          </a:p>
        </p:txBody>
      </p:sp>
      <p:sp>
        <p:nvSpPr>
          <p:cNvPr id="3" name="Rectangle 2"/>
          <p:cNvSpPr/>
          <p:nvPr/>
        </p:nvSpPr>
        <p:spPr>
          <a:xfrm>
            <a:off x="501502" y="948690"/>
            <a:ext cx="8305800" cy="5262979"/>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solidFill>
                  <a:schemeClr val="bg1">
                    <a:lumMod val="75000"/>
                  </a:schemeClr>
                </a:solidFill>
              </a:rPr>
              <a:t>Step </a:t>
            </a:r>
            <a:r>
              <a:rPr lang="en-US" sz="2800" i="1" dirty="0">
                <a:solidFill>
                  <a:schemeClr val="bg1">
                    <a:lumMod val="75000"/>
                  </a:schemeClr>
                </a:solidFill>
              </a:rPr>
              <a:t>1: Set up the appliance hardware</a:t>
            </a:r>
          </a:p>
          <a:p>
            <a:r>
              <a:rPr lang="en-US" sz="2800" i="1" dirty="0" smtClean="0">
                <a:solidFill>
                  <a:schemeClr val="bg1">
                    <a:lumMod val="75000"/>
                  </a:schemeClr>
                </a:solidFill>
              </a:rPr>
              <a:t>Step </a:t>
            </a:r>
            <a:r>
              <a:rPr lang="en-US" sz="2800" i="1" dirty="0">
                <a:solidFill>
                  <a:schemeClr val="bg1">
                    <a:lumMod val="75000"/>
                  </a:schemeClr>
                </a:solidFill>
              </a:rPr>
              <a:t>2: Run the firstboot script</a:t>
            </a:r>
          </a:p>
          <a:p>
            <a:r>
              <a:rPr lang="en-US" sz="2800" i="1" dirty="0" smtClean="0"/>
              <a:t>Step </a:t>
            </a:r>
            <a:r>
              <a:rPr lang="en-US" sz="2800" i="1" dirty="0"/>
              <a:t>3: Configure basic appliance </a:t>
            </a:r>
            <a:r>
              <a:rPr lang="en-US" sz="2800" i="1" dirty="0" smtClean="0"/>
              <a:t>settings</a:t>
            </a:r>
          </a:p>
          <a:p>
            <a:endParaRPr lang="en-US" sz="2800" i="1" dirty="0" smtClean="0"/>
          </a:p>
          <a:p>
            <a:r>
              <a:rPr lang="en-US" sz="2800" dirty="0" smtClean="0"/>
              <a:t>Appliance </a:t>
            </a:r>
            <a:r>
              <a:rPr lang="en-US" sz="2800" dirty="0"/>
              <a:t>Manager is a Web-based interface for the appliance. </a:t>
            </a:r>
            <a:endParaRPr lang="en-US" sz="2800" dirty="0" smtClean="0"/>
          </a:p>
          <a:p>
            <a:endParaRPr lang="en-US" sz="2800" dirty="0"/>
          </a:p>
          <a:p>
            <a:r>
              <a:rPr lang="en-US" sz="2800" dirty="0" smtClean="0"/>
              <a:t>Use </a:t>
            </a:r>
            <a:r>
              <a:rPr lang="en-US" sz="2800" dirty="0"/>
              <a:t>it to view </a:t>
            </a:r>
            <a:r>
              <a:rPr lang="en-US" sz="2800" dirty="0" smtClean="0"/>
              <a:t>system status</a:t>
            </a:r>
            <a:r>
              <a:rPr lang="en-US" sz="2800" dirty="0"/>
              <a:t>, configure network and communication settings, and perform general </a:t>
            </a:r>
            <a:r>
              <a:rPr lang="en-US" sz="2800" dirty="0" smtClean="0"/>
              <a:t>appliance administration</a:t>
            </a:r>
            <a:r>
              <a:rPr lang="en-US" sz="2800" i="1" dirty="0" smtClean="0"/>
              <a:t>.</a:t>
            </a:r>
            <a:endParaRPr lang="en-US" sz="2800" i="1" dirty="0"/>
          </a:p>
        </p:txBody>
      </p:sp>
    </p:spTree>
    <p:extLst>
      <p:ext uri="{BB962C8B-B14F-4D97-AF65-F5344CB8AC3E}">
        <p14:creationId xmlns:p14="http://schemas.microsoft.com/office/powerpoint/2010/main" val="3729313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up the appliance &gt; Configure basic settings</a:t>
            </a:r>
          </a:p>
        </p:txBody>
      </p:sp>
      <p:sp>
        <p:nvSpPr>
          <p:cNvPr id="4" name="Content Placeholder 3"/>
          <p:cNvSpPr>
            <a:spLocks noGrp="1"/>
          </p:cNvSpPr>
          <p:nvPr>
            <p:ph sz="half" idx="1"/>
          </p:nvPr>
        </p:nvSpPr>
        <p:spPr/>
        <p:txBody>
          <a:bodyPr>
            <a:normAutofit/>
          </a:bodyPr>
          <a:lstStyle/>
          <a:p>
            <a:pPr marL="514350" indent="-514350">
              <a:buFont typeface="+mj-lt"/>
              <a:buAutoNum type="arabicPeriod"/>
            </a:pPr>
            <a:r>
              <a:rPr lang="en-US" sz="2800" dirty="0">
                <a:solidFill>
                  <a:schemeClr val="tx1"/>
                </a:solidFill>
                <a:latin typeface="+mn-lt"/>
              </a:rPr>
              <a:t>Open a supported browser (Internet Explorer 8 or 9, Firefox 5 and later, or Google Chrome 13 and later), and enter the following URL in the address bar:</a:t>
            </a:r>
          </a:p>
          <a:p>
            <a:pPr marL="0" indent="0">
              <a:buNone/>
            </a:pPr>
            <a:r>
              <a:rPr lang="en-US" dirty="0" smtClean="0">
                <a:solidFill>
                  <a:schemeClr val="tx1"/>
                </a:solidFill>
                <a:latin typeface="Miriam Fixed" pitchFamily="49" charset="-79"/>
                <a:cs typeface="Miriam Fixed" pitchFamily="49" charset="-79"/>
              </a:rPr>
              <a:t>	https</a:t>
            </a:r>
            <a:r>
              <a:rPr lang="en-US" dirty="0">
                <a:solidFill>
                  <a:schemeClr val="tx1"/>
                </a:solidFill>
                <a:latin typeface="Miriam Fixed" pitchFamily="49" charset="-79"/>
                <a:cs typeface="Miriam Fixed" pitchFamily="49" charset="-79"/>
              </a:rPr>
              <a:t>://&lt;</a:t>
            </a:r>
            <a:r>
              <a:rPr lang="en-US" dirty="0" smtClean="0">
                <a:solidFill>
                  <a:schemeClr val="tx1"/>
                </a:solidFill>
                <a:latin typeface="Miriam Fixed" pitchFamily="49" charset="-79"/>
                <a:cs typeface="Miriam Fixed" pitchFamily="49" charset="-79"/>
              </a:rPr>
              <a:t>IP-address-of-C-interface</a:t>
            </a:r>
            <a:r>
              <a:rPr lang="en-US" dirty="0">
                <a:solidFill>
                  <a:schemeClr val="tx1"/>
                </a:solidFill>
                <a:latin typeface="Miriam Fixed" pitchFamily="49" charset="-79"/>
                <a:cs typeface="Miriam Fixed" pitchFamily="49" charset="-79"/>
              </a:rPr>
              <a:t>&gt;:</a:t>
            </a:r>
            <a:r>
              <a:rPr lang="en-US" dirty="0" smtClean="0">
                <a:solidFill>
                  <a:schemeClr val="tx1"/>
                </a:solidFill>
                <a:latin typeface="Miriam Fixed" pitchFamily="49" charset="-79"/>
                <a:cs typeface="Miriam Fixed" pitchFamily="49" charset="-79"/>
              </a:rPr>
              <a:t>9447/appmng</a:t>
            </a:r>
          </a:p>
          <a:p>
            <a:pPr marL="457200" indent="-457200">
              <a:buFont typeface="+mj-lt"/>
              <a:buAutoNum type="arabicPeriod" startAt="2"/>
            </a:pPr>
            <a:r>
              <a:rPr lang="en-US" sz="2800" dirty="0">
                <a:solidFill>
                  <a:schemeClr val="tx1"/>
                </a:solidFill>
                <a:latin typeface="+mn-lt"/>
              </a:rPr>
              <a:t>Log on with the user name </a:t>
            </a:r>
            <a:r>
              <a:rPr lang="en-US" sz="2800" b="1" dirty="0">
                <a:solidFill>
                  <a:schemeClr val="tx1"/>
                </a:solidFill>
                <a:latin typeface="+mn-lt"/>
              </a:rPr>
              <a:t>admin </a:t>
            </a:r>
            <a:r>
              <a:rPr lang="en-US" sz="2800" dirty="0">
                <a:solidFill>
                  <a:schemeClr val="tx1"/>
                </a:solidFill>
                <a:latin typeface="+mn-lt"/>
              </a:rPr>
              <a:t>and the password set during </a:t>
            </a:r>
            <a:r>
              <a:rPr lang="en-US" sz="2800" dirty="0" smtClean="0">
                <a:solidFill>
                  <a:schemeClr val="tx1"/>
                </a:solidFill>
                <a:latin typeface="+mn-lt"/>
              </a:rPr>
              <a:t>initial </a:t>
            </a:r>
            <a:r>
              <a:rPr lang="en-US" sz="2800" dirty="0">
                <a:solidFill>
                  <a:schemeClr val="tx1"/>
                </a:solidFill>
                <a:latin typeface="+mn-lt"/>
              </a:rPr>
              <a:t>appliance configuration.</a:t>
            </a:r>
          </a:p>
          <a:p>
            <a:pPr marL="0" indent="0">
              <a:buNone/>
            </a:pPr>
            <a:r>
              <a:rPr lang="en-US" sz="2800" dirty="0">
                <a:solidFill>
                  <a:schemeClr val="tx1"/>
                </a:solidFill>
                <a:latin typeface="+mn-lt"/>
              </a:rPr>
              <a:t>3. </a:t>
            </a:r>
            <a:r>
              <a:rPr lang="en-US" sz="2800" dirty="0" smtClean="0">
                <a:solidFill>
                  <a:schemeClr val="tx1"/>
                </a:solidFill>
                <a:latin typeface="+mn-lt"/>
              </a:rPr>
              <a:t> Use </a:t>
            </a:r>
            <a:r>
              <a:rPr lang="en-US" sz="2800" dirty="0">
                <a:solidFill>
                  <a:schemeClr val="tx1"/>
                </a:solidFill>
                <a:latin typeface="+mn-lt"/>
              </a:rPr>
              <a:t>the </a:t>
            </a:r>
            <a:r>
              <a:rPr lang="en-US" sz="2800" dirty="0" smtClean="0">
                <a:solidFill>
                  <a:schemeClr val="tx1"/>
                </a:solidFill>
              </a:rPr>
              <a:t>navigation </a:t>
            </a:r>
            <a:r>
              <a:rPr lang="en-US" sz="2800" dirty="0">
                <a:solidFill>
                  <a:schemeClr val="tx1"/>
                </a:solidFill>
              </a:rPr>
              <a:t>pane to go to the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b="1" dirty="0" smtClean="0">
                <a:solidFill>
                  <a:schemeClr val="tx1"/>
                </a:solidFill>
              </a:rPr>
              <a:t>Configuration  &gt; System </a:t>
            </a:r>
            <a:r>
              <a:rPr lang="en-US" sz="2800" dirty="0" smtClean="0">
                <a:solidFill>
                  <a:schemeClr val="tx1"/>
                </a:solidFill>
                <a:latin typeface="+mn-lt"/>
              </a:rPr>
              <a:t>page.</a:t>
            </a:r>
          </a:p>
          <a:p>
            <a:pPr marL="0" indent="0">
              <a:buNone/>
            </a:pPr>
            <a:r>
              <a:rPr lang="en-US" sz="2800" i="1" dirty="0" smtClean="0">
                <a:solidFill>
                  <a:schemeClr val="tx1"/>
                </a:solidFill>
                <a:latin typeface="+mn-lt"/>
              </a:rPr>
              <a:t> </a:t>
            </a:r>
            <a:endParaRPr lang="en-US" i="1" dirty="0">
              <a:solidFill>
                <a:schemeClr val="tx1"/>
              </a:solidFill>
              <a:latin typeface="Miriam Fixed" pitchFamily="49" charset="-79"/>
              <a:cs typeface="Miriam Fixed" pitchFamily="49" charset="-79"/>
            </a:endParaRPr>
          </a:p>
          <a:p>
            <a:pPr marL="457200" indent="-457200">
              <a:buFont typeface="+mj-lt"/>
              <a:buAutoNum type="arabicPeriod" startAt="2"/>
            </a:pPr>
            <a:endParaRPr lang="en-US" sz="2800" dirty="0">
              <a:latin typeface="+mn-lt"/>
            </a:endParaRPr>
          </a:p>
        </p:txBody>
      </p:sp>
    </p:spTree>
    <p:extLst>
      <p:ext uri="{BB962C8B-B14F-4D97-AF65-F5344CB8AC3E}">
        <p14:creationId xmlns:p14="http://schemas.microsoft.com/office/powerpoint/2010/main" val="862867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ThreatVision</a:t>
            </a:r>
            <a:r>
              <a:rPr lang="en-US" dirty="0" smtClean="0"/>
              <a:t> POC Tool </a:t>
            </a:r>
            <a:r>
              <a:rPr lang="en-US" dirty="0"/>
              <a:t>Release </a:t>
            </a:r>
            <a:r>
              <a:rPr lang="en-US" dirty="0" smtClean="0"/>
              <a:t>Goals</a:t>
            </a:r>
            <a:endParaRPr lang="en-US" dirty="0"/>
          </a:p>
        </p:txBody>
      </p:sp>
      <p:sp>
        <p:nvSpPr>
          <p:cNvPr id="3" name="Content Placeholder 2"/>
          <p:cNvSpPr>
            <a:spLocks noGrp="1"/>
          </p:cNvSpPr>
          <p:nvPr>
            <p:ph sz="half" idx="1"/>
          </p:nvPr>
        </p:nvSpPr>
        <p:spPr>
          <a:xfrm>
            <a:off x="492975" y="1549400"/>
            <a:ext cx="5488725" cy="2108200"/>
          </a:xfrm>
        </p:spPr>
        <p:txBody>
          <a:bodyPr/>
          <a:lstStyle/>
          <a:p>
            <a:pPr>
              <a:buAutoNum type="arabicPeriod"/>
            </a:pPr>
            <a:r>
              <a:rPr lang="en-US" dirty="0"/>
              <a:t>Turn POCs into larger and broader evaluations.</a:t>
            </a:r>
          </a:p>
          <a:p>
            <a:pPr>
              <a:buAutoNum type="arabicPeriod"/>
            </a:pPr>
            <a:r>
              <a:rPr lang="en-US" dirty="0"/>
              <a:t>Provide real world data on the </a:t>
            </a:r>
            <a:r>
              <a:rPr lang="en-US" dirty="0" smtClean="0"/>
              <a:t>Span </a:t>
            </a:r>
            <a:r>
              <a:rPr lang="en-US" dirty="0"/>
              <a:t>mode of operation</a:t>
            </a:r>
          </a:p>
          <a:p>
            <a:pPr>
              <a:buAutoNum type="arabicPeriod"/>
            </a:pPr>
            <a:r>
              <a:rPr lang="en-US" dirty="0"/>
              <a:t>Provide early access to all Websense teams in readiness for </a:t>
            </a:r>
            <a:r>
              <a:rPr lang="en-US" dirty="0" smtClean="0"/>
              <a:t>a GA version.</a:t>
            </a:r>
            <a:endParaRPr lang="en-US" dirty="0"/>
          </a:p>
        </p:txBody>
      </p:sp>
      <p:sp>
        <p:nvSpPr>
          <p:cNvPr id="4" name="TextBox 3"/>
          <p:cNvSpPr txBox="1"/>
          <p:nvPr/>
        </p:nvSpPr>
        <p:spPr>
          <a:xfrm>
            <a:off x="228600" y="896034"/>
            <a:ext cx="8519127" cy="738664"/>
          </a:xfrm>
          <a:prstGeom prst="rect">
            <a:avLst/>
          </a:prstGeom>
          <a:noFill/>
        </p:spPr>
        <p:txBody>
          <a:bodyPr wrap="none" rtlCol="0">
            <a:spAutoFit/>
          </a:bodyPr>
          <a:lstStyle/>
          <a:p>
            <a:r>
              <a:rPr lang="en-US" sz="2400" dirty="0" smtClean="0">
                <a:solidFill>
                  <a:srgbClr val="003352"/>
                </a:solidFill>
                <a:latin typeface="Arial" pitchFamily="34" charset="0"/>
                <a:cs typeface="Arial" pitchFamily="34" charset="0"/>
              </a:rPr>
              <a:t>The Threat Vision POC Tool has three </a:t>
            </a:r>
            <a:r>
              <a:rPr lang="en-US" sz="2400" dirty="0">
                <a:solidFill>
                  <a:srgbClr val="003352"/>
                </a:solidFill>
                <a:latin typeface="Arial" pitchFamily="34" charset="0"/>
                <a:cs typeface="Arial" pitchFamily="34" charset="0"/>
              </a:rPr>
              <a:t>major corporate goals:</a:t>
            </a:r>
          </a:p>
          <a:p>
            <a:endParaRPr lang="en-US" dirty="0"/>
          </a:p>
        </p:txBody>
      </p:sp>
      <p:sp>
        <p:nvSpPr>
          <p:cNvPr id="10" name="TextBox 9"/>
          <p:cNvSpPr txBox="1"/>
          <p:nvPr/>
        </p:nvSpPr>
        <p:spPr>
          <a:xfrm>
            <a:off x="381000" y="4542472"/>
            <a:ext cx="7848600" cy="1477328"/>
          </a:xfrm>
          <a:prstGeom prst="rect">
            <a:avLst/>
          </a:prstGeom>
          <a:noFill/>
        </p:spPr>
        <p:txBody>
          <a:bodyPr wrap="square" rtlCol="0">
            <a:spAutoFit/>
          </a:bodyPr>
          <a:lstStyle/>
          <a:p>
            <a:r>
              <a:rPr lang="en-US" sz="2400" dirty="0" smtClean="0">
                <a:solidFill>
                  <a:srgbClr val="003352"/>
                </a:solidFill>
                <a:latin typeface="Arial" pitchFamily="34" charset="0"/>
                <a:cs typeface="Arial" pitchFamily="34" charset="0"/>
              </a:rPr>
              <a:t>The program has accomplished these business goals, to date. We will continue to seek your feedback to measure success.</a:t>
            </a:r>
            <a:endParaRPr lang="en-US" sz="2400" dirty="0">
              <a:solidFill>
                <a:srgbClr val="003352"/>
              </a:solidFill>
              <a:latin typeface="Arial" pitchFamily="34" charset="0"/>
              <a:cs typeface="Arial" pitchFamily="34" charset="0"/>
            </a:endParaRPr>
          </a:p>
          <a:p>
            <a:endParaRPr lang="en-US" dirty="0"/>
          </a:p>
        </p:txBody>
      </p:sp>
      <p:pic>
        <p:nvPicPr>
          <p:cNvPr id="1031" name="Picture 7" descr="C:\Program Files (x86)\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02349"/>
            <a:ext cx="1920500" cy="187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up the appliance &gt; Configure basic settings</a:t>
            </a:r>
          </a:p>
        </p:txBody>
      </p:sp>
      <p:sp>
        <p:nvSpPr>
          <p:cNvPr id="4" name="Content Placeholder 3"/>
          <p:cNvSpPr>
            <a:spLocks noGrp="1"/>
          </p:cNvSpPr>
          <p:nvPr>
            <p:ph sz="half" idx="1"/>
          </p:nvPr>
        </p:nvSpPr>
        <p:spPr/>
        <p:txBody>
          <a:bodyPr>
            <a:normAutofit/>
          </a:bodyPr>
          <a:lstStyle/>
          <a:p>
            <a:pPr marL="457200" indent="-457200">
              <a:buFont typeface="+mj-lt"/>
              <a:buAutoNum type="arabicPeriod" startAt="4"/>
            </a:pPr>
            <a:r>
              <a:rPr lang="en-US" sz="2800" dirty="0">
                <a:solidFill>
                  <a:schemeClr val="tx1"/>
                </a:solidFill>
                <a:latin typeface="+mn-lt"/>
              </a:rPr>
              <a:t>Under Time and Date</a:t>
            </a:r>
            <a:r>
              <a:rPr lang="en-US" dirty="0">
                <a:solidFill>
                  <a:schemeClr val="tx1"/>
                </a:solidFill>
              </a:rPr>
              <a:t>:</a:t>
            </a:r>
          </a:p>
          <a:p>
            <a:pPr lvl="2"/>
            <a:r>
              <a:rPr lang="en-US" sz="2800" dirty="0" smtClean="0">
                <a:solidFill>
                  <a:schemeClr val="tx1"/>
                </a:solidFill>
                <a:latin typeface="+mn-lt"/>
              </a:rPr>
              <a:t>Use </a:t>
            </a:r>
            <a:r>
              <a:rPr lang="en-US" sz="2800" dirty="0">
                <a:solidFill>
                  <a:schemeClr val="tx1"/>
                </a:solidFill>
                <a:latin typeface="+mn-lt"/>
              </a:rPr>
              <a:t>the Time zone list to select the time zone to be used on this </a:t>
            </a:r>
            <a:r>
              <a:rPr lang="en-US" sz="2800" dirty="0" smtClean="0">
                <a:solidFill>
                  <a:schemeClr val="tx1"/>
                </a:solidFill>
                <a:latin typeface="+mn-lt"/>
              </a:rPr>
              <a:t>system. GMT </a:t>
            </a:r>
            <a:r>
              <a:rPr lang="en-US" sz="2800" dirty="0">
                <a:solidFill>
                  <a:schemeClr val="tx1"/>
                </a:solidFill>
                <a:latin typeface="+mn-lt"/>
              </a:rPr>
              <a:t>(Greenwich Mean Time), the default, is also known as UTC (</a:t>
            </a:r>
            <a:r>
              <a:rPr lang="en-US" sz="2800" dirty="0" smtClean="0">
                <a:solidFill>
                  <a:schemeClr val="tx1"/>
                </a:solidFill>
                <a:latin typeface="+mn-lt"/>
              </a:rPr>
              <a:t>Universal Time</a:t>
            </a:r>
            <a:r>
              <a:rPr lang="en-US" sz="2800" dirty="0">
                <a:solidFill>
                  <a:schemeClr val="tx1"/>
                </a:solidFill>
                <a:latin typeface="+mn-lt"/>
              </a:rPr>
              <a:t>, Coordinated). Other time zones are calculated by adding or </a:t>
            </a:r>
            <a:r>
              <a:rPr lang="en-US" sz="2800" dirty="0" smtClean="0">
                <a:solidFill>
                  <a:schemeClr val="tx1"/>
                </a:solidFill>
                <a:latin typeface="+mn-lt"/>
              </a:rPr>
              <a:t>subtracting from </a:t>
            </a:r>
            <a:r>
              <a:rPr lang="en-US" sz="2800" dirty="0">
                <a:solidFill>
                  <a:schemeClr val="tx1"/>
                </a:solidFill>
                <a:latin typeface="+mn-lt"/>
              </a:rPr>
              <a:t>GMT. </a:t>
            </a:r>
            <a:endParaRPr lang="en-US" sz="2800" dirty="0" smtClean="0">
              <a:solidFill>
                <a:schemeClr val="tx1"/>
              </a:solidFill>
              <a:latin typeface="+mn-lt"/>
            </a:endParaRPr>
          </a:p>
          <a:p>
            <a:pPr lvl="2"/>
            <a:r>
              <a:rPr lang="en-US" sz="2800" dirty="0" smtClean="0">
                <a:solidFill>
                  <a:schemeClr val="tx1"/>
                </a:solidFill>
                <a:latin typeface="+mn-lt"/>
              </a:rPr>
              <a:t>Use </a:t>
            </a:r>
            <a:r>
              <a:rPr lang="en-US" sz="2800" dirty="0">
                <a:solidFill>
                  <a:schemeClr val="tx1"/>
                </a:solidFill>
                <a:latin typeface="+mn-lt"/>
              </a:rPr>
              <a:t>the Time and date radio buttons to indicate how you want to set the </a:t>
            </a:r>
            <a:r>
              <a:rPr lang="en-US" sz="2800" dirty="0" smtClean="0">
                <a:solidFill>
                  <a:schemeClr val="tx1"/>
                </a:solidFill>
                <a:latin typeface="+mn-lt"/>
              </a:rPr>
              <a:t>date. Time </a:t>
            </a:r>
            <a:r>
              <a:rPr lang="en-US" sz="2800" dirty="0">
                <a:solidFill>
                  <a:schemeClr val="tx1"/>
                </a:solidFill>
                <a:latin typeface="+mn-lt"/>
              </a:rPr>
              <a:t>is set and displayed using 24-hour notation.</a:t>
            </a:r>
          </a:p>
          <a:p>
            <a:endParaRPr lang="en-US" dirty="0"/>
          </a:p>
        </p:txBody>
      </p:sp>
    </p:spTree>
    <p:extLst>
      <p:ext uri="{BB962C8B-B14F-4D97-AF65-F5344CB8AC3E}">
        <p14:creationId xmlns:p14="http://schemas.microsoft.com/office/powerpoint/2010/main" val="736364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Configure basic settings</a:t>
            </a:r>
          </a:p>
        </p:txBody>
      </p:sp>
      <p:sp>
        <p:nvSpPr>
          <p:cNvPr id="3" name="Content Placeholder 2"/>
          <p:cNvSpPr>
            <a:spLocks noGrp="1"/>
          </p:cNvSpPr>
          <p:nvPr>
            <p:ph sz="half" idx="1"/>
          </p:nvPr>
        </p:nvSpPr>
        <p:spPr/>
        <p:txBody>
          <a:bodyPr>
            <a:normAutofit fontScale="92500" lnSpcReduction="10000"/>
          </a:bodyPr>
          <a:lstStyle/>
          <a:p>
            <a:pPr lvl="2"/>
            <a:r>
              <a:rPr lang="en-US" sz="2600" dirty="0">
                <a:solidFill>
                  <a:schemeClr val="tx1"/>
                </a:solidFill>
                <a:latin typeface="+mn-lt"/>
              </a:rPr>
              <a:t>To synchronize with an Internet Network Time Protocol (NTP) </a:t>
            </a:r>
            <a:r>
              <a:rPr lang="en-US" sz="2600" dirty="0" smtClean="0">
                <a:solidFill>
                  <a:schemeClr val="tx1"/>
                </a:solidFill>
                <a:latin typeface="+mn-lt"/>
              </a:rPr>
              <a:t>server (www.ntp.org</a:t>
            </a:r>
            <a:r>
              <a:rPr lang="en-US" sz="2600" dirty="0">
                <a:solidFill>
                  <a:schemeClr val="tx1"/>
                </a:solidFill>
                <a:latin typeface="+mn-lt"/>
              </a:rPr>
              <a:t>.), select the </a:t>
            </a:r>
            <a:r>
              <a:rPr lang="en-US" sz="2600" b="1" dirty="0">
                <a:solidFill>
                  <a:schemeClr val="tx1"/>
                </a:solidFill>
                <a:latin typeface="+mn-lt"/>
              </a:rPr>
              <a:t>Automatically synchronize </a:t>
            </a:r>
            <a:r>
              <a:rPr lang="en-US" sz="2600" dirty="0">
                <a:solidFill>
                  <a:schemeClr val="tx1"/>
                </a:solidFill>
                <a:latin typeface="+mn-lt"/>
              </a:rPr>
              <a:t>option and </a:t>
            </a:r>
            <a:r>
              <a:rPr lang="en-US" sz="2600" dirty="0" smtClean="0">
                <a:solidFill>
                  <a:schemeClr val="tx1"/>
                </a:solidFill>
                <a:latin typeface="+mn-lt"/>
              </a:rPr>
              <a:t>enter the </a:t>
            </a:r>
            <a:r>
              <a:rPr lang="en-US" sz="2600" dirty="0">
                <a:solidFill>
                  <a:schemeClr val="tx1"/>
                </a:solidFill>
                <a:latin typeface="+mn-lt"/>
              </a:rPr>
              <a:t>address of a primary NTP server. The secondary and tertiary fields </a:t>
            </a:r>
            <a:r>
              <a:rPr lang="en-US" sz="2600" dirty="0" smtClean="0">
                <a:solidFill>
                  <a:schemeClr val="tx1"/>
                </a:solidFill>
                <a:latin typeface="+mn-lt"/>
              </a:rPr>
              <a:t>are optional.</a:t>
            </a:r>
          </a:p>
          <a:p>
            <a:pPr lvl="2"/>
            <a:endParaRPr lang="en-US" sz="2600" dirty="0">
              <a:solidFill>
                <a:schemeClr val="tx1"/>
              </a:solidFill>
              <a:latin typeface="+mn-lt"/>
            </a:endParaRPr>
          </a:p>
          <a:p>
            <a:pPr lvl="2"/>
            <a:endParaRPr lang="en-US" sz="2600" dirty="0" smtClean="0">
              <a:solidFill>
                <a:schemeClr val="tx1"/>
              </a:solidFill>
              <a:latin typeface="+mn-lt"/>
            </a:endParaRPr>
          </a:p>
          <a:p>
            <a:pPr lvl="2"/>
            <a:endParaRPr lang="en-US" sz="2600" dirty="0">
              <a:solidFill>
                <a:schemeClr val="tx1"/>
              </a:solidFill>
              <a:latin typeface="+mn-lt"/>
            </a:endParaRPr>
          </a:p>
          <a:p>
            <a:pPr lvl="2"/>
            <a:endParaRPr lang="en-US" sz="2600" dirty="0" smtClean="0">
              <a:solidFill>
                <a:schemeClr val="tx1"/>
              </a:solidFill>
              <a:latin typeface="+mn-lt"/>
            </a:endParaRPr>
          </a:p>
          <a:p>
            <a:endParaRPr lang="en-US" dirty="0" smtClean="0"/>
          </a:p>
          <a:p>
            <a:endParaRPr lang="en-US" dirty="0"/>
          </a:p>
          <a:p>
            <a:pPr lvl="2"/>
            <a:r>
              <a:rPr lang="en-US" sz="3000" dirty="0" smtClean="0">
                <a:solidFill>
                  <a:schemeClr val="tx1"/>
                </a:solidFill>
                <a:latin typeface="+mn-lt"/>
              </a:rPr>
              <a:t>To </a:t>
            </a:r>
            <a:r>
              <a:rPr lang="en-US" sz="3000" dirty="0">
                <a:solidFill>
                  <a:schemeClr val="tx1"/>
                </a:solidFill>
                <a:latin typeface="+mn-lt"/>
              </a:rPr>
              <a:t>set the time yourself, select the </a:t>
            </a:r>
            <a:r>
              <a:rPr lang="en-US" sz="3000" b="1" dirty="0">
                <a:solidFill>
                  <a:schemeClr val="tx1"/>
                </a:solidFill>
                <a:latin typeface="+mn-lt"/>
              </a:rPr>
              <a:t>Manually set </a:t>
            </a:r>
            <a:r>
              <a:rPr lang="en-US" sz="3000" dirty="0">
                <a:solidFill>
                  <a:schemeClr val="tx1"/>
                </a:solidFill>
                <a:latin typeface="+mn-lt"/>
              </a:rPr>
              <a:t>option and change </a:t>
            </a:r>
            <a:r>
              <a:rPr lang="en-US" sz="3000" dirty="0" smtClean="0">
                <a:solidFill>
                  <a:schemeClr val="tx1"/>
                </a:solidFill>
                <a:latin typeface="+mn-lt"/>
              </a:rPr>
              <a:t>the value </a:t>
            </a:r>
            <a:r>
              <a:rPr lang="en-US" sz="3000" dirty="0">
                <a:solidFill>
                  <a:schemeClr val="tx1"/>
                </a:solidFill>
                <a:latin typeface="+mn-lt"/>
              </a:rPr>
              <a:t>in the Date and Time fields. Use the format indicated below the </a:t>
            </a:r>
            <a:r>
              <a:rPr lang="en-US" sz="3000" dirty="0" smtClean="0">
                <a:solidFill>
                  <a:schemeClr val="tx1"/>
                </a:solidFill>
                <a:latin typeface="+mn-lt"/>
              </a:rPr>
              <a:t>entry field.</a:t>
            </a:r>
            <a:endParaRPr lang="en-US" sz="6500" dirty="0">
              <a:solidFill>
                <a:schemeClr val="tx1"/>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079" y="2514600"/>
            <a:ext cx="56102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883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appliance &gt; Configure basic settings</a:t>
            </a:r>
          </a:p>
        </p:txBody>
      </p:sp>
      <p:sp>
        <p:nvSpPr>
          <p:cNvPr id="3" name="Content Placeholder 2"/>
          <p:cNvSpPr>
            <a:spLocks noGrp="1"/>
          </p:cNvSpPr>
          <p:nvPr>
            <p:ph sz="half" idx="1"/>
          </p:nvPr>
        </p:nvSpPr>
        <p:spPr/>
        <p:txBody>
          <a:bodyPr/>
          <a:lstStyle/>
          <a:p>
            <a:pPr marL="457200" indent="-457200">
              <a:buFont typeface="+mj-lt"/>
              <a:buAutoNum type="arabicPeriod" startAt="5"/>
            </a:pPr>
            <a:r>
              <a:rPr lang="en-US" sz="2800" dirty="0">
                <a:solidFill>
                  <a:schemeClr val="tx1"/>
                </a:solidFill>
                <a:latin typeface="+mn-lt"/>
              </a:rPr>
              <a:t>Create or edit a unique </a:t>
            </a:r>
            <a:r>
              <a:rPr lang="en-US" sz="2800" b="1" dirty="0">
                <a:solidFill>
                  <a:schemeClr val="tx1"/>
                </a:solidFill>
                <a:latin typeface="+mn-lt"/>
              </a:rPr>
              <a:t>appliance description </a:t>
            </a:r>
            <a:r>
              <a:rPr lang="en-US" sz="2800" dirty="0">
                <a:solidFill>
                  <a:schemeClr val="tx1"/>
                </a:solidFill>
                <a:latin typeface="+mn-lt"/>
              </a:rPr>
              <a:t>to help you identify and </a:t>
            </a:r>
            <a:r>
              <a:rPr lang="en-US" sz="2800" dirty="0" smtClean="0">
                <a:solidFill>
                  <a:schemeClr val="tx1"/>
                </a:solidFill>
                <a:latin typeface="+mn-lt"/>
              </a:rPr>
              <a:t>manage the </a:t>
            </a:r>
            <a:r>
              <a:rPr lang="en-US" sz="2800" dirty="0">
                <a:solidFill>
                  <a:schemeClr val="tx1"/>
                </a:solidFill>
                <a:latin typeface="+mn-lt"/>
              </a:rPr>
              <a:t>system, particularly when there will be multiple appliances </a:t>
            </a:r>
            <a:r>
              <a:rPr lang="en-US" sz="2800" dirty="0" smtClean="0">
                <a:solidFill>
                  <a:schemeClr val="tx1"/>
                </a:solidFill>
                <a:latin typeface="+mn-lt"/>
              </a:rPr>
              <a:t>deployed. The </a:t>
            </a:r>
            <a:r>
              <a:rPr lang="en-US" sz="2800" dirty="0">
                <a:solidFill>
                  <a:schemeClr val="tx1"/>
                </a:solidFill>
                <a:latin typeface="+mn-lt"/>
              </a:rPr>
              <a:t>description is displayed in the appliance list in the TRITON Unified </a:t>
            </a:r>
            <a:r>
              <a:rPr lang="en-US" sz="2800" dirty="0" smtClean="0">
                <a:solidFill>
                  <a:schemeClr val="tx1"/>
                </a:solidFill>
                <a:latin typeface="+mn-lt"/>
              </a:rPr>
              <a:t>Security Center </a:t>
            </a:r>
            <a:r>
              <a:rPr lang="en-US" sz="2800" dirty="0">
                <a:solidFill>
                  <a:schemeClr val="tx1"/>
                </a:solidFill>
                <a:latin typeface="+mn-lt"/>
              </a:rPr>
              <a:t>when the appliance is added there</a:t>
            </a:r>
            <a:r>
              <a:rPr lang="en-US" sz="2800" dirty="0" smtClean="0">
                <a:solidFill>
                  <a:schemeClr val="tx1"/>
                </a:solidFill>
                <a:latin typeface="+mn-lt"/>
              </a:rPr>
              <a:t>. </a:t>
            </a:r>
          </a:p>
          <a:p>
            <a:pPr marL="457200" indent="-457200">
              <a:buFont typeface="+mj-lt"/>
              <a:buAutoNum type="arabicPeriod" startAt="5"/>
            </a:pPr>
            <a:r>
              <a:rPr lang="en-US" sz="2800" dirty="0" smtClean="0">
                <a:solidFill>
                  <a:schemeClr val="tx1"/>
                </a:solidFill>
                <a:latin typeface="+mn-lt"/>
              </a:rPr>
              <a:t>Click </a:t>
            </a:r>
            <a:r>
              <a:rPr lang="en-US" sz="2800" b="1" dirty="0">
                <a:solidFill>
                  <a:schemeClr val="tx1"/>
                </a:solidFill>
                <a:latin typeface="+mn-lt"/>
              </a:rPr>
              <a:t>OK </a:t>
            </a:r>
            <a:r>
              <a:rPr lang="en-US" sz="2800" dirty="0">
                <a:solidFill>
                  <a:schemeClr val="tx1"/>
                </a:solidFill>
                <a:latin typeface="+mn-lt"/>
              </a:rPr>
              <a:t>to save your changes</a:t>
            </a:r>
            <a:r>
              <a:rPr lang="en-US" dirty="0"/>
              <a:t>.</a:t>
            </a:r>
          </a:p>
        </p:txBody>
      </p:sp>
    </p:spTree>
    <p:extLst>
      <p:ext uri="{BB962C8B-B14F-4D97-AF65-F5344CB8AC3E}">
        <p14:creationId xmlns:p14="http://schemas.microsoft.com/office/powerpoint/2010/main" val="277901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948690"/>
            <a:ext cx="8305800" cy="3539430"/>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solidFill>
                  <a:schemeClr val="bg1">
                    <a:lumMod val="75000"/>
                  </a:schemeClr>
                </a:solidFill>
              </a:rPr>
              <a:t>Step </a:t>
            </a:r>
            <a:r>
              <a:rPr lang="en-US" sz="2800" i="1" dirty="0">
                <a:solidFill>
                  <a:schemeClr val="bg1">
                    <a:lumMod val="75000"/>
                  </a:schemeClr>
                </a:solidFill>
              </a:rPr>
              <a:t>1: Set up the appliance hardware</a:t>
            </a:r>
          </a:p>
          <a:p>
            <a:r>
              <a:rPr lang="en-US" sz="2800" i="1" dirty="0" smtClean="0">
                <a:solidFill>
                  <a:schemeClr val="bg1">
                    <a:lumMod val="75000"/>
                  </a:schemeClr>
                </a:solidFill>
              </a:rPr>
              <a:t>Step </a:t>
            </a:r>
            <a:r>
              <a:rPr lang="en-US" sz="2800" i="1" dirty="0">
                <a:solidFill>
                  <a:schemeClr val="bg1">
                    <a:lumMod val="75000"/>
                  </a:schemeClr>
                </a:solidFill>
              </a:rPr>
              <a:t>2: Run the firstboot script</a:t>
            </a:r>
          </a:p>
          <a:p>
            <a:r>
              <a:rPr lang="en-US" sz="2800" i="1" dirty="0" smtClean="0">
                <a:solidFill>
                  <a:schemeClr val="bg1">
                    <a:lumMod val="75000"/>
                  </a:schemeClr>
                </a:solidFill>
              </a:rPr>
              <a:t>Step </a:t>
            </a:r>
            <a:r>
              <a:rPr lang="en-US" sz="2800" i="1" dirty="0">
                <a:solidFill>
                  <a:schemeClr val="bg1">
                    <a:lumMod val="75000"/>
                  </a:schemeClr>
                </a:solidFill>
              </a:rPr>
              <a:t>3: Configure basic appliance settings</a:t>
            </a:r>
          </a:p>
          <a:p>
            <a:r>
              <a:rPr lang="en-US" sz="2800" i="1" dirty="0" smtClean="0"/>
              <a:t>Step </a:t>
            </a:r>
            <a:r>
              <a:rPr lang="en-US" sz="2800" i="1" dirty="0"/>
              <a:t>4: Configure network </a:t>
            </a:r>
            <a:r>
              <a:rPr lang="en-US" sz="2800" i="1" dirty="0" smtClean="0"/>
              <a:t>interfaces</a:t>
            </a:r>
          </a:p>
          <a:p>
            <a:endParaRPr lang="en-US" sz="2800" dirty="0" smtClean="0"/>
          </a:p>
          <a:p>
            <a:endParaRPr lang="en-US" sz="2800" i="1" dirty="0"/>
          </a:p>
        </p:txBody>
      </p:sp>
    </p:spTree>
    <p:extLst>
      <p:ext uri="{BB962C8B-B14F-4D97-AF65-F5344CB8AC3E}">
        <p14:creationId xmlns:p14="http://schemas.microsoft.com/office/powerpoint/2010/main" val="3765964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Set up the appliance &gt; Configure </a:t>
            </a:r>
            <a:r>
              <a:rPr lang="en-US" sz="2000" dirty="0" smtClean="0"/>
              <a:t>network interfaces</a:t>
            </a:r>
            <a:endParaRPr lang="en-US" sz="2000" dirty="0"/>
          </a:p>
        </p:txBody>
      </p:sp>
      <p:sp>
        <p:nvSpPr>
          <p:cNvPr id="4" name="Content Placeholder 3"/>
          <p:cNvSpPr>
            <a:spLocks noGrp="1"/>
          </p:cNvSpPr>
          <p:nvPr>
            <p:ph sz="half" idx="1"/>
          </p:nvPr>
        </p:nvSpPr>
        <p:spPr/>
        <p:txBody>
          <a:bodyPr>
            <a:normAutofit/>
          </a:bodyPr>
          <a:lstStyle/>
          <a:p>
            <a:pPr marL="0" indent="0">
              <a:buNone/>
            </a:pPr>
            <a:r>
              <a:rPr lang="en-US" sz="2400" dirty="0">
                <a:solidFill>
                  <a:schemeClr val="tx1"/>
                </a:solidFill>
                <a:latin typeface="+mn-lt"/>
              </a:rPr>
              <a:t>Still in Appliance Manager:</a:t>
            </a:r>
          </a:p>
          <a:p>
            <a:pPr marL="514350" indent="-514350">
              <a:buFont typeface="+mj-lt"/>
              <a:buAutoNum type="arabicPeriod"/>
            </a:pPr>
            <a:r>
              <a:rPr lang="en-US" sz="2400" dirty="0">
                <a:solidFill>
                  <a:schemeClr val="tx1"/>
                </a:solidFill>
                <a:latin typeface="+mn-lt"/>
              </a:rPr>
              <a:t>Navigate to the </a:t>
            </a:r>
            <a:r>
              <a:rPr lang="en-US" sz="2400" b="1" dirty="0">
                <a:solidFill>
                  <a:schemeClr val="tx1"/>
                </a:solidFill>
                <a:latin typeface="+mn-lt"/>
              </a:rPr>
              <a:t>Configuration &gt; Network Interfaces IPv4 </a:t>
            </a:r>
            <a:r>
              <a:rPr lang="en-US" sz="2400" dirty="0">
                <a:solidFill>
                  <a:schemeClr val="tx1"/>
                </a:solidFill>
                <a:latin typeface="+mn-lt"/>
              </a:rPr>
              <a:t>and </a:t>
            </a:r>
            <a:r>
              <a:rPr lang="en-US" sz="2400" b="1" dirty="0">
                <a:solidFill>
                  <a:schemeClr val="tx1"/>
                </a:solidFill>
                <a:latin typeface="+mn-lt"/>
              </a:rPr>
              <a:t>IPv6 </a:t>
            </a:r>
            <a:r>
              <a:rPr lang="en-US" sz="2400" dirty="0">
                <a:solidFill>
                  <a:schemeClr val="tx1"/>
                </a:solidFill>
                <a:latin typeface="+mn-lt"/>
              </a:rPr>
              <a:t>pages.</a:t>
            </a:r>
          </a:p>
          <a:p>
            <a:pPr marL="514350" indent="-514350">
              <a:buFont typeface="+mj-lt"/>
              <a:buAutoNum type="arabicPeriod" startAt="2"/>
            </a:pPr>
            <a:r>
              <a:rPr lang="en-US" sz="2400" dirty="0" smtClean="0">
                <a:solidFill>
                  <a:schemeClr val="tx1"/>
                </a:solidFill>
                <a:latin typeface="+mn-lt"/>
              </a:rPr>
              <a:t>Specify </a:t>
            </a:r>
            <a:r>
              <a:rPr lang="en-US" sz="2400" dirty="0">
                <a:solidFill>
                  <a:schemeClr val="tx1"/>
                </a:solidFill>
                <a:latin typeface="+mn-lt"/>
              </a:rPr>
              <a:t>the IP address, subnet mask, default gateway, and DNS address for the </a:t>
            </a:r>
            <a:r>
              <a:rPr lang="en-US" sz="2400" dirty="0" smtClean="0">
                <a:solidFill>
                  <a:schemeClr val="tx1"/>
                </a:solidFill>
                <a:latin typeface="+mn-lt"/>
              </a:rPr>
              <a:t>P1 interface</a:t>
            </a:r>
            <a:r>
              <a:rPr lang="en-US" sz="2400" dirty="0">
                <a:solidFill>
                  <a:schemeClr val="tx1"/>
                </a:solidFill>
                <a:latin typeface="+mn-lt"/>
              </a:rPr>
              <a:t>.</a:t>
            </a:r>
          </a:p>
          <a:p>
            <a:pPr lvl="2"/>
            <a:r>
              <a:rPr lang="en-US" sz="2400" dirty="0" smtClean="0">
                <a:solidFill>
                  <a:schemeClr val="tx1"/>
                </a:solidFill>
                <a:latin typeface="+mn-lt"/>
              </a:rPr>
              <a:t>Correct </a:t>
            </a:r>
            <a:r>
              <a:rPr lang="en-US" sz="2400" dirty="0">
                <a:solidFill>
                  <a:schemeClr val="tx1"/>
                </a:solidFill>
                <a:latin typeface="+mn-lt"/>
              </a:rPr>
              <a:t>DNS settings are essential for the Web Security Monitor to function.</a:t>
            </a:r>
          </a:p>
          <a:p>
            <a:pPr lvl="2"/>
            <a:r>
              <a:rPr lang="en-US" sz="2400" dirty="0" smtClean="0">
                <a:solidFill>
                  <a:schemeClr val="tx1"/>
                </a:solidFill>
                <a:latin typeface="+mn-lt"/>
              </a:rPr>
              <a:t>While </a:t>
            </a:r>
            <a:r>
              <a:rPr lang="en-US" sz="2400" dirty="0">
                <a:solidFill>
                  <a:schemeClr val="tx1"/>
                </a:solidFill>
                <a:latin typeface="+mn-lt"/>
              </a:rPr>
              <a:t>entries for the IP address, mask, and default gateway fields are </a:t>
            </a:r>
            <a:r>
              <a:rPr lang="en-US" sz="2400" dirty="0" smtClean="0">
                <a:solidFill>
                  <a:schemeClr val="tx1"/>
                </a:solidFill>
                <a:latin typeface="+mn-lt"/>
              </a:rPr>
              <a:t>required by </a:t>
            </a:r>
            <a:r>
              <a:rPr lang="en-US" sz="2400" dirty="0">
                <a:solidFill>
                  <a:schemeClr val="tx1"/>
                </a:solidFill>
                <a:latin typeface="+mn-lt"/>
              </a:rPr>
              <a:t>the user interface, you can enter any valid settings. Because the NIC </a:t>
            </a:r>
            <a:r>
              <a:rPr lang="en-US" sz="2400" dirty="0" smtClean="0">
                <a:solidFill>
                  <a:schemeClr val="tx1"/>
                </a:solidFill>
                <a:latin typeface="+mn-lt"/>
              </a:rPr>
              <a:t>is used </a:t>
            </a:r>
            <a:r>
              <a:rPr lang="en-US" sz="2400" dirty="0">
                <a:solidFill>
                  <a:schemeClr val="tx1"/>
                </a:solidFill>
                <a:latin typeface="+mn-lt"/>
              </a:rPr>
              <a:t>only for monitoring, the IP address settings are not </a:t>
            </a:r>
            <a:r>
              <a:rPr lang="en-US" sz="2400" dirty="0" smtClean="0">
                <a:solidFill>
                  <a:schemeClr val="tx1"/>
                </a:solidFill>
                <a:latin typeface="+mn-lt"/>
              </a:rPr>
              <a:t>functionally important</a:t>
            </a:r>
            <a:r>
              <a:rPr lang="en-US" sz="2400" dirty="0">
                <a:solidFill>
                  <a:schemeClr val="tx1"/>
                </a:solidFill>
                <a:latin typeface="+mn-lt"/>
              </a:rPr>
              <a:t>.</a:t>
            </a:r>
          </a:p>
          <a:p>
            <a:pPr marL="514350" indent="-514350">
              <a:buFont typeface="+mj-lt"/>
              <a:buAutoNum type="arabicPeriod" startAt="3"/>
            </a:pPr>
            <a:r>
              <a:rPr lang="en-US" sz="2400" u="sng" dirty="0" smtClean="0">
                <a:solidFill>
                  <a:schemeClr val="tx1"/>
                </a:solidFill>
                <a:latin typeface="+mn-lt"/>
              </a:rPr>
              <a:t>Disable</a:t>
            </a:r>
            <a:r>
              <a:rPr lang="en-US" sz="2400" dirty="0" smtClean="0">
                <a:solidFill>
                  <a:schemeClr val="tx1"/>
                </a:solidFill>
                <a:latin typeface="+mn-lt"/>
              </a:rPr>
              <a:t> </a:t>
            </a:r>
            <a:r>
              <a:rPr lang="en-US" sz="2400" dirty="0">
                <a:solidFill>
                  <a:schemeClr val="tx1"/>
                </a:solidFill>
                <a:latin typeface="+mn-lt"/>
              </a:rPr>
              <a:t>the P2 interface.</a:t>
            </a:r>
            <a:endParaRPr lang="en-US" sz="2400" i="1" dirty="0">
              <a:solidFill>
                <a:schemeClr val="tx1"/>
              </a:solidFill>
              <a:latin typeface="+mn-lt"/>
            </a:endParaRPr>
          </a:p>
          <a:p>
            <a:endParaRPr lang="en-US" i="1" dirty="0"/>
          </a:p>
          <a:p>
            <a:endParaRPr lang="en-US" dirty="0"/>
          </a:p>
        </p:txBody>
      </p:sp>
    </p:spTree>
    <p:extLst>
      <p:ext uri="{BB962C8B-B14F-4D97-AF65-F5344CB8AC3E}">
        <p14:creationId xmlns:p14="http://schemas.microsoft.com/office/powerpoint/2010/main" val="251983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Set up the appliance &gt; Configure network interfaces</a:t>
            </a:r>
          </a:p>
        </p:txBody>
      </p:sp>
      <p:sp>
        <p:nvSpPr>
          <p:cNvPr id="3" name="Content Placeholder 2"/>
          <p:cNvSpPr>
            <a:spLocks noGrp="1"/>
          </p:cNvSpPr>
          <p:nvPr>
            <p:ph sz="half" idx="1"/>
          </p:nvPr>
        </p:nvSpPr>
        <p:spPr>
          <a:xfrm>
            <a:off x="990600" y="1219200"/>
            <a:ext cx="7010400" cy="2438399"/>
          </a:xfrm>
        </p:spPr>
        <p:txBody>
          <a:bodyPr>
            <a:noAutofit/>
          </a:bodyPr>
          <a:lstStyle/>
          <a:p>
            <a:pPr marL="0" indent="0" algn="ctr">
              <a:buNone/>
            </a:pPr>
            <a:r>
              <a:rPr lang="en-US" sz="2400" dirty="0" smtClean="0">
                <a:solidFill>
                  <a:schemeClr val="tx1"/>
                </a:solidFill>
              </a:rPr>
              <a:t>IMPORTANT</a:t>
            </a:r>
          </a:p>
          <a:p>
            <a:pPr marL="0" indent="0">
              <a:buNone/>
            </a:pPr>
            <a:endParaRPr lang="en-US" sz="2400" dirty="0">
              <a:solidFill>
                <a:schemeClr val="tx1"/>
              </a:solidFill>
            </a:endParaRPr>
          </a:p>
          <a:p>
            <a:pPr marL="0" indent="0" algn="ctr">
              <a:buNone/>
            </a:pPr>
            <a:r>
              <a:rPr lang="en-US" sz="2400" dirty="0" smtClean="0">
                <a:solidFill>
                  <a:schemeClr val="tx1"/>
                </a:solidFill>
              </a:rPr>
              <a:t>Do </a:t>
            </a:r>
            <a:r>
              <a:rPr lang="en-US" sz="2400" b="1" dirty="0">
                <a:solidFill>
                  <a:schemeClr val="tx1"/>
                </a:solidFill>
              </a:rPr>
              <a:t>not </a:t>
            </a:r>
            <a:r>
              <a:rPr lang="en-US" sz="2400" dirty="0">
                <a:solidFill>
                  <a:schemeClr val="tx1"/>
                </a:solidFill>
              </a:rPr>
              <a:t>make configuration changes on the </a:t>
            </a:r>
            <a:r>
              <a:rPr lang="en-US" sz="2400" dirty="0" smtClean="0">
                <a:solidFill>
                  <a:schemeClr val="tx1"/>
                </a:solidFill>
              </a:rPr>
              <a:t>Network Interfaces </a:t>
            </a:r>
            <a:r>
              <a:rPr lang="en-US" sz="2400" dirty="0">
                <a:solidFill>
                  <a:schemeClr val="tx1"/>
                </a:solidFill>
              </a:rPr>
              <a:t>pages after </a:t>
            </a:r>
            <a:r>
              <a:rPr lang="en-US" sz="2400" dirty="0" smtClean="0">
                <a:solidFill>
                  <a:schemeClr val="tx1"/>
                </a:solidFill>
              </a:rPr>
              <a:t>enabling </a:t>
            </a:r>
            <a:r>
              <a:rPr lang="en-US" sz="2400" dirty="0" err="1" smtClean="0">
                <a:solidFill>
                  <a:schemeClr val="tx1"/>
                </a:solidFill>
              </a:rPr>
              <a:t>ThreatVision</a:t>
            </a:r>
            <a:r>
              <a:rPr lang="en-US" sz="2400" dirty="0" smtClean="0">
                <a:solidFill>
                  <a:schemeClr val="tx1"/>
                </a:solidFill>
              </a:rPr>
              <a:t>.</a:t>
            </a:r>
            <a:endParaRPr lang="en-US" sz="2400" dirty="0">
              <a:solidFill>
                <a:schemeClr val="tx1"/>
              </a:solidFill>
            </a:endParaRPr>
          </a:p>
          <a:p>
            <a:pPr marL="0" indent="0" algn="ctr">
              <a:buNone/>
            </a:pPr>
            <a:endParaRPr lang="en-US" sz="2400" dirty="0" smtClean="0">
              <a:solidFill>
                <a:schemeClr val="tx1"/>
              </a:solidFill>
            </a:endParaRPr>
          </a:p>
          <a:p>
            <a:pPr marL="0" indent="0" algn="ctr">
              <a:buNone/>
            </a:pPr>
            <a:r>
              <a:rPr lang="en-US" sz="2400" dirty="0" smtClean="0">
                <a:solidFill>
                  <a:schemeClr val="tx1"/>
                </a:solidFill>
              </a:rPr>
              <a:t>After </a:t>
            </a:r>
            <a:r>
              <a:rPr lang="en-US" sz="2400" dirty="0">
                <a:solidFill>
                  <a:schemeClr val="tx1"/>
                </a:solidFill>
              </a:rPr>
              <a:t>monitoring is enabled, changes to your </a:t>
            </a:r>
            <a:r>
              <a:rPr lang="en-US" sz="2400" dirty="0" smtClean="0">
                <a:solidFill>
                  <a:schemeClr val="tx1"/>
                </a:solidFill>
              </a:rPr>
              <a:t>NIC configuration </a:t>
            </a:r>
            <a:r>
              <a:rPr lang="en-US" sz="2400" dirty="0">
                <a:solidFill>
                  <a:schemeClr val="tx1"/>
                </a:solidFill>
              </a:rPr>
              <a:t>will prevent the product from </a:t>
            </a:r>
            <a:r>
              <a:rPr lang="en-US" sz="2400" dirty="0" smtClean="0">
                <a:solidFill>
                  <a:schemeClr val="tx1"/>
                </a:solidFill>
              </a:rPr>
              <a:t>functioning correctly</a:t>
            </a:r>
            <a:r>
              <a:rPr lang="en-US" sz="2400" dirty="0">
                <a:solidFill>
                  <a:schemeClr val="tx1"/>
                </a:solidFill>
              </a:rPr>
              <a:t>.</a:t>
            </a:r>
          </a:p>
        </p:txBody>
      </p:sp>
    </p:spTree>
    <p:extLst>
      <p:ext uri="{BB962C8B-B14F-4D97-AF65-F5344CB8AC3E}">
        <p14:creationId xmlns:p14="http://schemas.microsoft.com/office/powerpoint/2010/main" val="977057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948690"/>
            <a:ext cx="8305800" cy="3108543"/>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r>
              <a:rPr lang="en-US" sz="2800" i="1" dirty="0" smtClean="0">
                <a:solidFill>
                  <a:schemeClr val="bg1">
                    <a:lumMod val="75000"/>
                  </a:schemeClr>
                </a:solidFill>
              </a:rPr>
              <a:t>Step </a:t>
            </a:r>
            <a:r>
              <a:rPr lang="en-US" sz="2800" i="1" dirty="0">
                <a:solidFill>
                  <a:schemeClr val="bg1">
                    <a:lumMod val="75000"/>
                  </a:schemeClr>
                </a:solidFill>
              </a:rPr>
              <a:t>1: Set up the appliance hardware</a:t>
            </a:r>
          </a:p>
          <a:p>
            <a:r>
              <a:rPr lang="en-US" sz="2800" i="1" dirty="0" smtClean="0">
                <a:solidFill>
                  <a:schemeClr val="bg1">
                    <a:lumMod val="75000"/>
                  </a:schemeClr>
                </a:solidFill>
              </a:rPr>
              <a:t>Step </a:t>
            </a:r>
            <a:r>
              <a:rPr lang="en-US" sz="2800" i="1" dirty="0">
                <a:solidFill>
                  <a:schemeClr val="bg1">
                    <a:lumMod val="75000"/>
                  </a:schemeClr>
                </a:solidFill>
              </a:rPr>
              <a:t>2: Run the firstboot script</a:t>
            </a:r>
          </a:p>
          <a:p>
            <a:r>
              <a:rPr lang="en-US" sz="2800" i="1" dirty="0" smtClean="0">
                <a:solidFill>
                  <a:schemeClr val="bg1">
                    <a:lumMod val="75000"/>
                  </a:schemeClr>
                </a:solidFill>
              </a:rPr>
              <a:t>Step </a:t>
            </a:r>
            <a:r>
              <a:rPr lang="en-US" sz="2800" i="1" dirty="0">
                <a:solidFill>
                  <a:schemeClr val="bg1">
                    <a:lumMod val="75000"/>
                  </a:schemeClr>
                </a:solidFill>
              </a:rPr>
              <a:t>3: Configure basic appliance settings</a:t>
            </a:r>
          </a:p>
          <a:p>
            <a:r>
              <a:rPr lang="en-US" sz="2800" i="1" dirty="0" smtClean="0">
                <a:solidFill>
                  <a:schemeClr val="bg1">
                    <a:lumMod val="75000"/>
                  </a:schemeClr>
                </a:solidFill>
              </a:rPr>
              <a:t>Step </a:t>
            </a:r>
            <a:r>
              <a:rPr lang="en-US" sz="2800" i="1" dirty="0">
                <a:solidFill>
                  <a:schemeClr val="bg1">
                    <a:lumMod val="75000"/>
                  </a:schemeClr>
                </a:solidFill>
              </a:rPr>
              <a:t>4: Configure network interfaces</a:t>
            </a:r>
          </a:p>
          <a:p>
            <a:r>
              <a:rPr lang="en-US" sz="2800" i="1" dirty="0" smtClean="0"/>
              <a:t>Step </a:t>
            </a:r>
            <a:r>
              <a:rPr lang="en-US" sz="2800" i="1" dirty="0"/>
              <a:t>5: Configure Web Security component </a:t>
            </a:r>
            <a:r>
              <a:rPr lang="en-US" sz="2800" i="1" dirty="0" smtClean="0"/>
              <a:t>interaction</a:t>
            </a:r>
            <a:endParaRPr lang="en-US" sz="2800" i="1" dirty="0"/>
          </a:p>
          <a:p>
            <a:endParaRPr lang="en-US" sz="2800" dirty="0" smtClean="0"/>
          </a:p>
        </p:txBody>
      </p:sp>
    </p:spTree>
    <p:extLst>
      <p:ext uri="{BB962C8B-B14F-4D97-AF65-F5344CB8AC3E}">
        <p14:creationId xmlns:p14="http://schemas.microsoft.com/office/powerpoint/2010/main" val="376596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Set up the appliance &gt; Configure </a:t>
            </a:r>
            <a:r>
              <a:rPr lang="en-US" sz="2000" dirty="0" smtClean="0"/>
              <a:t>Web Security components</a:t>
            </a:r>
            <a:endParaRPr lang="en-US" sz="2000" dirty="0"/>
          </a:p>
        </p:txBody>
      </p:sp>
      <p:sp>
        <p:nvSpPr>
          <p:cNvPr id="4" name="Content Placeholder 3"/>
          <p:cNvSpPr>
            <a:spLocks noGrp="1"/>
          </p:cNvSpPr>
          <p:nvPr>
            <p:ph sz="half" idx="1"/>
          </p:nvPr>
        </p:nvSpPr>
        <p:spPr/>
        <p:txBody>
          <a:bodyPr>
            <a:normAutofit/>
          </a:bodyPr>
          <a:lstStyle/>
          <a:p>
            <a:pPr marL="0" indent="0">
              <a:buNone/>
            </a:pPr>
            <a:r>
              <a:rPr lang="en-US" sz="2400" dirty="0">
                <a:solidFill>
                  <a:schemeClr val="tx1"/>
                </a:solidFill>
                <a:latin typeface="+mn-lt"/>
              </a:rPr>
              <a:t>Still in Appliance Manager:</a:t>
            </a:r>
          </a:p>
          <a:p>
            <a:pPr marL="514350" indent="-514350">
              <a:buFont typeface="+mj-lt"/>
              <a:buAutoNum type="arabicPeriod"/>
            </a:pPr>
            <a:r>
              <a:rPr lang="en-US" sz="2400" dirty="0">
                <a:solidFill>
                  <a:schemeClr val="tx1"/>
                </a:solidFill>
                <a:latin typeface="+mn-lt"/>
              </a:rPr>
              <a:t>Navigate to the Configuration &gt; Web Security Components page to specify which Web Security components are active on the appliance, and where the appliance gets Web Security global configuration and Internet access policy information.</a:t>
            </a:r>
            <a:endParaRPr lang="en-US" sz="2400" i="1" dirty="0">
              <a:solidFill>
                <a:schemeClr val="tx1"/>
              </a:solidFill>
              <a:latin typeface="+mn-lt"/>
            </a:endParaRPr>
          </a:p>
          <a:p>
            <a:pPr marL="457200" indent="-457200">
              <a:buFont typeface="+mj-lt"/>
              <a:buAutoNum type="arabicPeriod" startAt="2"/>
            </a:pPr>
            <a:r>
              <a:rPr lang="en-US" sz="2400" dirty="0" smtClean="0">
                <a:solidFill>
                  <a:schemeClr val="tx1"/>
                </a:solidFill>
                <a:latin typeface="+mn-lt"/>
              </a:rPr>
              <a:t>Under </a:t>
            </a:r>
            <a:r>
              <a:rPr lang="en-US" sz="2400" dirty="0">
                <a:solidFill>
                  <a:schemeClr val="tx1"/>
                </a:solidFill>
                <a:latin typeface="+mn-lt"/>
              </a:rPr>
              <a:t>Policy Source, select </a:t>
            </a:r>
            <a:r>
              <a:rPr lang="en-US" sz="2400" b="1" dirty="0">
                <a:solidFill>
                  <a:schemeClr val="tx1"/>
                </a:solidFill>
                <a:latin typeface="+mn-lt"/>
              </a:rPr>
              <a:t>Full policy </a:t>
            </a:r>
            <a:r>
              <a:rPr lang="en-US" sz="2400" b="1" dirty="0" smtClean="0">
                <a:solidFill>
                  <a:schemeClr val="tx1"/>
                </a:solidFill>
                <a:latin typeface="+mn-lt"/>
              </a:rPr>
              <a:t>source</a:t>
            </a:r>
            <a:r>
              <a:rPr lang="en-US" sz="2400" dirty="0" smtClean="0">
                <a:solidFill>
                  <a:schemeClr val="tx1"/>
                </a:solidFill>
                <a:latin typeface="+mn-lt"/>
              </a:rPr>
              <a:t>.</a:t>
            </a:r>
          </a:p>
          <a:p>
            <a:pPr marL="400050" lvl="1" indent="0">
              <a:buNone/>
            </a:pPr>
            <a:r>
              <a:rPr lang="en-US" sz="2400" dirty="0" smtClean="0">
                <a:solidFill>
                  <a:schemeClr val="tx1"/>
                </a:solidFill>
                <a:latin typeface="+mn-lt"/>
              </a:rPr>
              <a:t>This </a:t>
            </a:r>
            <a:r>
              <a:rPr lang="en-US" sz="2400" dirty="0">
                <a:solidFill>
                  <a:schemeClr val="tx1"/>
                </a:solidFill>
                <a:latin typeface="+mn-lt"/>
              </a:rPr>
              <a:t>means that it hosts Websense Policy Broker, which is responsible for </a:t>
            </a:r>
            <a:r>
              <a:rPr lang="en-US" sz="2400" dirty="0" smtClean="0">
                <a:solidFill>
                  <a:schemeClr val="tx1"/>
                </a:solidFill>
                <a:latin typeface="+mn-lt"/>
              </a:rPr>
              <a:t>global configuration </a:t>
            </a:r>
            <a:r>
              <a:rPr lang="en-US" sz="2400" dirty="0">
                <a:solidFill>
                  <a:schemeClr val="tx1"/>
                </a:solidFill>
                <a:latin typeface="+mn-lt"/>
              </a:rPr>
              <a:t>and policy management information.</a:t>
            </a:r>
          </a:p>
          <a:p>
            <a:pPr marL="457200" indent="-457200">
              <a:buFont typeface="+mj-lt"/>
              <a:buAutoNum type="arabicPeriod" startAt="2"/>
            </a:pPr>
            <a:r>
              <a:rPr lang="en-US" sz="2400" dirty="0" smtClean="0">
                <a:solidFill>
                  <a:schemeClr val="tx1"/>
                </a:solidFill>
                <a:latin typeface="+mn-lt"/>
              </a:rPr>
              <a:t>Click </a:t>
            </a:r>
            <a:r>
              <a:rPr lang="en-US" sz="2400" b="1" dirty="0">
                <a:solidFill>
                  <a:schemeClr val="tx1"/>
                </a:solidFill>
                <a:latin typeface="+mn-lt"/>
              </a:rPr>
              <a:t>OK </a:t>
            </a:r>
            <a:r>
              <a:rPr lang="en-US" sz="2400" dirty="0">
                <a:solidFill>
                  <a:schemeClr val="tx1"/>
                </a:solidFill>
                <a:latin typeface="+mn-lt"/>
              </a:rPr>
              <a:t>to save and apply your </a:t>
            </a:r>
            <a:r>
              <a:rPr lang="en-US" sz="2400" dirty="0" smtClean="0">
                <a:solidFill>
                  <a:schemeClr val="tx1"/>
                </a:solidFill>
                <a:latin typeface="+mn-lt"/>
              </a:rPr>
              <a:t>changes.</a:t>
            </a:r>
          </a:p>
          <a:p>
            <a:pPr marL="457200" indent="-457200">
              <a:buFont typeface="+mj-lt"/>
              <a:buAutoNum type="arabicPeriod" startAt="2"/>
            </a:pPr>
            <a:r>
              <a:rPr lang="en-US" sz="2400" dirty="0" smtClean="0">
                <a:solidFill>
                  <a:schemeClr val="tx1"/>
                </a:solidFill>
                <a:latin typeface="+mn-lt"/>
              </a:rPr>
              <a:t>Under </a:t>
            </a:r>
            <a:r>
              <a:rPr lang="en-US" sz="2400" b="1" dirty="0">
                <a:solidFill>
                  <a:schemeClr val="tx1"/>
                </a:solidFill>
                <a:latin typeface="+mn-lt"/>
              </a:rPr>
              <a:t>TRITON - Web Security</a:t>
            </a:r>
            <a:r>
              <a:rPr lang="en-US" sz="2400" dirty="0">
                <a:solidFill>
                  <a:schemeClr val="tx1"/>
                </a:solidFill>
                <a:latin typeface="+mn-lt"/>
              </a:rPr>
              <a:t>, specify that the TRITON console is </a:t>
            </a:r>
            <a:r>
              <a:rPr lang="en-US" sz="2400" dirty="0" smtClean="0">
                <a:solidFill>
                  <a:schemeClr val="tx1"/>
                </a:solidFill>
                <a:latin typeface="+mn-lt"/>
              </a:rPr>
              <a:t>installed </a:t>
            </a:r>
            <a:r>
              <a:rPr lang="en-US" sz="2400" b="1" dirty="0" smtClean="0">
                <a:solidFill>
                  <a:schemeClr val="tx1"/>
                </a:solidFill>
                <a:latin typeface="+mn-lt"/>
              </a:rPr>
              <a:t>Off </a:t>
            </a:r>
            <a:r>
              <a:rPr lang="en-US" sz="2400" dirty="0">
                <a:solidFill>
                  <a:schemeClr val="tx1"/>
                </a:solidFill>
                <a:latin typeface="+mn-lt"/>
              </a:rPr>
              <a:t>the appliance (on a separate Windows machine).</a:t>
            </a:r>
          </a:p>
          <a:p>
            <a:pPr marL="457200" indent="-457200">
              <a:buFont typeface="+mj-lt"/>
              <a:buAutoNum type="arabicPeriod" startAt="2"/>
            </a:pPr>
            <a:r>
              <a:rPr lang="en-US" sz="2400" dirty="0" smtClean="0">
                <a:solidFill>
                  <a:schemeClr val="tx1"/>
                </a:solidFill>
                <a:latin typeface="+mn-lt"/>
              </a:rPr>
              <a:t>Click </a:t>
            </a:r>
            <a:r>
              <a:rPr lang="en-US" sz="2400" b="1" dirty="0">
                <a:solidFill>
                  <a:schemeClr val="tx1"/>
                </a:solidFill>
                <a:latin typeface="+mn-lt"/>
              </a:rPr>
              <a:t>OK </a:t>
            </a:r>
            <a:r>
              <a:rPr lang="en-US" sz="2400" dirty="0">
                <a:solidFill>
                  <a:schemeClr val="tx1"/>
                </a:solidFill>
                <a:latin typeface="+mn-lt"/>
              </a:rPr>
              <a:t>to save and apply your changes.</a:t>
            </a:r>
          </a:p>
        </p:txBody>
      </p:sp>
    </p:spTree>
    <p:extLst>
      <p:ext uri="{BB962C8B-B14F-4D97-AF65-F5344CB8AC3E}">
        <p14:creationId xmlns:p14="http://schemas.microsoft.com/office/powerpoint/2010/main" val="4181547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948690"/>
            <a:ext cx="8305800" cy="5262979"/>
          </a:xfrm>
          <a:prstGeom prst="rect">
            <a:avLst/>
          </a:prstGeom>
        </p:spPr>
        <p:txBody>
          <a:bodyPr wrap="square">
            <a:spAutoFit/>
          </a:bodyPr>
          <a:lstStyle/>
          <a:p>
            <a:r>
              <a:rPr lang="en-US" sz="2800" i="1" dirty="0" smtClean="0">
                <a:hlinkClick r:id="rId2"/>
              </a:rPr>
              <a:t>Set </a:t>
            </a:r>
            <a:r>
              <a:rPr lang="en-US" sz="2800" i="1" dirty="0">
                <a:hlinkClick r:id="rId2"/>
              </a:rPr>
              <a:t>Up the </a:t>
            </a:r>
            <a:r>
              <a:rPr lang="en-US" sz="2800" i="1" dirty="0" smtClean="0">
                <a:hlinkClick r:id="rId2"/>
              </a:rPr>
              <a:t>Appliance</a:t>
            </a:r>
            <a:r>
              <a:rPr lang="en-US" sz="2800" i="1" dirty="0" smtClean="0"/>
              <a:t/>
            </a:r>
            <a:br>
              <a:rPr lang="en-US" sz="2800" i="1" dirty="0" smtClean="0"/>
            </a:br>
            <a:endParaRPr lang="en-US" sz="2800" i="1" dirty="0"/>
          </a:p>
          <a:p>
            <a:r>
              <a:rPr lang="en-US" sz="2800" i="1" dirty="0" smtClean="0">
                <a:solidFill>
                  <a:schemeClr val="bg1">
                    <a:lumMod val="75000"/>
                  </a:schemeClr>
                </a:solidFill>
              </a:rPr>
              <a:t>Step </a:t>
            </a:r>
            <a:r>
              <a:rPr lang="en-US" sz="2800" i="1" dirty="0">
                <a:solidFill>
                  <a:schemeClr val="bg1">
                    <a:lumMod val="75000"/>
                  </a:schemeClr>
                </a:solidFill>
              </a:rPr>
              <a:t>1: Set up the appliance hardware</a:t>
            </a:r>
          </a:p>
          <a:p>
            <a:r>
              <a:rPr lang="en-US" sz="2800" i="1" dirty="0" smtClean="0">
                <a:solidFill>
                  <a:schemeClr val="bg1">
                    <a:lumMod val="75000"/>
                  </a:schemeClr>
                </a:solidFill>
              </a:rPr>
              <a:t>Step </a:t>
            </a:r>
            <a:r>
              <a:rPr lang="en-US" sz="2800" i="1" dirty="0">
                <a:solidFill>
                  <a:schemeClr val="bg1">
                    <a:lumMod val="75000"/>
                  </a:schemeClr>
                </a:solidFill>
              </a:rPr>
              <a:t>2: Run the firstboot script</a:t>
            </a:r>
          </a:p>
          <a:p>
            <a:r>
              <a:rPr lang="en-US" sz="2800" i="1" dirty="0" smtClean="0">
                <a:solidFill>
                  <a:schemeClr val="bg1">
                    <a:lumMod val="75000"/>
                  </a:schemeClr>
                </a:solidFill>
              </a:rPr>
              <a:t>Step </a:t>
            </a:r>
            <a:r>
              <a:rPr lang="en-US" sz="2800" i="1" dirty="0">
                <a:solidFill>
                  <a:schemeClr val="bg1">
                    <a:lumMod val="75000"/>
                  </a:schemeClr>
                </a:solidFill>
              </a:rPr>
              <a:t>3: Configure basic appliance settings</a:t>
            </a:r>
          </a:p>
          <a:p>
            <a:r>
              <a:rPr lang="en-US" sz="2800" i="1" dirty="0" smtClean="0">
                <a:solidFill>
                  <a:schemeClr val="bg1">
                    <a:lumMod val="75000"/>
                  </a:schemeClr>
                </a:solidFill>
              </a:rPr>
              <a:t>Step </a:t>
            </a:r>
            <a:r>
              <a:rPr lang="en-US" sz="2800" i="1" dirty="0">
                <a:solidFill>
                  <a:schemeClr val="bg1">
                    <a:lumMod val="75000"/>
                  </a:schemeClr>
                </a:solidFill>
              </a:rPr>
              <a:t>4: Configure network interfaces</a:t>
            </a:r>
          </a:p>
          <a:p>
            <a:r>
              <a:rPr lang="en-US" sz="2800" i="1" dirty="0" smtClean="0">
                <a:solidFill>
                  <a:schemeClr val="bg1">
                    <a:lumMod val="75000"/>
                  </a:schemeClr>
                </a:solidFill>
              </a:rPr>
              <a:t>Step </a:t>
            </a:r>
            <a:r>
              <a:rPr lang="en-US" sz="2800" i="1" dirty="0">
                <a:solidFill>
                  <a:schemeClr val="bg1">
                    <a:lumMod val="75000"/>
                  </a:schemeClr>
                </a:solidFill>
              </a:rPr>
              <a:t>5: Configure Web Security component interaction</a:t>
            </a:r>
          </a:p>
          <a:p>
            <a:r>
              <a:rPr lang="en-US" sz="2800" i="1" dirty="0" smtClean="0"/>
              <a:t>Step </a:t>
            </a:r>
            <a:r>
              <a:rPr lang="en-US" sz="2800" i="1" dirty="0"/>
              <a:t>6: Enable the </a:t>
            </a:r>
            <a:r>
              <a:rPr lang="en-US" sz="2800" i="1" dirty="0" err="1" smtClean="0"/>
              <a:t>ThreatVision</a:t>
            </a:r>
            <a:r>
              <a:rPr lang="en-US" sz="2800" i="1" dirty="0" smtClean="0"/>
              <a:t> hotfix</a:t>
            </a:r>
          </a:p>
          <a:p>
            <a:endParaRPr lang="en-US" sz="2800" i="1" dirty="0"/>
          </a:p>
          <a:p>
            <a:r>
              <a:rPr lang="en-US" sz="2800" dirty="0"/>
              <a:t>To enable </a:t>
            </a:r>
            <a:r>
              <a:rPr lang="en-US" sz="2800" dirty="0" err="1" smtClean="0"/>
              <a:t>ThreatVision</a:t>
            </a:r>
            <a:r>
              <a:rPr lang="en-US" sz="2800" dirty="0" smtClean="0"/>
              <a:t>, obtain </a:t>
            </a:r>
            <a:r>
              <a:rPr lang="en-US" sz="2800" dirty="0"/>
              <a:t>the hotfix </a:t>
            </a:r>
            <a:r>
              <a:rPr lang="en-US" sz="2800" dirty="0" smtClean="0"/>
              <a:t>from the Internal </a:t>
            </a:r>
            <a:r>
              <a:rPr lang="en-US" sz="2800" dirty="0" smtClean="0">
                <a:hlinkClick r:id="rId2"/>
              </a:rPr>
              <a:t>KB article</a:t>
            </a:r>
            <a:r>
              <a:rPr lang="en-US" sz="2800" dirty="0" smtClean="0"/>
              <a:t> and move it to your local network.</a:t>
            </a:r>
            <a:endParaRPr lang="en-US" sz="2800" i="1" dirty="0" smtClean="0"/>
          </a:p>
          <a:p>
            <a:endParaRPr lang="en-US" sz="2800" i="1" dirty="0" smtClean="0"/>
          </a:p>
        </p:txBody>
      </p:sp>
    </p:spTree>
    <p:extLst>
      <p:ext uri="{BB962C8B-B14F-4D97-AF65-F5344CB8AC3E}">
        <p14:creationId xmlns:p14="http://schemas.microsoft.com/office/powerpoint/2010/main" val="3765964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Set up the appliance &gt; </a:t>
            </a:r>
            <a:r>
              <a:rPr lang="en-US" sz="2000" dirty="0" smtClean="0">
                <a:solidFill>
                  <a:prstClr val="white"/>
                </a:solidFill>
              </a:rPr>
              <a:t>Apply the hotfix and enable </a:t>
            </a:r>
            <a:r>
              <a:rPr lang="en-US" sz="2000" dirty="0" err="1" smtClean="0">
                <a:solidFill>
                  <a:prstClr val="white"/>
                </a:solidFill>
              </a:rPr>
              <a:t>ThreatVision</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latin typeface="+mn-lt"/>
              </a:rPr>
              <a:t>T</a:t>
            </a:r>
            <a:r>
              <a:rPr lang="en-US" sz="2800" dirty="0" smtClean="0">
                <a:solidFill>
                  <a:schemeClr val="tx1"/>
                </a:solidFill>
                <a:latin typeface="+mn-lt"/>
              </a:rPr>
              <a:t>o </a:t>
            </a:r>
            <a:r>
              <a:rPr lang="en-US" sz="2800" dirty="0">
                <a:solidFill>
                  <a:schemeClr val="tx1"/>
                </a:solidFill>
                <a:latin typeface="+mn-lt"/>
              </a:rPr>
              <a:t>enable </a:t>
            </a:r>
            <a:r>
              <a:rPr lang="en-US" sz="2800" dirty="0" err="1" smtClean="0">
                <a:solidFill>
                  <a:schemeClr val="tx1"/>
                </a:solidFill>
                <a:latin typeface="+mn-lt"/>
              </a:rPr>
              <a:t>ThreatVision</a:t>
            </a:r>
            <a:r>
              <a:rPr lang="en-US" sz="2800" dirty="0" smtClean="0">
                <a:solidFill>
                  <a:schemeClr val="tx1"/>
                </a:solidFill>
                <a:latin typeface="+mn-lt"/>
              </a:rPr>
              <a:t>, </a:t>
            </a:r>
            <a:r>
              <a:rPr lang="en-US" sz="2800" dirty="0">
                <a:solidFill>
                  <a:schemeClr val="tx1"/>
                </a:solidFill>
                <a:latin typeface="+mn-lt"/>
              </a:rPr>
              <a:t>upload the hotfix to the appliance and </a:t>
            </a:r>
            <a:r>
              <a:rPr lang="en-US" sz="2800" dirty="0" smtClean="0">
                <a:solidFill>
                  <a:schemeClr val="tx1"/>
                </a:solidFill>
                <a:latin typeface="+mn-lt"/>
              </a:rPr>
              <a:t>enable it with these steps:</a:t>
            </a:r>
            <a:endParaRPr lang="en-US" sz="2800" dirty="0">
              <a:solidFill>
                <a:schemeClr val="tx1"/>
              </a:solidFill>
              <a:latin typeface="+mn-lt"/>
            </a:endParaRPr>
          </a:p>
          <a:p>
            <a:pPr marL="514350" indent="-514350">
              <a:buFont typeface="+mj-lt"/>
              <a:buAutoNum type="arabicPeriod"/>
            </a:pPr>
            <a:r>
              <a:rPr lang="en-US" sz="2800" dirty="0" smtClean="0">
                <a:solidFill>
                  <a:schemeClr val="tx1"/>
                </a:solidFill>
                <a:latin typeface="+mn-lt"/>
              </a:rPr>
              <a:t>Open </a:t>
            </a:r>
            <a:r>
              <a:rPr lang="en-US" sz="2800" dirty="0">
                <a:solidFill>
                  <a:schemeClr val="tx1"/>
                </a:solidFill>
                <a:latin typeface="+mn-lt"/>
              </a:rPr>
              <a:t>Appliance Manager in a supported browser. The URL is:</a:t>
            </a:r>
          </a:p>
          <a:p>
            <a:pPr marL="0" indent="0">
              <a:buNone/>
            </a:pPr>
            <a:r>
              <a:rPr lang="en-US" sz="2800" dirty="0" smtClean="0">
                <a:solidFill>
                  <a:schemeClr val="tx1"/>
                </a:solidFill>
                <a:latin typeface="+mn-lt"/>
              </a:rPr>
              <a:t>	https</a:t>
            </a:r>
            <a:r>
              <a:rPr lang="en-US" sz="2800" dirty="0">
                <a:solidFill>
                  <a:schemeClr val="tx1"/>
                </a:solidFill>
                <a:latin typeface="+mn-lt"/>
              </a:rPr>
              <a:t>://&lt;IP-address-of-C-interface&gt;:9447/appmng</a:t>
            </a:r>
          </a:p>
          <a:p>
            <a:pPr marL="514350" indent="-514350">
              <a:buFont typeface="+mj-lt"/>
              <a:buAutoNum type="arabicPeriod" startAt="2"/>
            </a:pPr>
            <a:r>
              <a:rPr lang="en-US" sz="2800" dirty="0" smtClean="0">
                <a:solidFill>
                  <a:schemeClr val="tx1"/>
                </a:solidFill>
                <a:latin typeface="+mn-lt"/>
              </a:rPr>
              <a:t>Navigate </a:t>
            </a:r>
            <a:r>
              <a:rPr lang="en-US" sz="2800" dirty="0">
                <a:solidFill>
                  <a:schemeClr val="tx1"/>
                </a:solidFill>
                <a:latin typeface="+mn-lt"/>
              </a:rPr>
              <a:t>to the Administration &gt; Patches / Hotfixes &gt; Hotfixes page.</a:t>
            </a:r>
          </a:p>
          <a:p>
            <a:pPr marL="514350" indent="-514350">
              <a:buFont typeface="+mj-lt"/>
              <a:buAutoNum type="arabicPeriod" startAt="2"/>
            </a:pPr>
            <a:r>
              <a:rPr lang="en-US" sz="2800" dirty="0" smtClean="0">
                <a:solidFill>
                  <a:schemeClr val="tx1"/>
                </a:solidFill>
                <a:latin typeface="+mn-lt"/>
              </a:rPr>
              <a:t>Click </a:t>
            </a:r>
            <a:r>
              <a:rPr lang="en-US" sz="2800" b="1" dirty="0">
                <a:solidFill>
                  <a:schemeClr val="tx1"/>
                </a:solidFill>
                <a:latin typeface="+mn-lt"/>
              </a:rPr>
              <a:t>Upload Hotfix Manually</a:t>
            </a:r>
            <a:r>
              <a:rPr lang="en-US" sz="2800" dirty="0">
                <a:solidFill>
                  <a:schemeClr val="tx1"/>
                </a:solidFill>
                <a:latin typeface="+mn-lt"/>
              </a:rPr>
              <a:t> to retrieve the hotfix file from a network location.</a:t>
            </a:r>
          </a:p>
          <a:p>
            <a:pPr marL="514350" indent="-514350">
              <a:buFont typeface="+mj-lt"/>
              <a:buAutoNum type="arabicPeriod" startAt="2"/>
            </a:pPr>
            <a:r>
              <a:rPr lang="en-US" sz="2800" dirty="0" smtClean="0">
                <a:solidFill>
                  <a:schemeClr val="tx1"/>
                </a:solidFill>
                <a:latin typeface="+mn-lt"/>
              </a:rPr>
              <a:t>Click </a:t>
            </a:r>
            <a:r>
              <a:rPr lang="en-US" sz="2800" b="1" dirty="0">
                <a:solidFill>
                  <a:schemeClr val="tx1"/>
                </a:solidFill>
                <a:latin typeface="+mn-lt"/>
              </a:rPr>
              <a:t>Install</a:t>
            </a:r>
            <a:r>
              <a:rPr lang="en-US" sz="2800" dirty="0">
                <a:solidFill>
                  <a:schemeClr val="tx1"/>
                </a:solidFill>
                <a:latin typeface="+mn-lt"/>
              </a:rPr>
              <a:t> to initiate hotfix installation.</a:t>
            </a:r>
          </a:p>
          <a:p>
            <a:pPr marL="514350" indent="-514350">
              <a:buFont typeface="+mj-lt"/>
              <a:buAutoNum type="arabicPeriod" startAt="2"/>
            </a:pPr>
            <a:r>
              <a:rPr lang="en-US" sz="2800" dirty="0" smtClean="0">
                <a:solidFill>
                  <a:schemeClr val="tx1"/>
                </a:solidFill>
                <a:latin typeface="+mn-lt"/>
              </a:rPr>
              <a:t>Wait </a:t>
            </a:r>
            <a:r>
              <a:rPr lang="en-US" sz="2800" dirty="0">
                <a:solidFill>
                  <a:schemeClr val="tx1"/>
                </a:solidFill>
                <a:latin typeface="+mn-lt"/>
              </a:rPr>
              <a:t>until hotfix application is complete.</a:t>
            </a:r>
          </a:p>
        </p:txBody>
      </p:sp>
    </p:spTree>
    <p:extLst>
      <p:ext uri="{BB962C8B-B14F-4D97-AF65-F5344CB8AC3E}">
        <p14:creationId xmlns:p14="http://schemas.microsoft.com/office/powerpoint/2010/main" val="52876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92975" y="1549400"/>
            <a:ext cx="5488725" cy="3403600"/>
          </a:xfrm>
        </p:spPr>
        <p:txBody>
          <a:bodyPr>
            <a:normAutofit fontScale="92500" lnSpcReduction="20000"/>
          </a:bodyPr>
          <a:lstStyle/>
          <a:p>
            <a:pPr>
              <a:spcBef>
                <a:spcPts val="1200"/>
              </a:spcBef>
              <a:buAutoNum type="arabicPeriod"/>
            </a:pPr>
            <a:r>
              <a:rPr lang="en-US" dirty="0"/>
              <a:t>C</a:t>
            </a:r>
            <a:r>
              <a:rPr lang="en-US" dirty="0" smtClean="0"/>
              <a:t>apabilities: The Big Picture</a:t>
            </a:r>
            <a:endParaRPr lang="en-US" dirty="0"/>
          </a:p>
          <a:p>
            <a:pPr>
              <a:spcBef>
                <a:spcPts val="1200"/>
              </a:spcBef>
              <a:buAutoNum type="arabicPeriod"/>
            </a:pPr>
            <a:r>
              <a:rPr lang="en-US" dirty="0" smtClean="0"/>
              <a:t>Known limitations</a:t>
            </a:r>
          </a:p>
          <a:p>
            <a:pPr>
              <a:spcBef>
                <a:spcPts val="1200"/>
              </a:spcBef>
              <a:buAutoNum type="arabicPeriod"/>
            </a:pPr>
            <a:r>
              <a:rPr lang="en-US" dirty="0" smtClean="0"/>
              <a:t>Setup steps</a:t>
            </a:r>
          </a:p>
          <a:p>
            <a:pPr>
              <a:spcBef>
                <a:spcPts val="1200"/>
              </a:spcBef>
              <a:buAutoNum type="arabicPeriod"/>
            </a:pPr>
            <a:r>
              <a:rPr lang="en-US" dirty="0"/>
              <a:t>H</a:t>
            </a:r>
            <a:r>
              <a:rPr lang="en-US" dirty="0" smtClean="0"/>
              <a:t>ow to obtain the patches and docs</a:t>
            </a:r>
            <a:endParaRPr lang="en-US" dirty="0"/>
          </a:p>
          <a:p>
            <a:pPr>
              <a:spcBef>
                <a:spcPts val="1200"/>
              </a:spcBef>
              <a:buAutoNum type="arabicPeriod"/>
            </a:pPr>
            <a:r>
              <a:rPr lang="en-US" dirty="0" smtClean="0"/>
              <a:t>Findings: </a:t>
            </a:r>
          </a:p>
          <a:p>
            <a:pPr lvl="1">
              <a:spcBef>
                <a:spcPts val="1200"/>
              </a:spcBef>
              <a:buAutoNum type="arabicPeriod"/>
            </a:pPr>
            <a:r>
              <a:rPr lang="en-US" dirty="0" smtClean="0"/>
              <a:t>Performance</a:t>
            </a:r>
          </a:p>
          <a:p>
            <a:pPr lvl="1">
              <a:spcBef>
                <a:spcPts val="1200"/>
              </a:spcBef>
              <a:buAutoNum type="arabicPeriod"/>
            </a:pPr>
            <a:r>
              <a:rPr lang="en-US" dirty="0"/>
              <a:t>K</a:t>
            </a:r>
            <a:r>
              <a:rPr lang="en-US" dirty="0" smtClean="0"/>
              <a:t>nown issues</a:t>
            </a:r>
          </a:p>
          <a:p>
            <a:pPr lvl="1">
              <a:spcBef>
                <a:spcPts val="1200"/>
              </a:spcBef>
              <a:buAutoNum type="arabicPeriod"/>
            </a:pPr>
            <a:r>
              <a:rPr lang="en-US" dirty="0" smtClean="0"/>
              <a:t>Caveats</a:t>
            </a:r>
          </a:p>
          <a:p>
            <a:pPr>
              <a:spcBef>
                <a:spcPts val="1200"/>
              </a:spcBef>
              <a:buAutoNum type="arabicPeriod"/>
            </a:pPr>
            <a:r>
              <a:rPr lang="en-US" dirty="0"/>
              <a:t>H</a:t>
            </a:r>
            <a:r>
              <a:rPr lang="en-US" dirty="0" smtClean="0"/>
              <a:t>ow to provide feedback from the field</a:t>
            </a:r>
            <a:endParaRPr lang="en-US" dirty="0"/>
          </a:p>
        </p:txBody>
      </p:sp>
      <p:sp>
        <p:nvSpPr>
          <p:cNvPr id="4" name="TextBox 3"/>
          <p:cNvSpPr txBox="1"/>
          <p:nvPr/>
        </p:nvSpPr>
        <p:spPr>
          <a:xfrm>
            <a:off x="228600" y="896034"/>
            <a:ext cx="5094664" cy="738664"/>
          </a:xfrm>
          <a:prstGeom prst="rect">
            <a:avLst/>
          </a:prstGeom>
          <a:noFill/>
        </p:spPr>
        <p:txBody>
          <a:bodyPr wrap="none" rtlCol="0">
            <a:spAutoFit/>
          </a:bodyPr>
          <a:lstStyle/>
          <a:p>
            <a:r>
              <a:rPr lang="en-US" sz="2400" dirty="0" smtClean="0">
                <a:solidFill>
                  <a:srgbClr val="003352"/>
                </a:solidFill>
                <a:latin typeface="Arial" pitchFamily="34" charset="0"/>
                <a:cs typeface="Arial" pitchFamily="34" charset="0"/>
              </a:rPr>
              <a:t>Objectives for this Overview course:</a:t>
            </a:r>
            <a:endParaRPr lang="en-US" sz="2400" dirty="0">
              <a:solidFill>
                <a:srgbClr val="003352"/>
              </a:solidFill>
              <a:latin typeface="Arial" pitchFamily="34" charset="0"/>
              <a:cs typeface="Arial" pitchFamily="34" charset="0"/>
            </a:endParaRPr>
          </a:p>
          <a:p>
            <a:endParaRPr lang="en-US" dirty="0"/>
          </a:p>
        </p:txBody>
      </p:sp>
      <p:pic>
        <p:nvPicPr>
          <p:cNvPr id="1027" name="Picture 3" descr="C:\Documents and Settings\snichols\Local Settings\Temporary Internet Files\Content.IE5\081LZNZQ\MC900090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50646"/>
            <a:ext cx="2403695" cy="21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10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Set up the appliance &gt; Apply the hotfix and enable </a:t>
            </a:r>
            <a:r>
              <a:rPr lang="en-US" sz="2000" dirty="0" err="1">
                <a:solidFill>
                  <a:prstClr val="white"/>
                </a:solidFill>
              </a:rPr>
              <a:t>ThreatVision</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startAt="6"/>
            </a:pPr>
            <a:r>
              <a:rPr lang="en-US" sz="2800" dirty="0">
                <a:solidFill>
                  <a:schemeClr val="tx1"/>
                </a:solidFill>
                <a:latin typeface="+mn-lt"/>
              </a:rPr>
              <a:t>Connect the </a:t>
            </a:r>
            <a:r>
              <a:rPr lang="en-US" sz="2800" b="1" dirty="0">
                <a:solidFill>
                  <a:schemeClr val="tx1"/>
                </a:solidFill>
                <a:latin typeface="+mn-lt"/>
              </a:rPr>
              <a:t>appliance P1 interface </a:t>
            </a:r>
            <a:r>
              <a:rPr lang="en-US" sz="2800" dirty="0">
                <a:solidFill>
                  <a:schemeClr val="tx1"/>
                </a:solidFill>
                <a:latin typeface="+mn-lt"/>
              </a:rPr>
              <a:t>to a span port on the switch that mirrors the client traffic </a:t>
            </a:r>
            <a:r>
              <a:rPr lang="en-US" sz="2800" dirty="0" smtClean="0">
                <a:solidFill>
                  <a:schemeClr val="tx1"/>
                </a:solidFill>
                <a:latin typeface="+mn-lt"/>
              </a:rPr>
              <a:t>you </a:t>
            </a:r>
            <a:r>
              <a:rPr lang="en-US" sz="2800" dirty="0">
                <a:solidFill>
                  <a:schemeClr val="tx1"/>
                </a:solidFill>
                <a:latin typeface="+mn-lt"/>
              </a:rPr>
              <a:t>want to </a:t>
            </a:r>
            <a:r>
              <a:rPr lang="en-US" sz="2800" dirty="0" smtClean="0">
                <a:solidFill>
                  <a:schemeClr val="tx1"/>
                </a:solidFill>
                <a:latin typeface="+mn-lt"/>
              </a:rPr>
              <a:t>monitor.</a:t>
            </a:r>
            <a:endParaRPr lang="en-US" sz="2800" dirty="0">
              <a:solidFill>
                <a:schemeClr val="tx1"/>
              </a:solidFill>
              <a:latin typeface="+mn-lt"/>
            </a:endParaRPr>
          </a:p>
          <a:p>
            <a:pPr marL="514350" indent="-514350">
              <a:buFont typeface="+mj-lt"/>
              <a:buAutoNum type="arabicPeriod" startAt="6"/>
            </a:pPr>
            <a:r>
              <a:rPr lang="en-US" sz="2800" dirty="0">
                <a:solidFill>
                  <a:schemeClr val="tx1"/>
                </a:solidFill>
                <a:latin typeface="+mn-lt"/>
              </a:rPr>
              <a:t>Use SSH to connect to the </a:t>
            </a:r>
            <a:r>
              <a:rPr lang="en-US" sz="2800" b="1" dirty="0">
                <a:solidFill>
                  <a:schemeClr val="tx1"/>
                </a:solidFill>
                <a:latin typeface="+mn-lt"/>
              </a:rPr>
              <a:t>appliance C interface </a:t>
            </a:r>
            <a:r>
              <a:rPr lang="en-US" sz="2800" dirty="0">
                <a:solidFill>
                  <a:schemeClr val="tx1"/>
                </a:solidFill>
                <a:latin typeface="+mn-lt"/>
              </a:rPr>
              <a:t>and log on using your Appliance Manager logon credentials when prompted.</a:t>
            </a:r>
          </a:p>
          <a:p>
            <a:pPr marL="514350" indent="-514350">
              <a:buFont typeface="+mj-lt"/>
              <a:buAutoNum type="arabicPeriod" startAt="6"/>
            </a:pPr>
            <a:r>
              <a:rPr lang="en-US" sz="2800" dirty="0">
                <a:solidFill>
                  <a:schemeClr val="tx1"/>
                </a:solidFill>
                <a:latin typeface="+mn-lt"/>
              </a:rPr>
              <a:t>Enter the following command:</a:t>
            </a:r>
          </a:p>
          <a:p>
            <a:pPr marL="0" indent="0">
              <a:buNone/>
            </a:pPr>
            <a:r>
              <a:rPr lang="en-US" sz="2800" dirty="0" smtClean="0">
                <a:solidFill>
                  <a:schemeClr val="tx1"/>
                </a:solidFill>
                <a:latin typeface="+mn-lt"/>
              </a:rPr>
              <a:t>	</a:t>
            </a:r>
            <a:r>
              <a:rPr lang="en-US" sz="2400" dirty="0" smtClean="0">
                <a:solidFill>
                  <a:schemeClr val="tx1"/>
                </a:solidFill>
                <a:latin typeface="Miriam Fixed" pitchFamily="49" charset="-79"/>
                <a:cs typeface="Miriam Fixed" pitchFamily="49" charset="-79"/>
              </a:rPr>
              <a:t>monitor </a:t>
            </a:r>
            <a:r>
              <a:rPr lang="en-US" sz="2400" dirty="0">
                <a:solidFill>
                  <a:schemeClr val="tx1"/>
                </a:solidFill>
                <a:latin typeface="Miriam Fixed" pitchFamily="49" charset="-79"/>
                <a:cs typeface="Miriam Fixed" pitchFamily="49" charset="-79"/>
              </a:rPr>
              <a:t>enable</a:t>
            </a:r>
          </a:p>
          <a:p>
            <a:pPr marL="514350" indent="-514350">
              <a:buFont typeface="+mj-lt"/>
              <a:buAutoNum type="arabicPeriod" startAt="9"/>
            </a:pPr>
            <a:r>
              <a:rPr lang="en-US" sz="2800" dirty="0">
                <a:solidFill>
                  <a:schemeClr val="tx1"/>
                </a:solidFill>
                <a:latin typeface="+mn-lt"/>
              </a:rPr>
              <a:t>Close the SSH session, then use SSH to open a new connection to the appliance </a:t>
            </a:r>
            <a:r>
              <a:rPr lang="en-US" sz="2800" dirty="0" smtClean="0">
                <a:solidFill>
                  <a:schemeClr val="tx1"/>
                </a:solidFill>
                <a:latin typeface="+mn-lt"/>
              </a:rPr>
              <a:t>C interface</a:t>
            </a:r>
            <a:r>
              <a:rPr lang="en-US" sz="2800" dirty="0">
                <a:solidFill>
                  <a:schemeClr val="tx1"/>
                </a:solidFill>
                <a:latin typeface="+mn-lt"/>
              </a:rPr>
              <a:t>.</a:t>
            </a:r>
          </a:p>
        </p:txBody>
      </p:sp>
    </p:spTree>
    <p:extLst>
      <p:ext uri="{BB962C8B-B14F-4D97-AF65-F5344CB8AC3E}">
        <p14:creationId xmlns:p14="http://schemas.microsoft.com/office/powerpoint/2010/main" val="2020138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Set up the appliance &gt; Apply the hotfix and enable </a:t>
            </a:r>
            <a:r>
              <a:rPr lang="en-US" sz="2000" dirty="0" err="1">
                <a:solidFill>
                  <a:prstClr val="white"/>
                </a:solidFill>
              </a:rPr>
              <a:t>ThreatVision</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rabicPeriod" startAt="10"/>
            </a:pPr>
            <a:r>
              <a:rPr lang="en-US" sz="2800" dirty="0">
                <a:solidFill>
                  <a:schemeClr val="tx1"/>
                </a:solidFill>
                <a:latin typeface="+mn-lt"/>
                <a:cs typeface="Miriam Fixed" pitchFamily="49" charset="-79"/>
              </a:rPr>
              <a:t>To verify that the appliance has successfully enabled monitor mode, enter </a:t>
            </a:r>
            <a:r>
              <a:rPr lang="en-US" sz="2800" dirty="0" smtClean="0">
                <a:solidFill>
                  <a:schemeClr val="tx1"/>
                </a:solidFill>
                <a:latin typeface="+mn-lt"/>
                <a:cs typeface="Miriam Fixed" pitchFamily="49" charset="-79"/>
              </a:rPr>
              <a:t>the following </a:t>
            </a:r>
            <a:r>
              <a:rPr lang="en-US" sz="2800" dirty="0">
                <a:solidFill>
                  <a:schemeClr val="tx1"/>
                </a:solidFill>
                <a:latin typeface="+mn-lt"/>
                <a:cs typeface="Miriam Fixed" pitchFamily="49" charset="-79"/>
              </a:rPr>
              <a:t>command:</a:t>
            </a:r>
          </a:p>
          <a:p>
            <a:pPr marL="0" indent="0">
              <a:buNone/>
            </a:pPr>
            <a:r>
              <a:rPr lang="en-US" sz="2400" dirty="0" smtClean="0">
                <a:solidFill>
                  <a:schemeClr val="tx1"/>
                </a:solidFill>
                <a:latin typeface="+mn-lt"/>
                <a:cs typeface="Miriam Fixed" pitchFamily="49" charset="-79"/>
              </a:rPr>
              <a:t>	</a:t>
            </a:r>
            <a:r>
              <a:rPr lang="en-US" sz="2400" dirty="0" smtClean="0">
                <a:solidFill>
                  <a:schemeClr val="tx1"/>
                </a:solidFill>
                <a:latin typeface="Miriam Fixed" pitchFamily="49" charset="-79"/>
                <a:cs typeface="Miriam Fixed" pitchFamily="49" charset="-79"/>
              </a:rPr>
              <a:t>monitor </a:t>
            </a:r>
            <a:r>
              <a:rPr lang="en-US" sz="2400" dirty="0">
                <a:solidFill>
                  <a:schemeClr val="tx1"/>
                </a:solidFill>
                <a:latin typeface="Miriam Fixed" pitchFamily="49" charset="-79"/>
                <a:cs typeface="Miriam Fixed" pitchFamily="49" charset="-79"/>
              </a:rPr>
              <a:t>status</a:t>
            </a:r>
          </a:p>
          <a:p>
            <a:pPr marL="400050" lvl="1" indent="0">
              <a:buNone/>
            </a:pPr>
            <a:r>
              <a:rPr lang="en-US" sz="2600" dirty="0">
                <a:solidFill>
                  <a:schemeClr val="tx1"/>
                </a:solidFill>
                <a:latin typeface="+mn-lt"/>
                <a:cs typeface="Miriam Fixed" pitchFamily="49" charset="-79"/>
              </a:rPr>
              <a:t>If the status does not show that monitor mode has been enabled, you may need </a:t>
            </a:r>
            <a:r>
              <a:rPr lang="en-US" sz="2600" dirty="0" smtClean="0">
                <a:solidFill>
                  <a:schemeClr val="tx1"/>
                </a:solidFill>
                <a:latin typeface="+mn-lt"/>
                <a:cs typeface="Miriam Fixed" pitchFamily="49" charset="-79"/>
              </a:rPr>
              <a:t>to restart </a:t>
            </a:r>
            <a:r>
              <a:rPr lang="en-US" sz="2600" dirty="0">
                <a:solidFill>
                  <a:schemeClr val="tx1"/>
                </a:solidFill>
                <a:latin typeface="+mn-lt"/>
                <a:cs typeface="Miriam Fixed" pitchFamily="49" charset="-79"/>
              </a:rPr>
              <a:t>the appliance and try again</a:t>
            </a:r>
            <a:r>
              <a:rPr lang="en-US" sz="2600" dirty="0" smtClean="0">
                <a:solidFill>
                  <a:schemeClr val="tx1"/>
                </a:solidFill>
                <a:latin typeface="+mn-lt"/>
                <a:cs typeface="Miriam Fixed" pitchFamily="49" charset="-79"/>
              </a:rPr>
              <a:t>.</a:t>
            </a:r>
          </a:p>
          <a:p>
            <a:pPr marL="0" indent="0">
              <a:buNone/>
            </a:pPr>
            <a:endParaRPr lang="en-US" sz="2800" dirty="0" smtClean="0">
              <a:solidFill>
                <a:schemeClr val="tx1"/>
              </a:solidFill>
              <a:latin typeface="+mn-lt"/>
            </a:endParaRPr>
          </a:p>
          <a:p>
            <a:pPr marL="0" indent="0">
              <a:buNone/>
            </a:pPr>
            <a:r>
              <a:rPr lang="en-US" sz="2800" dirty="0" smtClean="0">
                <a:solidFill>
                  <a:schemeClr val="tx1"/>
                </a:solidFill>
                <a:latin typeface="+mn-lt"/>
              </a:rPr>
              <a:t>After </a:t>
            </a:r>
            <a:r>
              <a:rPr lang="en-US" sz="2800" dirty="0">
                <a:solidFill>
                  <a:schemeClr val="tx1"/>
                </a:solidFill>
                <a:latin typeface="+mn-lt"/>
              </a:rPr>
              <a:t>enabling monitor mode, </a:t>
            </a:r>
            <a:r>
              <a:rPr lang="en-US" sz="2800" dirty="0" smtClean="0">
                <a:solidFill>
                  <a:schemeClr val="tx1"/>
                </a:solidFill>
                <a:latin typeface="+mn-lt"/>
              </a:rPr>
              <a:t>apply any new hotfixes listed in the </a:t>
            </a:r>
            <a:r>
              <a:rPr lang="en-US" sz="2800" dirty="0" err="1" smtClean="0">
                <a:solidFill>
                  <a:schemeClr val="tx1"/>
                </a:solidFill>
                <a:latin typeface="+mn-lt"/>
              </a:rPr>
              <a:t>ThreatVision</a:t>
            </a:r>
            <a:r>
              <a:rPr lang="en-US" sz="2800" dirty="0" smtClean="0">
                <a:solidFill>
                  <a:schemeClr val="tx1"/>
                </a:solidFill>
                <a:latin typeface="+mn-lt"/>
              </a:rPr>
              <a:t> </a:t>
            </a:r>
            <a:r>
              <a:rPr lang="en-US" sz="2800" dirty="0" smtClean="0">
                <a:solidFill>
                  <a:schemeClr val="tx1"/>
                </a:solidFill>
                <a:latin typeface="+mn-lt"/>
                <a:hlinkClick r:id="rId2"/>
              </a:rPr>
              <a:t>KB article</a:t>
            </a:r>
            <a:r>
              <a:rPr lang="en-US" sz="2800" dirty="0" smtClean="0">
                <a:solidFill>
                  <a:schemeClr val="tx1"/>
                </a:solidFill>
                <a:latin typeface="+mn-lt"/>
              </a:rPr>
              <a:t>. </a:t>
            </a:r>
          </a:p>
          <a:p>
            <a:pPr marL="0" indent="0">
              <a:buNone/>
            </a:pPr>
            <a:r>
              <a:rPr lang="en-US" sz="2800" dirty="0" smtClean="0">
                <a:solidFill>
                  <a:schemeClr val="tx1"/>
                </a:solidFill>
                <a:latin typeface="+mn-lt"/>
              </a:rPr>
              <a:t>Then, create </a:t>
            </a:r>
            <a:r>
              <a:rPr lang="en-US" sz="2800" dirty="0">
                <a:solidFill>
                  <a:schemeClr val="tx1"/>
                </a:solidFill>
                <a:latin typeface="+mn-lt"/>
              </a:rPr>
              <a:t>a </a:t>
            </a:r>
            <a:r>
              <a:rPr lang="en-US" sz="2800" dirty="0" smtClean="0">
                <a:solidFill>
                  <a:schemeClr val="tx1"/>
                </a:solidFill>
                <a:latin typeface="+mn-lt"/>
              </a:rPr>
              <a:t>TRITON management </a:t>
            </a:r>
            <a:r>
              <a:rPr lang="en-US" sz="2800" dirty="0">
                <a:solidFill>
                  <a:schemeClr val="tx1"/>
                </a:solidFill>
                <a:latin typeface="+mn-lt"/>
              </a:rPr>
              <a:t>server.</a:t>
            </a:r>
            <a:endParaRPr lang="en-US" sz="2800" dirty="0">
              <a:solidFill>
                <a:schemeClr val="tx1"/>
              </a:solidFill>
              <a:latin typeface="+mn-lt"/>
              <a:cs typeface="Miriam Fixed" pitchFamily="49" charset="-79"/>
            </a:endParaRPr>
          </a:p>
        </p:txBody>
      </p:sp>
    </p:spTree>
    <p:extLst>
      <p:ext uri="{BB962C8B-B14F-4D97-AF65-F5344CB8AC3E}">
        <p14:creationId xmlns:p14="http://schemas.microsoft.com/office/powerpoint/2010/main" val="1783844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1524000"/>
            <a:ext cx="8305800" cy="3877985"/>
          </a:xfrm>
          <a:prstGeom prst="rect">
            <a:avLst/>
          </a:prstGeom>
        </p:spPr>
        <p:txBody>
          <a:bodyPr wrap="square">
            <a:spAutoFit/>
          </a:bodyPr>
          <a:lstStyle/>
          <a:p>
            <a:pPr>
              <a:spcAft>
                <a:spcPts val="1200"/>
              </a:spcAft>
            </a:pPr>
            <a:r>
              <a:rPr lang="en-US" sz="2800" i="1" dirty="0">
                <a:solidFill>
                  <a:schemeClr val="bg1">
                    <a:lumMod val="75000"/>
                  </a:schemeClr>
                </a:solidFill>
              </a:rPr>
              <a:t>1. Set Up the Appliance</a:t>
            </a:r>
          </a:p>
          <a:p>
            <a:pPr>
              <a:spcAft>
                <a:spcPts val="1200"/>
              </a:spcAft>
            </a:pPr>
            <a:r>
              <a:rPr lang="en-US" sz="2800" i="1" dirty="0" smtClean="0"/>
              <a:t>2</a:t>
            </a:r>
            <a:r>
              <a:rPr lang="en-US" sz="2800" i="1" dirty="0"/>
              <a:t>. Create a Management Server</a:t>
            </a:r>
          </a:p>
          <a:p>
            <a:pPr>
              <a:spcAft>
                <a:spcPts val="1200"/>
              </a:spcAft>
            </a:pPr>
            <a:r>
              <a:rPr lang="en-US" sz="2800" i="1" dirty="0" smtClean="0"/>
              <a:t>3</a:t>
            </a:r>
            <a:r>
              <a:rPr lang="en-US" sz="2800" i="1" dirty="0"/>
              <a:t>. Configure </a:t>
            </a:r>
            <a:r>
              <a:rPr lang="en-US" sz="2800" i="1" dirty="0" err="1" smtClean="0"/>
              <a:t>ThreatVision</a:t>
            </a:r>
            <a:endParaRPr lang="en-US" sz="2800" i="1" dirty="0" smtClean="0"/>
          </a:p>
          <a:p>
            <a:pPr>
              <a:spcAft>
                <a:spcPts val="1200"/>
              </a:spcAft>
            </a:pPr>
            <a:endParaRPr lang="en-US" sz="2800" i="1" dirty="0"/>
          </a:p>
          <a:p>
            <a:pPr>
              <a:spcAft>
                <a:spcPts val="1200"/>
              </a:spcAft>
            </a:pPr>
            <a:r>
              <a:rPr lang="en-US" sz="2800" i="1" dirty="0" smtClean="0"/>
              <a:t>The </a:t>
            </a:r>
            <a:r>
              <a:rPr lang="en-US" sz="2800" i="1" dirty="0" smtClean="0">
                <a:hlinkClick r:id="rId2"/>
              </a:rPr>
              <a:t>Setup Guide</a:t>
            </a:r>
            <a:r>
              <a:rPr lang="en-US" sz="2800" i="1" dirty="0" smtClean="0"/>
              <a:t> walks you through all setup steps in detail.</a:t>
            </a:r>
            <a:endParaRPr lang="en-US" sz="2800" i="1" dirty="0"/>
          </a:p>
          <a:p>
            <a:pPr>
              <a:spcAft>
                <a:spcPts val="1200"/>
              </a:spcAft>
            </a:pPr>
            <a:r>
              <a:rPr lang="en-US" sz="2800" dirty="0"/>
              <a:t>	</a:t>
            </a:r>
          </a:p>
        </p:txBody>
      </p:sp>
    </p:spTree>
    <p:extLst>
      <p:ext uri="{BB962C8B-B14F-4D97-AF65-F5344CB8AC3E}">
        <p14:creationId xmlns:p14="http://schemas.microsoft.com/office/powerpoint/2010/main" val="2273258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3" name="Rectangle 2"/>
          <p:cNvSpPr/>
          <p:nvPr/>
        </p:nvSpPr>
        <p:spPr>
          <a:xfrm>
            <a:off x="501502" y="948690"/>
            <a:ext cx="8305800" cy="4154984"/>
          </a:xfrm>
          <a:prstGeom prst="rect">
            <a:avLst/>
          </a:prstGeom>
        </p:spPr>
        <p:txBody>
          <a:bodyPr wrap="square">
            <a:spAutoFit/>
          </a:bodyPr>
          <a:lstStyle/>
          <a:p>
            <a:r>
              <a:rPr lang="en-US" sz="2800" i="1" dirty="0" smtClean="0">
                <a:hlinkClick r:id="rId2"/>
              </a:rPr>
              <a:t>Create </a:t>
            </a:r>
            <a:r>
              <a:rPr lang="en-US" sz="2800" i="1" dirty="0">
                <a:hlinkClick r:id="rId2"/>
              </a:rPr>
              <a:t>a Management </a:t>
            </a:r>
            <a:r>
              <a:rPr lang="en-US" sz="2800" i="1" dirty="0" smtClean="0">
                <a:hlinkClick r:id="rId2"/>
              </a:rPr>
              <a:t>Server</a:t>
            </a:r>
            <a:r>
              <a:rPr lang="en-US" sz="2800" i="1" dirty="0" smtClean="0"/>
              <a:t/>
            </a:r>
            <a:br>
              <a:rPr lang="en-US" sz="2800" i="1" dirty="0" smtClean="0"/>
            </a:br>
            <a:endParaRPr lang="en-US" sz="2800" i="1" dirty="0"/>
          </a:p>
          <a:p>
            <a:pPr>
              <a:spcAft>
                <a:spcPts val="1200"/>
              </a:spcAft>
            </a:pPr>
            <a:r>
              <a:rPr lang="en-US" sz="2800" i="1" dirty="0" smtClean="0"/>
              <a:t>Step </a:t>
            </a:r>
            <a:r>
              <a:rPr lang="en-US" sz="2800" i="1" dirty="0"/>
              <a:t>1: Download the installer and start installation</a:t>
            </a:r>
          </a:p>
          <a:p>
            <a:pPr>
              <a:spcAft>
                <a:spcPts val="1200"/>
              </a:spcAft>
            </a:pPr>
            <a:r>
              <a:rPr lang="en-US" sz="2800" i="1" dirty="0" smtClean="0"/>
              <a:t>Step </a:t>
            </a:r>
            <a:r>
              <a:rPr lang="en-US" sz="2800" i="1" dirty="0"/>
              <a:t>2: Install TRITON Infrastructure</a:t>
            </a:r>
          </a:p>
          <a:p>
            <a:pPr>
              <a:spcAft>
                <a:spcPts val="1200"/>
              </a:spcAft>
            </a:pPr>
            <a:r>
              <a:rPr lang="en-US" sz="2800" i="1" dirty="0" smtClean="0"/>
              <a:t>Step </a:t>
            </a:r>
            <a:r>
              <a:rPr lang="en-US" sz="2800" i="1" dirty="0"/>
              <a:t>3a: Install Web Security management components</a:t>
            </a:r>
          </a:p>
          <a:p>
            <a:pPr>
              <a:spcAft>
                <a:spcPts val="1200"/>
              </a:spcAft>
            </a:pPr>
            <a:r>
              <a:rPr lang="en-US" sz="2800" i="1" dirty="0" smtClean="0"/>
              <a:t>Step </a:t>
            </a:r>
            <a:r>
              <a:rPr lang="en-US" sz="2800" i="1" dirty="0"/>
              <a:t>3b (optional): Install Data Security management components</a:t>
            </a:r>
          </a:p>
          <a:p>
            <a:pPr>
              <a:spcAft>
                <a:spcPts val="1200"/>
              </a:spcAft>
            </a:pPr>
            <a:r>
              <a:rPr lang="en-US" sz="2800" i="1" dirty="0" smtClean="0"/>
              <a:t>Step </a:t>
            </a:r>
            <a:r>
              <a:rPr lang="en-US" sz="2800" i="1" dirty="0"/>
              <a:t>4: Enter a key and download the Master </a:t>
            </a:r>
            <a:r>
              <a:rPr lang="en-US" sz="2800" i="1" dirty="0" smtClean="0"/>
              <a:t>Database</a:t>
            </a:r>
            <a:endParaRPr lang="en-US" sz="2800" i="1" dirty="0"/>
          </a:p>
        </p:txBody>
      </p:sp>
    </p:spTree>
    <p:extLst>
      <p:ext uri="{BB962C8B-B14F-4D97-AF65-F5344CB8AC3E}">
        <p14:creationId xmlns:p14="http://schemas.microsoft.com/office/powerpoint/2010/main" val="3391142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Management Server &gt; Run the installer</a:t>
            </a:r>
            <a:endParaRPr lang="en-US" dirty="0"/>
          </a:p>
        </p:txBody>
      </p:sp>
      <p:sp>
        <p:nvSpPr>
          <p:cNvPr id="3" name="Rectangle 2"/>
          <p:cNvSpPr/>
          <p:nvPr/>
        </p:nvSpPr>
        <p:spPr>
          <a:xfrm>
            <a:off x="501502" y="948690"/>
            <a:ext cx="8305800" cy="4401205"/>
          </a:xfrm>
          <a:prstGeom prst="rect">
            <a:avLst/>
          </a:prstGeom>
        </p:spPr>
        <p:txBody>
          <a:bodyPr wrap="square">
            <a:spAutoFit/>
          </a:bodyPr>
          <a:lstStyle/>
          <a:p>
            <a:r>
              <a:rPr lang="en-US" sz="2800" i="1" dirty="0" smtClean="0"/>
              <a:t/>
            </a:r>
            <a:br>
              <a:rPr lang="en-US" sz="2800" i="1" dirty="0" smtClean="0"/>
            </a:br>
            <a:r>
              <a:rPr lang="en-US" sz="2800" i="1" dirty="0" smtClean="0"/>
              <a:t>Step </a:t>
            </a:r>
            <a:r>
              <a:rPr lang="en-US" sz="2800" i="1" dirty="0"/>
              <a:t>1: Download the installer and start </a:t>
            </a:r>
            <a:r>
              <a:rPr lang="en-US" sz="2800" i="1" dirty="0" smtClean="0"/>
              <a:t>installation</a:t>
            </a:r>
            <a:br>
              <a:rPr lang="en-US" sz="2800" i="1" dirty="0" smtClean="0"/>
            </a:br>
            <a:endParaRPr lang="en-US" sz="2800" i="1" dirty="0" smtClean="0"/>
          </a:p>
          <a:p>
            <a:pPr marL="514350" indent="-514350">
              <a:buFont typeface="+mj-lt"/>
              <a:buAutoNum type="arabicPeriod"/>
            </a:pPr>
            <a:r>
              <a:rPr lang="en-US" sz="2800" dirty="0"/>
              <a:t>Download the </a:t>
            </a:r>
            <a:r>
              <a:rPr lang="en-US" sz="2800" b="1" dirty="0"/>
              <a:t>Websense Web Security Gateway - Windows </a:t>
            </a:r>
            <a:r>
              <a:rPr lang="en-US" sz="2800" dirty="0"/>
              <a:t>installer from </a:t>
            </a:r>
            <a:r>
              <a:rPr lang="en-US" sz="2800" dirty="0" smtClean="0"/>
              <a:t>the </a:t>
            </a:r>
            <a:r>
              <a:rPr lang="en-US" sz="2800" b="1" dirty="0" smtClean="0"/>
              <a:t>Downloads </a:t>
            </a:r>
            <a:r>
              <a:rPr lang="en-US" sz="2800" dirty="0"/>
              <a:t>tab of </a:t>
            </a:r>
            <a:r>
              <a:rPr lang="en-US" sz="2800" u="sng" dirty="0">
                <a:solidFill>
                  <a:srgbClr val="0000FF"/>
                </a:solidFill>
              </a:rPr>
              <a:t>mywebsense.com</a:t>
            </a:r>
            <a:r>
              <a:rPr lang="en-US" sz="2800" dirty="0"/>
              <a:t>.</a:t>
            </a:r>
          </a:p>
          <a:p>
            <a:pPr marL="914400" lvl="1" indent="-457200">
              <a:buFont typeface="Arial" pitchFamily="34" charset="0"/>
              <a:buChar char="•"/>
            </a:pPr>
            <a:r>
              <a:rPr lang="en-US" sz="2800" dirty="0" smtClean="0"/>
              <a:t>The </a:t>
            </a:r>
            <a:r>
              <a:rPr lang="en-US" sz="2800" dirty="0"/>
              <a:t>file name is </a:t>
            </a:r>
            <a:r>
              <a:rPr lang="en-US" sz="2800" b="1" dirty="0" smtClean="0"/>
              <a:t>WebsenseTRITON773Setup.exe</a:t>
            </a:r>
            <a:r>
              <a:rPr lang="en-US" sz="2800" dirty="0"/>
              <a:t>.</a:t>
            </a:r>
          </a:p>
          <a:p>
            <a:pPr marL="914400" lvl="1" indent="-457200">
              <a:buFont typeface="Arial" pitchFamily="34" charset="0"/>
              <a:buChar char="•"/>
            </a:pPr>
            <a:r>
              <a:rPr lang="en-US" sz="2800" dirty="0" smtClean="0"/>
              <a:t>The </a:t>
            </a:r>
            <a:r>
              <a:rPr lang="en-US" sz="2800" dirty="0"/>
              <a:t>version is </a:t>
            </a:r>
            <a:r>
              <a:rPr lang="en-US" sz="2800" b="1" dirty="0"/>
              <a:t>7.7.3</a:t>
            </a:r>
            <a:r>
              <a:rPr lang="en-US" sz="2800" dirty="0"/>
              <a:t>.</a:t>
            </a:r>
          </a:p>
          <a:p>
            <a:pPr marL="914400" lvl="1" indent="-457200">
              <a:buFont typeface="Arial" pitchFamily="34" charset="0"/>
              <a:buChar char="•"/>
            </a:pPr>
            <a:r>
              <a:rPr lang="en-US" sz="2800" dirty="0" smtClean="0"/>
              <a:t>When </a:t>
            </a:r>
            <a:r>
              <a:rPr lang="en-US" sz="2800" dirty="0"/>
              <a:t>extracted, the installation files occupy about 2 GB of disk space.</a:t>
            </a:r>
            <a:endParaRPr lang="en-US" sz="2800" i="1" dirty="0"/>
          </a:p>
        </p:txBody>
      </p:sp>
    </p:spTree>
    <p:extLst>
      <p:ext uri="{BB962C8B-B14F-4D97-AF65-F5344CB8AC3E}">
        <p14:creationId xmlns:p14="http://schemas.microsoft.com/office/powerpoint/2010/main" val="3447400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Management Server &gt; </a:t>
            </a:r>
            <a:r>
              <a:rPr lang="en-US" dirty="0" smtClean="0"/>
              <a:t>Run the </a:t>
            </a:r>
            <a:r>
              <a:rPr lang="en-US" dirty="0"/>
              <a:t>installer</a:t>
            </a:r>
          </a:p>
        </p:txBody>
      </p:sp>
      <p:sp>
        <p:nvSpPr>
          <p:cNvPr id="3" name="Content Placeholder 2"/>
          <p:cNvSpPr>
            <a:spLocks noGrp="1"/>
          </p:cNvSpPr>
          <p:nvPr>
            <p:ph sz="half" idx="1"/>
          </p:nvPr>
        </p:nvSpPr>
        <p:spPr/>
        <p:txBody>
          <a:bodyPr>
            <a:noAutofit/>
          </a:bodyPr>
          <a:lstStyle/>
          <a:p>
            <a:pPr marL="457200" indent="-457200">
              <a:buFont typeface="+mj-lt"/>
              <a:buAutoNum type="arabicPeriod" startAt="2"/>
            </a:pPr>
            <a:r>
              <a:rPr lang="en-US" sz="2800" dirty="0">
                <a:solidFill>
                  <a:schemeClr val="tx1"/>
                </a:solidFill>
                <a:latin typeface="+mn-lt"/>
              </a:rPr>
              <a:t>Double-click the installer executable to launch the </a:t>
            </a:r>
            <a:r>
              <a:rPr lang="en-US" sz="2800" b="1" dirty="0">
                <a:solidFill>
                  <a:schemeClr val="tx1"/>
                </a:solidFill>
                <a:latin typeface="+mn-lt"/>
              </a:rPr>
              <a:t>Websense TRITON </a:t>
            </a:r>
            <a:r>
              <a:rPr lang="en-US" sz="2800" b="1" dirty="0" smtClean="0">
                <a:solidFill>
                  <a:schemeClr val="tx1"/>
                </a:solidFill>
                <a:latin typeface="+mn-lt"/>
              </a:rPr>
              <a:t>Setup </a:t>
            </a:r>
            <a:r>
              <a:rPr lang="en-US" sz="2800" dirty="0" smtClean="0">
                <a:solidFill>
                  <a:schemeClr val="tx1"/>
                </a:solidFill>
                <a:latin typeface="+mn-lt"/>
              </a:rPr>
              <a:t>program.</a:t>
            </a:r>
          </a:p>
          <a:p>
            <a:pPr marL="0" indent="0">
              <a:buNone/>
            </a:pPr>
            <a:r>
              <a:rPr lang="en-US" sz="2800" dirty="0" smtClean="0">
                <a:solidFill>
                  <a:schemeClr val="tx1"/>
                </a:solidFill>
                <a:latin typeface="+mn-lt"/>
              </a:rPr>
              <a:t>	A </a:t>
            </a:r>
            <a:r>
              <a:rPr lang="en-US" sz="2800" dirty="0">
                <a:solidFill>
                  <a:schemeClr val="tx1"/>
                </a:solidFill>
                <a:latin typeface="+mn-lt"/>
              </a:rPr>
              <a:t>progress dialog box is displayed as files are </a:t>
            </a:r>
            <a:r>
              <a:rPr lang="en-US" sz="2800" dirty="0" smtClean="0">
                <a:solidFill>
                  <a:schemeClr val="tx1"/>
                </a:solidFill>
                <a:latin typeface="+mn-lt"/>
              </a:rPr>
              <a:t>	extracted</a:t>
            </a:r>
            <a:r>
              <a:rPr lang="en-US" sz="2800" dirty="0">
                <a:solidFill>
                  <a:schemeClr val="tx1"/>
                </a:solidFill>
                <a:latin typeface="+mn-lt"/>
              </a:rPr>
              <a:t>. This </a:t>
            </a:r>
            <a:r>
              <a:rPr lang="en-US" sz="2800" dirty="0" smtClean="0">
                <a:solidFill>
                  <a:schemeClr val="tx1"/>
                </a:solidFill>
                <a:latin typeface="+mn-lt"/>
              </a:rPr>
              <a:t>may take </a:t>
            </a:r>
            <a:r>
              <a:rPr lang="en-US" sz="2800" dirty="0">
                <a:solidFill>
                  <a:schemeClr val="tx1"/>
                </a:solidFill>
                <a:latin typeface="+mn-lt"/>
              </a:rPr>
              <a:t>a </a:t>
            </a:r>
            <a:r>
              <a:rPr lang="en-US" sz="2800" dirty="0" smtClean="0">
                <a:solidFill>
                  <a:schemeClr val="tx1"/>
                </a:solidFill>
                <a:latin typeface="+mn-lt"/>
              </a:rPr>
              <a:t>few minutes</a:t>
            </a:r>
            <a:r>
              <a:rPr lang="en-US" sz="2800" dirty="0">
                <a:solidFill>
                  <a:schemeClr val="tx1"/>
                </a:solidFill>
                <a:latin typeface="+mn-lt"/>
              </a:rPr>
              <a:t>.</a:t>
            </a:r>
          </a:p>
          <a:p>
            <a:pPr marL="457200" indent="-457200">
              <a:buFont typeface="+mj-lt"/>
              <a:buAutoNum type="arabicPeriod" startAt="3"/>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Welcome </a:t>
            </a:r>
            <a:r>
              <a:rPr lang="en-US" sz="2800" dirty="0">
                <a:solidFill>
                  <a:schemeClr val="tx1"/>
                </a:solidFill>
                <a:latin typeface="+mn-lt"/>
              </a:rPr>
              <a:t>screen, click </a:t>
            </a:r>
            <a:r>
              <a:rPr lang="en-US" sz="2800" b="1" dirty="0">
                <a:solidFill>
                  <a:schemeClr val="tx1"/>
                </a:solidFill>
                <a:latin typeface="+mn-lt"/>
              </a:rPr>
              <a:t>Start</a:t>
            </a:r>
            <a:r>
              <a:rPr lang="en-US" sz="2800" dirty="0">
                <a:solidFill>
                  <a:schemeClr val="tx1"/>
                </a:solidFill>
                <a:latin typeface="+mn-lt"/>
              </a:rPr>
              <a:t>.</a:t>
            </a:r>
          </a:p>
          <a:p>
            <a:pPr marL="457200" indent="-457200">
              <a:buFont typeface="+mj-lt"/>
              <a:buAutoNum type="arabicPeriod" startAt="3"/>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Subscription Agreement </a:t>
            </a:r>
            <a:r>
              <a:rPr lang="en-US" sz="2800" dirty="0">
                <a:solidFill>
                  <a:schemeClr val="tx1"/>
                </a:solidFill>
                <a:latin typeface="+mn-lt"/>
              </a:rPr>
              <a:t>screen, select </a:t>
            </a:r>
            <a:r>
              <a:rPr lang="en-US" sz="2800" b="1" dirty="0">
                <a:solidFill>
                  <a:schemeClr val="tx1"/>
                </a:solidFill>
                <a:latin typeface="+mn-lt"/>
              </a:rPr>
              <a:t>I accept this agreement </a:t>
            </a:r>
            <a:r>
              <a:rPr lang="en-US" sz="2800" dirty="0">
                <a:solidFill>
                  <a:schemeClr val="tx1"/>
                </a:solidFill>
                <a:latin typeface="+mn-lt"/>
              </a:rPr>
              <a:t>and </a:t>
            </a:r>
            <a:r>
              <a:rPr lang="en-US" sz="2800" dirty="0" smtClean="0">
                <a:solidFill>
                  <a:schemeClr val="tx1"/>
                </a:solidFill>
                <a:latin typeface="+mn-lt"/>
              </a:rPr>
              <a:t>then click </a:t>
            </a:r>
            <a:r>
              <a:rPr lang="en-US" sz="2800" b="1" dirty="0">
                <a:solidFill>
                  <a:schemeClr val="tx1"/>
                </a:solidFill>
                <a:latin typeface="+mn-lt"/>
              </a:rPr>
              <a:t>Next</a:t>
            </a:r>
            <a:r>
              <a:rPr lang="en-US" sz="2800" dirty="0" smtClean="0">
                <a:solidFill>
                  <a:schemeClr val="tx1"/>
                </a:solidFill>
                <a:latin typeface="+mn-lt"/>
              </a:rPr>
              <a:t>.</a:t>
            </a:r>
            <a:endParaRPr lang="en-US" sz="2800" dirty="0">
              <a:solidFill>
                <a:schemeClr val="tx1"/>
              </a:solidFill>
              <a:latin typeface="+mn-lt"/>
            </a:endParaRPr>
          </a:p>
        </p:txBody>
      </p:sp>
    </p:spTree>
    <p:extLst>
      <p:ext uri="{BB962C8B-B14F-4D97-AF65-F5344CB8AC3E}">
        <p14:creationId xmlns:p14="http://schemas.microsoft.com/office/powerpoint/2010/main" val="2294135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Run the installer</a:t>
            </a:r>
            <a:endParaRPr lang="en-US" dirty="0"/>
          </a:p>
        </p:txBody>
      </p:sp>
      <p:sp>
        <p:nvSpPr>
          <p:cNvPr id="4" name="Content Placeholder 3"/>
          <p:cNvSpPr>
            <a:spLocks noGrp="1"/>
          </p:cNvSpPr>
          <p:nvPr>
            <p:ph sz="half" idx="1"/>
          </p:nvPr>
        </p:nvSpPr>
        <p:spPr/>
        <p:txBody>
          <a:bodyPr>
            <a:normAutofit/>
          </a:bodyPr>
          <a:lstStyle/>
          <a:p>
            <a:pPr marL="0" lvl="0" indent="0">
              <a:spcBef>
                <a:spcPts val="0"/>
              </a:spcBef>
              <a:buNone/>
            </a:pPr>
            <a:r>
              <a:rPr lang="en-US" sz="2400" i="1" dirty="0" smtClean="0">
                <a:solidFill>
                  <a:prstClr val="black"/>
                </a:solidFill>
                <a:latin typeface="Calibri"/>
                <a:cs typeface="+mn-cs"/>
              </a:rPr>
              <a:t>For Web </a:t>
            </a:r>
            <a:r>
              <a:rPr lang="en-US" sz="2400" i="1" dirty="0">
                <a:solidFill>
                  <a:prstClr val="black"/>
                </a:solidFill>
                <a:latin typeface="Calibri"/>
                <a:cs typeface="+mn-cs"/>
              </a:rPr>
              <a:t>Security </a:t>
            </a:r>
            <a:r>
              <a:rPr lang="en-US" sz="2400" i="1" dirty="0" smtClean="0">
                <a:solidFill>
                  <a:prstClr val="black"/>
                </a:solidFill>
                <a:latin typeface="Calibri"/>
                <a:cs typeface="+mn-cs"/>
              </a:rPr>
              <a:t>Gateway</a:t>
            </a:r>
            <a:r>
              <a:rPr lang="en-US" sz="2400" dirty="0" smtClean="0">
                <a:solidFill>
                  <a:prstClr val="black"/>
                </a:solidFill>
                <a:latin typeface="Calibri"/>
                <a:cs typeface="+mn-cs"/>
              </a:rPr>
              <a:t>: </a:t>
            </a:r>
            <a:r>
              <a:rPr lang="en-US" sz="2400" dirty="0">
                <a:solidFill>
                  <a:prstClr val="black"/>
                </a:solidFill>
                <a:latin typeface="Calibri"/>
                <a:cs typeface="+mn-cs"/>
              </a:rPr>
              <a:t>Mark the </a:t>
            </a:r>
            <a:r>
              <a:rPr lang="en-US" sz="2400" b="1" dirty="0">
                <a:solidFill>
                  <a:prstClr val="black"/>
                </a:solidFill>
                <a:latin typeface="Calibri"/>
                <a:cs typeface="+mn-cs"/>
              </a:rPr>
              <a:t>Web </a:t>
            </a:r>
            <a:r>
              <a:rPr lang="en-US" sz="2400" b="1" dirty="0" smtClean="0">
                <a:solidFill>
                  <a:prstClr val="black"/>
                </a:solidFill>
                <a:latin typeface="Calibri"/>
                <a:cs typeface="+mn-cs"/>
              </a:rPr>
              <a:t>Security </a:t>
            </a:r>
            <a:r>
              <a:rPr lang="en-US" sz="2400" dirty="0" smtClean="0">
                <a:solidFill>
                  <a:prstClr val="black"/>
                </a:solidFill>
                <a:latin typeface="Calibri"/>
                <a:cs typeface="+mn-cs"/>
              </a:rPr>
              <a:t>check box.</a:t>
            </a:r>
            <a:endParaRPr lang="en-US" sz="2400" dirty="0">
              <a:solidFill>
                <a:prstClr val="black"/>
              </a:solidFill>
              <a:latin typeface="Calibri"/>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683766" cy="254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768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Run the installer</a:t>
            </a:r>
            <a:endParaRPr lang="en-US" dirty="0"/>
          </a:p>
        </p:txBody>
      </p:sp>
      <p:sp>
        <p:nvSpPr>
          <p:cNvPr id="3" name="Rectangle 2"/>
          <p:cNvSpPr/>
          <p:nvPr/>
        </p:nvSpPr>
        <p:spPr>
          <a:xfrm>
            <a:off x="533400" y="1143000"/>
            <a:ext cx="7315200" cy="830997"/>
          </a:xfrm>
          <a:prstGeom prst="rect">
            <a:avLst/>
          </a:prstGeom>
        </p:spPr>
        <p:txBody>
          <a:bodyPr wrap="square">
            <a:spAutoFit/>
          </a:bodyPr>
          <a:lstStyle/>
          <a:p>
            <a:r>
              <a:rPr lang="en-US" sz="2400" i="1" dirty="0" smtClean="0"/>
              <a:t>For Web </a:t>
            </a:r>
            <a:r>
              <a:rPr lang="en-US" sz="2400" i="1" dirty="0"/>
              <a:t>Security Gateway Anywhere</a:t>
            </a:r>
            <a:r>
              <a:rPr lang="en-US" sz="2400" dirty="0"/>
              <a:t>: Mark the </a:t>
            </a:r>
            <a:r>
              <a:rPr lang="en-US" sz="2400" b="1" dirty="0"/>
              <a:t>Web Security </a:t>
            </a:r>
            <a:r>
              <a:rPr lang="en-US" sz="2400" dirty="0"/>
              <a:t>and </a:t>
            </a:r>
            <a:r>
              <a:rPr lang="en-US" sz="2400" b="1" dirty="0" smtClean="0"/>
              <a:t>Data Security</a:t>
            </a:r>
            <a:r>
              <a:rPr lang="en-US" sz="2400" b="1" dirty="0"/>
              <a:t> </a:t>
            </a:r>
            <a:r>
              <a:rPr lang="en-US" sz="2400" dirty="0" smtClean="0"/>
              <a:t>check </a:t>
            </a:r>
            <a:r>
              <a:rPr lang="en-US" sz="2400" dirty="0"/>
              <a:t>boxes.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400"/>
            <a:ext cx="5867400" cy="262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35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Run the installer</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smtClean="0">
                <a:solidFill>
                  <a:schemeClr val="tx1"/>
                </a:solidFill>
                <a:latin typeface="+mn-lt"/>
              </a:rPr>
              <a:t>When you are finished, click </a:t>
            </a:r>
            <a:r>
              <a:rPr lang="en-US" sz="2800" b="1" dirty="0" smtClean="0">
                <a:solidFill>
                  <a:schemeClr val="tx1"/>
                </a:solidFill>
                <a:latin typeface="+mn-lt"/>
              </a:rPr>
              <a:t>Next.</a:t>
            </a:r>
          </a:p>
          <a:p>
            <a:pPr marL="514350" indent="-514350">
              <a:buFont typeface="+mj-lt"/>
              <a:buAutoNum type="arabicPeriod" startAt="6"/>
            </a:pPr>
            <a:r>
              <a:rPr lang="en-US" sz="2800" dirty="0">
                <a:solidFill>
                  <a:schemeClr val="tx1"/>
                </a:solidFill>
                <a:latin typeface="+mn-lt"/>
              </a:rPr>
              <a:t>On the </a:t>
            </a:r>
            <a:r>
              <a:rPr lang="en-US" sz="2800" b="1" dirty="0">
                <a:solidFill>
                  <a:schemeClr val="tx1"/>
                </a:solidFill>
                <a:latin typeface="+mn-lt"/>
              </a:rPr>
              <a:t>Summary </a:t>
            </a:r>
            <a:r>
              <a:rPr lang="en-US" sz="2800" dirty="0">
                <a:solidFill>
                  <a:schemeClr val="tx1"/>
                </a:solidFill>
                <a:latin typeface="+mn-lt"/>
              </a:rPr>
              <a:t>screen, click </a:t>
            </a:r>
            <a:r>
              <a:rPr lang="en-US" sz="2800" b="1" dirty="0">
                <a:solidFill>
                  <a:schemeClr val="tx1"/>
                </a:solidFill>
                <a:latin typeface="+mn-lt"/>
              </a:rPr>
              <a:t>Next </a:t>
            </a:r>
            <a:r>
              <a:rPr lang="en-US" sz="2800" dirty="0">
                <a:solidFill>
                  <a:schemeClr val="tx1"/>
                </a:solidFill>
                <a:latin typeface="+mn-lt"/>
              </a:rPr>
              <a:t>to continue the installation.</a:t>
            </a:r>
          </a:p>
          <a:p>
            <a:pPr marL="0" indent="0">
              <a:buNone/>
            </a:pPr>
            <a:endParaRPr lang="en-US" sz="2800" dirty="0" smtClean="0">
              <a:solidFill>
                <a:schemeClr val="tx1"/>
              </a:solidFill>
              <a:latin typeface="+mn-lt"/>
            </a:endParaRPr>
          </a:p>
          <a:p>
            <a:pPr marL="0" indent="0">
              <a:buNone/>
            </a:pPr>
            <a:r>
              <a:rPr lang="en-US" sz="2800" dirty="0" smtClean="0">
                <a:solidFill>
                  <a:schemeClr val="tx1"/>
                </a:solidFill>
                <a:latin typeface="+mn-lt"/>
              </a:rPr>
              <a:t>The </a:t>
            </a:r>
            <a:r>
              <a:rPr lang="en-US" sz="2800" dirty="0">
                <a:solidFill>
                  <a:schemeClr val="tx1"/>
                </a:solidFill>
                <a:latin typeface="+mn-lt"/>
              </a:rPr>
              <a:t>TRITON Infrastructure Setup program launches. Continue with the </a:t>
            </a:r>
            <a:r>
              <a:rPr lang="en-US" sz="2800" dirty="0" smtClean="0">
                <a:solidFill>
                  <a:schemeClr val="tx1"/>
                </a:solidFill>
                <a:latin typeface="+mn-lt"/>
              </a:rPr>
              <a:t>next slide.</a:t>
            </a:r>
            <a:endParaRPr lang="en-US" sz="2800" b="1" dirty="0" smtClean="0">
              <a:solidFill>
                <a:schemeClr val="tx1"/>
              </a:solidFill>
              <a:latin typeface="+mn-lt"/>
            </a:endParaRPr>
          </a:p>
          <a:p>
            <a:pPr marL="0" indent="0">
              <a:buNone/>
            </a:pPr>
            <a:endParaRPr lang="en-US" sz="2800" b="1" dirty="0">
              <a:latin typeface="+mn-lt"/>
            </a:endParaRPr>
          </a:p>
        </p:txBody>
      </p:sp>
    </p:spTree>
    <p:extLst>
      <p:ext uri="{BB962C8B-B14F-4D97-AF65-F5344CB8AC3E}">
        <p14:creationId xmlns:p14="http://schemas.microsoft.com/office/powerpoint/2010/main" val="1172786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a:t>
            </a:r>
            <a:r>
              <a:rPr lang="en-US" dirty="0" smtClean="0">
                <a:solidFill>
                  <a:prstClr val="white"/>
                </a:solidFill>
              </a:rPr>
              <a:t>Infrastructure</a:t>
            </a:r>
            <a:endParaRPr lang="en-US" dirty="0"/>
          </a:p>
        </p:txBody>
      </p:sp>
      <p:sp>
        <p:nvSpPr>
          <p:cNvPr id="7" name="Rectangle 6"/>
          <p:cNvSpPr/>
          <p:nvPr/>
        </p:nvSpPr>
        <p:spPr>
          <a:xfrm>
            <a:off x="501502" y="948690"/>
            <a:ext cx="8305800" cy="5139869"/>
          </a:xfrm>
          <a:prstGeom prst="rect">
            <a:avLst/>
          </a:prstGeom>
        </p:spPr>
        <p:txBody>
          <a:bodyPr wrap="square">
            <a:spAutoFit/>
          </a:bodyPr>
          <a:lstStyle/>
          <a:p>
            <a:r>
              <a:rPr lang="en-US" sz="2800" i="1" dirty="0" smtClean="0">
                <a:hlinkClick r:id="rId2"/>
              </a:rPr>
              <a:t>Create </a:t>
            </a:r>
            <a:r>
              <a:rPr lang="en-US" sz="2800" i="1" dirty="0">
                <a:hlinkClick r:id="rId2"/>
              </a:rPr>
              <a:t>a Management </a:t>
            </a:r>
            <a:r>
              <a:rPr lang="en-US" sz="2800" i="1" dirty="0" smtClean="0">
                <a:hlinkClick r:id="rId2"/>
              </a:rPr>
              <a:t>Server</a:t>
            </a:r>
            <a:r>
              <a:rPr lang="en-US" sz="2800" i="1" dirty="0" smtClean="0"/>
              <a:t/>
            </a:r>
            <a:br>
              <a:rPr lang="en-US" sz="2800" i="1" dirty="0" smtClean="0"/>
            </a:br>
            <a:endParaRPr lang="en-US" sz="2800" i="1" dirty="0"/>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1: Download the installer and start installation</a:t>
            </a:r>
          </a:p>
          <a:p>
            <a:pPr>
              <a:spcAft>
                <a:spcPts val="1200"/>
              </a:spcAft>
            </a:pPr>
            <a:r>
              <a:rPr lang="en-US" sz="2800" i="1" dirty="0" smtClean="0"/>
              <a:t>Step </a:t>
            </a:r>
            <a:r>
              <a:rPr lang="en-US" sz="2800" i="1" dirty="0"/>
              <a:t>2: Install TRITON </a:t>
            </a:r>
            <a:r>
              <a:rPr lang="en-US" sz="2800" i="1" dirty="0" smtClean="0"/>
              <a:t>Infrastructure</a:t>
            </a:r>
          </a:p>
          <a:p>
            <a:endParaRPr lang="en-US" sz="2800" dirty="0" smtClean="0"/>
          </a:p>
          <a:p>
            <a:r>
              <a:rPr lang="en-US" sz="2800" dirty="0" smtClean="0"/>
              <a:t>TRITON </a:t>
            </a:r>
            <a:r>
              <a:rPr lang="en-US" sz="2800" dirty="0"/>
              <a:t>Infrastructure is the platform on </a:t>
            </a:r>
            <a:r>
              <a:rPr lang="en-US" sz="2800" dirty="0" smtClean="0"/>
              <a:t>which Websense </a:t>
            </a:r>
            <a:r>
              <a:rPr lang="en-US" sz="2800" dirty="0"/>
              <a:t>TRITON </a:t>
            </a:r>
            <a:r>
              <a:rPr lang="en-US" sz="2800" dirty="0" smtClean="0"/>
              <a:t>management components </a:t>
            </a:r>
            <a:r>
              <a:rPr lang="en-US" sz="2800" dirty="0"/>
              <a:t>are built. When the infrastructure components have </a:t>
            </a:r>
            <a:r>
              <a:rPr lang="en-US" sz="2800" dirty="0" smtClean="0"/>
              <a:t>been installed</a:t>
            </a:r>
            <a:r>
              <a:rPr lang="en-US" sz="2800" dirty="0"/>
              <a:t>, </a:t>
            </a:r>
            <a:r>
              <a:rPr lang="en-US" sz="2800" dirty="0" smtClean="0"/>
              <a:t>the </a:t>
            </a:r>
            <a:r>
              <a:rPr lang="en-US" sz="2800" dirty="0"/>
              <a:t>Web Security installer </a:t>
            </a:r>
            <a:r>
              <a:rPr lang="en-US" sz="2800" dirty="0" smtClean="0"/>
              <a:t>launches automatically </a:t>
            </a:r>
            <a:r>
              <a:rPr lang="en-US" sz="2800" dirty="0"/>
              <a:t>to install the Web Security management</a:t>
            </a:r>
          </a:p>
          <a:p>
            <a:r>
              <a:rPr lang="en-US" sz="2800" dirty="0"/>
              <a:t>components.</a:t>
            </a:r>
          </a:p>
        </p:txBody>
      </p:sp>
    </p:spTree>
    <p:extLst>
      <p:ext uri="{BB962C8B-B14F-4D97-AF65-F5344CB8AC3E}">
        <p14:creationId xmlns:p14="http://schemas.microsoft.com/office/powerpoint/2010/main" val="142448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371600"/>
            <a:ext cx="8534400" cy="943848"/>
          </a:xfrm>
        </p:spPr>
        <p:txBody>
          <a:bodyPr>
            <a:normAutofit fontScale="90000"/>
          </a:bodyPr>
          <a:lstStyle/>
          <a:p>
            <a:r>
              <a:rPr lang="en-US" dirty="0" smtClean="0"/>
              <a:t/>
            </a:r>
            <a:br>
              <a:rPr lang="en-US" dirty="0" smtClean="0"/>
            </a:br>
            <a:r>
              <a:rPr lang="en-US" dirty="0" err="1" smtClean="0"/>
              <a:t>ThreatVision</a:t>
            </a:r>
            <a:r>
              <a:rPr lang="en-US" dirty="0" smtClean="0"/>
              <a:t> Capabilities</a:t>
            </a:r>
            <a:endParaRPr lang="en-US" dirty="0"/>
          </a:p>
        </p:txBody>
      </p:sp>
      <p:sp>
        <p:nvSpPr>
          <p:cNvPr id="5" name="Subtitle 4"/>
          <p:cNvSpPr>
            <a:spLocks noGrp="1"/>
          </p:cNvSpPr>
          <p:nvPr>
            <p:ph type="subTitle" idx="1"/>
          </p:nvPr>
        </p:nvSpPr>
        <p:spPr/>
        <p:txBody>
          <a:bodyPr/>
          <a:lstStyle/>
          <a:p>
            <a:r>
              <a:rPr lang="en-US" dirty="0" smtClean="0"/>
              <a:t>The Big Picture</a:t>
            </a:r>
            <a:endParaRPr lang="en-US" dirty="0"/>
          </a:p>
        </p:txBody>
      </p:sp>
    </p:spTree>
    <p:extLst>
      <p:ext uri="{BB962C8B-B14F-4D97-AF65-F5344CB8AC3E}">
        <p14:creationId xmlns:p14="http://schemas.microsoft.com/office/powerpoint/2010/main" val="699242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sz="2800" dirty="0">
                <a:solidFill>
                  <a:schemeClr val="tx1"/>
                </a:solidFill>
                <a:latin typeface="+mn-lt"/>
              </a:rPr>
              <a:t>On the TRITON Infrastructure Setup </a:t>
            </a:r>
            <a:r>
              <a:rPr lang="en-US" sz="2800" b="1" dirty="0">
                <a:solidFill>
                  <a:schemeClr val="tx1"/>
                </a:solidFill>
                <a:latin typeface="+mn-lt"/>
              </a:rPr>
              <a:t>Welcome </a:t>
            </a:r>
            <a:r>
              <a:rPr lang="en-US" sz="2800" dirty="0">
                <a:solidFill>
                  <a:schemeClr val="tx1"/>
                </a:solidFill>
                <a:latin typeface="+mn-lt"/>
              </a:rPr>
              <a:t>screen, click </a:t>
            </a:r>
            <a:r>
              <a:rPr lang="en-US" sz="2800" b="1" dirty="0" smtClean="0">
                <a:solidFill>
                  <a:schemeClr val="tx1"/>
                </a:solidFill>
                <a:latin typeface="+mn-lt"/>
              </a:rPr>
              <a:t>Next</a:t>
            </a:r>
            <a:r>
              <a:rPr lang="en-US" sz="2800" dirty="0" smtClean="0">
                <a:solidFill>
                  <a:schemeClr val="tx1"/>
                </a:solidFill>
                <a:latin typeface="+mn-lt"/>
              </a:rPr>
              <a:t>. </a:t>
            </a:r>
          </a:p>
          <a:p>
            <a:pPr marL="457200" indent="-457200">
              <a:buFont typeface="+mj-lt"/>
              <a:buAutoNum type="arabicPeriod"/>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Installation Directory </a:t>
            </a:r>
            <a:r>
              <a:rPr lang="en-US" sz="2800" dirty="0">
                <a:solidFill>
                  <a:schemeClr val="tx1"/>
                </a:solidFill>
                <a:latin typeface="+mn-lt"/>
              </a:rPr>
              <a:t>screen, specify the location where you </a:t>
            </a:r>
            <a:r>
              <a:rPr lang="en-US" sz="2800" dirty="0" smtClean="0">
                <a:solidFill>
                  <a:schemeClr val="tx1"/>
                </a:solidFill>
                <a:latin typeface="+mn-lt"/>
              </a:rPr>
              <a:t>want TRITON </a:t>
            </a:r>
            <a:r>
              <a:rPr lang="en-US" sz="2800" dirty="0">
                <a:solidFill>
                  <a:schemeClr val="tx1"/>
                </a:solidFill>
                <a:latin typeface="+mn-lt"/>
              </a:rPr>
              <a:t>Infrastructure to be installed and </a:t>
            </a:r>
            <a:r>
              <a:rPr lang="en-US" sz="2800" dirty="0" smtClean="0">
                <a:solidFill>
                  <a:schemeClr val="tx1"/>
                </a:solidFill>
                <a:latin typeface="+mn-lt"/>
              </a:rPr>
              <a:t>then </a:t>
            </a:r>
            <a:r>
              <a:rPr lang="en-US" sz="2800" dirty="0">
                <a:solidFill>
                  <a:schemeClr val="tx1"/>
                </a:solidFill>
                <a:latin typeface="+mn-lt"/>
              </a:rPr>
              <a:t>click </a:t>
            </a:r>
            <a:r>
              <a:rPr lang="en-US" sz="2800" b="1" dirty="0">
                <a:solidFill>
                  <a:schemeClr val="tx1"/>
                </a:solidFill>
                <a:latin typeface="+mn-lt"/>
              </a:rPr>
              <a:t>Next</a:t>
            </a:r>
            <a:r>
              <a:rPr lang="en-US" sz="2800" dirty="0" smtClean="0">
                <a:solidFill>
                  <a:schemeClr val="tx1"/>
                </a:solidFill>
                <a:latin typeface="+mn-lt"/>
              </a:rPr>
              <a:t>.</a:t>
            </a:r>
          </a:p>
          <a:p>
            <a:pPr marL="457200" indent="-457200">
              <a:buFont typeface="+mj-lt"/>
              <a:buAutoNum type="arabicPeriod"/>
            </a:pPr>
            <a:endParaRPr lang="en-US" sz="2800" dirty="0">
              <a:solidFill>
                <a:schemeClr val="tx1"/>
              </a:solidFill>
              <a:latin typeface="+mn-lt"/>
            </a:endParaRPr>
          </a:p>
          <a:p>
            <a:pPr marL="457200" indent="-457200">
              <a:buFont typeface="+mj-lt"/>
              <a:buAutoNum type="arabicPeriod"/>
            </a:pPr>
            <a:endParaRPr lang="en-US" sz="2800" dirty="0" smtClean="0">
              <a:solidFill>
                <a:schemeClr val="tx1"/>
              </a:solidFill>
              <a:latin typeface="+mn-lt"/>
            </a:endParaRPr>
          </a:p>
          <a:p>
            <a:pPr marL="514350" indent="-514350">
              <a:buFont typeface="+mj-lt"/>
              <a:buAutoNum type="arabicPeriod"/>
            </a:pPr>
            <a:r>
              <a:rPr lang="en-US" sz="2800" dirty="0">
                <a:solidFill>
                  <a:schemeClr val="tx1"/>
                </a:solidFill>
                <a:latin typeface="+mn-lt"/>
              </a:rPr>
              <a:t>On the </a:t>
            </a:r>
            <a:r>
              <a:rPr lang="en-US" sz="2800" b="1" dirty="0">
                <a:solidFill>
                  <a:schemeClr val="tx1"/>
                </a:solidFill>
                <a:latin typeface="+mn-lt"/>
              </a:rPr>
              <a:t>SQL Server </a:t>
            </a:r>
            <a:r>
              <a:rPr lang="en-US" sz="2800" dirty="0">
                <a:solidFill>
                  <a:schemeClr val="tx1"/>
                </a:solidFill>
                <a:latin typeface="+mn-lt"/>
              </a:rPr>
              <a:t>screen, specify the location of your database engine and </a:t>
            </a:r>
            <a:r>
              <a:rPr lang="en-US" sz="2800" dirty="0" smtClean="0">
                <a:solidFill>
                  <a:schemeClr val="tx1"/>
                </a:solidFill>
                <a:latin typeface="+mn-lt"/>
              </a:rPr>
              <a:t>the type </a:t>
            </a:r>
            <a:r>
              <a:rPr lang="en-US" sz="2800" dirty="0">
                <a:solidFill>
                  <a:schemeClr val="tx1"/>
                </a:solidFill>
                <a:latin typeface="+mn-lt"/>
              </a:rPr>
              <a:t>of authentication to use for the connection. Also specify whether to </a:t>
            </a:r>
            <a:r>
              <a:rPr lang="en-US" sz="2800" dirty="0" smtClean="0">
                <a:solidFill>
                  <a:schemeClr val="tx1"/>
                </a:solidFill>
                <a:latin typeface="+mn-lt"/>
              </a:rPr>
              <a:t>encrypt communication </a:t>
            </a:r>
            <a:r>
              <a:rPr lang="en-US" sz="2800" dirty="0">
                <a:solidFill>
                  <a:schemeClr val="tx1"/>
                </a:solidFill>
                <a:latin typeface="+mn-lt"/>
              </a:rPr>
              <a:t>with the database.</a:t>
            </a:r>
          </a:p>
          <a:p>
            <a:endParaRPr lang="en-US" sz="2800" dirty="0">
              <a:solidFill>
                <a:schemeClr val="tx1"/>
              </a:solidFill>
              <a:latin typeface="+mn-l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585" y="3429000"/>
            <a:ext cx="56102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812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r>
              <a:rPr lang="en-US" sz="2800" dirty="0">
                <a:solidFill>
                  <a:schemeClr val="tx1"/>
                </a:solidFill>
                <a:latin typeface="+mn-lt"/>
              </a:rPr>
              <a:t>Select </a:t>
            </a:r>
            <a:r>
              <a:rPr lang="en-US" sz="2800" b="1" dirty="0">
                <a:solidFill>
                  <a:schemeClr val="tx1"/>
                </a:solidFill>
                <a:latin typeface="+mn-lt"/>
              </a:rPr>
              <a:t>Use existing SQL Server on this machine </a:t>
            </a:r>
            <a:r>
              <a:rPr lang="en-US" sz="2800" dirty="0">
                <a:solidFill>
                  <a:schemeClr val="tx1"/>
                </a:solidFill>
                <a:latin typeface="+mn-lt"/>
              </a:rPr>
              <a:t>if the Websense </a:t>
            </a:r>
            <a:r>
              <a:rPr lang="en-US" sz="2800" dirty="0" smtClean="0">
                <a:solidFill>
                  <a:schemeClr val="tx1"/>
                </a:solidFill>
                <a:latin typeface="+mn-lt"/>
              </a:rPr>
              <a:t>installer has </a:t>
            </a:r>
            <a:r>
              <a:rPr lang="en-US" sz="2800" dirty="0">
                <a:solidFill>
                  <a:schemeClr val="tx1"/>
                </a:solidFill>
                <a:latin typeface="+mn-lt"/>
              </a:rPr>
              <a:t>already been used to install SQL Server 2008 R2 Express on this machine</a:t>
            </a:r>
            <a:r>
              <a:rPr lang="en-US" sz="2800" dirty="0" smtClean="0">
                <a:solidFill>
                  <a:schemeClr val="tx1"/>
                </a:solidFill>
                <a:latin typeface="+mn-lt"/>
              </a:rPr>
              <a:t>.</a:t>
            </a:r>
          </a:p>
          <a:p>
            <a:r>
              <a:rPr lang="en-US" sz="2800" dirty="0">
                <a:solidFill>
                  <a:schemeClr val="tx1"/>
                </a:solidFill>
                <a:latin typeface="+mn-lt"/>
              </a:rPr>
              <a:t>Select </a:t>
            </a:r>
            <a:r>
              <a:rPr lang="en-US" sz="2800" b="1" dirty="0">
                <a:solidFill>
                  <a:schemeClr val="tx1"/>
                </a:solidFill>
                <a:latin typeface="+mn-lt"/>
              </a:rPr>
              <a:t>Install SQL Server Express on this machine </a:t>
            </a:r>
            <a:r>
              <a:rPr lang="en-US" sz="2800" dirty="0">
                <a:solidFill>
                  <a:schemeClr val="tx1"/>
                </a:solidFill>
                <a:latin typeface="+mn-lt"/>
              </a:rPr>
              <a:t>to install SQL </a:t>
            </a:r>
            <a:r>
              <a:rPr lang="en-US" sz="2800" dirty="0" smtClean="0">
                <a:solidFill>
                  <a:schemeClr val="tx1"/>
                </a:solidFill>
                <a:latin typeface="+mn-lt"/>
              </a:rPr>
              <a:t>Server 2008 </a:t>
            </a:r>
            <a:r>
              <a:rPr lang="en-US" sz="2800" dirty="0">
                <a:solidFill>
                  <a:schemeClr val="tx1"/>
                </a:solidFill>
                <a:latin typeface="+mn-lt"/>
              </a:rPr>
              <a:t>R2 Express on this machine.</a:t>
            </a:r>
          </a:p>
          <a:p>
            <a:pPr marL="0" indent="0">
              <a:buNone/>
            </a:pPr>
            <a:r>
              <a:rPr lang="en-US" sz="2800" dirty="0" smtClean="0">
                <a:solidFill>
                  <a:schemeClr val="tx1"/>
                </a:solidFill>
                <a:latin typeface="+mn-lt"/>
              </a:rPr>
              <a:t>	When </a:t>
            </a:r>
            <a:r>
              <a:rPr lang="en-US" sz="2800" dirty="0">
                <a:solidFill>
                  <a:schemeClr val="tx1"/>
                </a:solidFill>
                <a:latin typeface="+mn-lt"/>
              </a:rPr>
              <a:t>this option is selected, .NET 3.5 </a:t>
            </a:r>
            <a:r>
              <a:rPr lang="en-US" sz="2800" dirty="0" smtClean="0">
                <a:solidFill>
                  <a:schemeClr val="tx1"/>
                </a:solidFill>
                <a:latin typeface="+mn-lt"/>
              </a:rPr>
              <a:t>SP1, 	</a:t>
            </a:r>
            <a:r>
              <a:rPr lang="en-US" sz="2800" dirty="0" err="1" smtClean="0">
                <a:solidFill>
                  <a:schemeClr val="tx1"/>
                </a:solidFill>
                <a:latin typeface="+mn-lt"/>
              </a:rPr>
              <a:t>Powershell</a:t>
            </a:r>
            <a:r>
              <a:rPr lang="en-US" sz="2800" dirty="0" smtClean="0">
                <a:solidFill>
                  <a:schemeClr val="tx1"/>
                </a:solidFill>
                <a:latin typeface="+mn-lt"/>
              </a:rPr>
              <a:t> 1.0</a:t>
            </a:r>
            <a:r>
              <a:rPr lang="en-US" sz="2800" dirty="0">
                <a:solidFill>
                  <a:schemeClr val="tx1"/>
                </a:solidFill>
                <a:latin typeface="+mn-lt"/>
              </a:rPr>
              <a:t>, and </a:t>
            </a:r>
            <a:r>
              <a:rPr lang="en-US" sz="2800" dirty="0" smtClean="0">
                <a:solidFill>
                  <a:schemeClr val="tx1"/>
                </a:solidFill>
                <a:latin typeface="+mn-lt"/>
              </a:rPr>
              <a:t>Windows Installer </a:t>
            </a:r>
            <a:r>
              <a:rPr lang="en-US" sz="2800" dirty="0">
                <a:solidFill>
                  <a:schemeClr val="tx1"/>
                </a:solidFill>
                <a:latin typeface="+mn-lt"/>
              </a:rPr>
              <a:t>4.5 are </a:t>
            </a:r>
            <a:r>
              <a:rPr lang="en-US" sz="2800" dirty="0" smtClean="0">
                <a:solidFill>
                  <a:schemeClr val="tx1"/>
                </a:solidFill>
                <a:latin typeface="+mn-lt"/>
              </a:rPr>
              <a:t>	installed automatically </a:t>
            </a:r>
            <a:r>
              <a:rPr lang="en-US" sz="2800" dirty="0">
                <a:solidFill>
                  <a:schemeClr val="tx1"/>
                </a:solidFill>
                <a:latin typeface="+mn-lt"/>
              </a:rPr>
              <a:t>if they are not </a:t>
            </a:r>
            <a:r>
              <a:rPr lang="en-US" sz="2800" dirty="0" smtClean="0">
                <a:solidFill>
                  <a:schemeClr val="tx1"/>
                </a:solidFill>
                <a:latin typeface="+mn-lt"/>
              </a:rPr>
              <a:t>found </a:t>
            </a:r>
            <a:r>
              <a:rPr lang="en-US" sz="2800" dirty="0">
                <a:solidFill>
                  <a:schemeClr val="tx1"/>
                </a:solidFill>
                <a:latin typeface="+mn-lt"/>
              </a:rPr>
              <a:t>on the </a:t>
            </a:r>
            <a:r>
              <a:rPr lang="en-US" sz="2800" dirty="0" smtClean="0">
                <a:solidFill>
                  <a:schemeClr val="tx1"/>
                </a:solidFill>
                <a:latin typeface="+mn-lt"/>
              </a:rPr>
              <a:t>	machine. These </a:t>
            </a:r>
            <a:r>
              <a:rPr lang="en-US" sz="2800" dirty="0">
                <a:solidFill>
                  <a:schemeClr val="tx1"/>
                </a:solidFill>
                <a:latin typeface="+mn-lt"/>
              </a:rPr>
              <a:t>are required for SQL Server 2008 R2 </a:t>
            </a:r>
            <a:r>
              <a:rPr lang="en-US" sz="2800" dirty="0" smtClean="0">
                <a:solidFill>
                  <a:schemeClr val="tx1"/>
                </a:solidFill>
                <a:latin typeface="+mn-lt"/>
              </a:rPr>
              <a:t>	Express</a:t>
            </a:r>
            <a:r>
              <a:rPr lang="en-US" sz="2800" dirty="0">
                <a:solidFill>
                  <a:schemeClr val="tx1"/>
                </a:solidFill>
                <a:latin typeface="+mn-lt"/>
              </a:rPr>
              <a:t>.</a:t>
            </a:r>
          </a:p>
          <a:p>
            <a:pPr marL="0" indent="0">
              <a:buNone/>
            </a:pPr>
            <a:r>
              <a:rPr lang="en-US" sz="2800" dirty="0" smtClean="0">
                <a:solidFill>
                  <a:schemeClr val="tx1"/>
                </a:solidFill>
                <a:latin typeface="+mn-lt"/>
              </a:rPr>
              <a:t>	</a:t>
            </a:r>
            <a:endParaRPr lang="en-US" sz="2800" dirty="0"/>
          </a:p>
        </p:txBody>
      </p:sp>
    </p:spTree>
    <p:extLst>
      <p:ext uri="{BB962C8B-B14F-4D97-AF65-F5344CB8AC3E}">
        <p14:creationId xmlns:p14="http://schemas.microsoft.com/office/powerpoint/2010/main" val="2630856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lstStyle/>
          <a:p>
            <a:pPr marL="0" indent="0">
              <a:buNone/>
            </a:pPr>
            <a:r>
              <a:rPr lang="en-US" dirty="0">
                <a:solidFill>
                  <a:schemeClr val="tx1"/>
                </a:solidFill>
              </a:rPr>
              <a:t>	</a:t>
            </a:r>
            <a:r>
              <a:rPr lang="en-US" sz="2800" dirty="0">
                <a:solidFill>
                  <a:schemeClr val="tx1"/>
                </a:solidFill>
                <a:latin typeface="+mn-lt"/>
              </a:rPr>
              <a:t>A default database instance named </a:t>
            </a:r>
            <a:r>
              <a:rPr lang="en-US" sz="2800" b="1" dirty="0" err="1" smtClean="0">
                <a:solidFill>
                  <a:schemeClr val="tx1"/>
                </a:solidFill>
                <a:latin typeface="+mn-lt"/>
              </a:rPr>
              <a:t>mssqlserver</a:t>
            </a:r>
            <a:r>
              <a:rPr lang="en-US" sz="2800" b="1" dirty="0" smtClean="0">
                <a:solidFill>
                  <a:schemeClr val="tx1"/>
                </a:solidFill>
                <a:latin typeface="+mn-lt"/>
              </a:rPr>
              <a:t> </a:t>
            </a:r>
            <a:r>
              <a:rPr lang="en-US" sz="2800" dirty="0">
                <a:solidFill>
                  <a:schemeClr val="tx1"/>
                </a:solidFill>
                <a:latin typeface="+mn-lt"/>
              </a:rPr>
              <a:t>is </a:t>
            </a:r>
            <a:r>
              <a:rPr lang="en-US" sz="2800" dirty="0" smtClean="0">
                <a:solidFill>
                  <a:schemeClr val="tx1"/>
                </a:solidFill>
                <a:latin typeface="+mn-lt"/>
              </a:rPr>
              <a:t>	created</a:t>
            </a:r>
            <a:r>
              <a:rPr lang="en-US" sz="2800" dirty="0">
                <a:solidFill>
                  <a:schemeClr val="tx1"/>
                </a:solidFill>
                <a:latin typeface="+mn-lt"/>
              </a:rPr>
              <a:t>, by </a:t>
            </a:r>
            <a:r>
              <a:rPr lang="en-US" sz="2800" dirty="0" smtClean="0">
                <a:solidFill>
                  <a:schemeClr val="tx1"/>
                </a:solidFill>
                <a:latin typeface="+mn-lt"/>
              </a:rPr>
              <a:t>default</a:t>
            </a:r>
            <a:r>
              <a:rPr lang="en-US" sz="2800" dirty="0">
                <a:solidFill>
                  <a:schemeClr val="tx1"/>
                </a:solidFill>
                <a:latin typeface="+mn-lt"/>
              </a:rPr>
              <a:t>. If a </a:t>
            </a:r>
            <a:r>
              <a:rPr lang="en-US" sz="2800" dirty="0" smtClean="0">
                <a:solidFill>
                  <a:schemeClr val="tx1"/>
                </a:solidFill>
                <a:latin typeface="+mn-lt"/>
              </a:rPr>
              <a:t>database </a:t>
            </a:r>
            <a:r>
              <a:rPr lang="en-US" sz="2800" dirty="0">
                <a:solidFill>
                  <a:schemeClr val="tx1"/>
                </a:solidFill>
                <a:latin typeface="+mn-lt"/>
              </a:rPr>
              <a:t>instance with the </a:t>
            </a:r>
            <a:r>
              <a:rPr lang="en-US" sz="2800" dirty="0" smtClean="0">
                <a:solidFill>
                  <a:schemeClr val="tx1"/>
                </a:solidFill>
                <a:latin typeface="+mn-lt"/>
              </a:rPr>
              <a:t>	default </a:t>
            </a:r>
            <a:r>
              <a:rPr lang="en-US" sz="2800" dirty="0">
                <a:solidFill>
                  <a:schemeClr val="tx1"/>
                </a:solidFill>
                <a:latin typeface="+mn-lt"/>
              </a:rPr>
              <a:t>name </a:t>
            </a:r>
            <a:r>
              <a:rPr lang="en-US" sz="2800" dirty="0" smtClean="0">
                <a:solidFill>
                  <a:schemeClr val="tx1"/>
                </a:solidFill>
                <a:latin typeface="+mn-lt"/>
              </a:rPr>
              <a:t>already </a:t>
            </a:r>
            <a:r>
              <a:rPr lang="en-US" sz="2800" dirty="0">
                <a:solidFill>
                  <a:schemeClr val="tx1"/>
                </a:solidFill>
                <a:latin typeface="+mn-lt"/>
              </a:rPr>
              <a:t>exists on this machine, an </a:t>
            </a:r>
            <a:r>
              <a:rPr lang="en-US" sz="2800" dirty="0" smtClean="0">
                <a:solidFill>
                  <a:schemeClr val="tx1"/>
                </a:solidFill>
                <a:latin typeface="+mn-lt"/>
              </a:rPr>
              <a:t>	instance named </a:t>
            </a:r>
            <a:r>
              <a:rPr lang="en-US" sz="2800" dirty="0">
                <a:solidFill>
                  <a:schemeClr val="tx1"/>
                </a:solidFill>
                <a:latin typeface="+mn-lt"/>
              </a:rPr>
              <a:t>TRITONSQL2K8R2X is created </a:t>
            </a:r>
            <a:r>
              <a:rPr lang="en-US" sz="2800" dirty="0" smtClean="0">
                <a:solidFill>
                  <a:schemeClr val="tx1"/>
                </a:solidFill>
                <a:latin typeface="+mn-lt"/>
              </a:rPr>
              <a:t>	instead.</a:t>
            </a:r>
            <a:r>
              <a:rPr lang="en-US" dirty="0" smtClean="0"/>
              <a:t>	</a:t>
            </a:r>
          </a:p>
          <a:p>
            <a:pPr marL="0" indent="0">
              <a:buNone/>
            </a:pPr>
            <a:r>
              <a:rPr lang="en-US" sz="2800" dirty="0" smtClean="0">
                <a:solidFill>
                  <a:schemeClr val="tx1"/>
                </a:solidFill>
                <a:latin typeface="+mn-lt"/>
              </a:rPr>
              <a:t>	In </a:t>
            </a:r>
            <a:r>
              <a:rPr lang="en-US" sz="2800" dirty="0">
                <a:solidFill>
                  <a:schemeClr val="tx1"/>
                </a:solidFill>
                <a:latin typeface="+mn-lt"/>
              </a:rPr>
              <a:t>some cases, you are prompted to reboot the </a:t>
            </a:r>
            <a:r>
              <a:rPr lang="en-US" sz="2800" dirty="0" smtClean="0">
                <a:solidFill>
                  <a:schemeClr val="tx1"/>
                </a:solidFill>
                <a:latin typeface="+mn-lt"/>
              </a:rPr>
              <a:t>	machine </a:t>
            </a:r>
            <a:r>
              <a:rPr lang="en-US" sz="2800" dirty="0">
                <a:solidFill>
                  <a:schemeClr val="tx1"/>
                </a:solidFill>
                <a:latin typeface="+mn-lt"/>
              </a:rPr>
              <a:t>after </a:t>
            </a:r>
            <a:r>
              <a:rPr lang="en-US" sz="2800" dirty="0" smtClean="0">
                <a:solidFill>
                  <a:schemeClr val="tx1"/>
                </a:solidFill>
                <a:latin typeface="+mn-lt"/>
              </a:rPr>
              <a:t>installing SQL Server </a:t>
            </a:r>
            <a:r>
              <a:rPr lang="en-US" sz="2800" dirty="0">
                <a:solidFill>
                  <a:schemeClr val="tx1"/>
                </a:solidFill>
                <a:latin typeface="+mn-lt"/>
              </a:rPr>
              <a:t>Express. If you </a:t>
            </a:r>
            <a:r>
              <a:rPr lang="en-US" sz="2800" dirty="0" smtClean="0">
                <a:solidFill>
                  <a:schemeClr val="tx1"/>
                </a:solidFill>
                <a:latin typeface="+mn-lt"/>
              </a:rPr>
              <a:t>	do</a:t>
            </a:r>
            <a:r>
              <a:rPr lang="en-US" sz="2800" dirty="0">
                <a:solidFill>
                  <a:schemeClr val="tx1"/>
                </a:solidFill>
                <a:latin typeface="+mn-lt"/>
              </a:rPr>
              <a:t>, go to </a:t>
            </a:r>
            <a:r>
              <a:rPr lang="en-US" sz="2800" b="1" dirty="0">
                <a:solidFill>
                  <a:schemeClr val="tx1"/>
                </a:solidFill>
                <a:latin typeface="+mn-lt"/>
              </a:rPr>
              <a:t>Start &gt; All </a:t>
            </a:r>
            <a:r>
              <a:rPr lang="en-US" sz="2800" b="1" dirty="0" smtClean="0">
                <a:solidFill>
                  <a:schemeClr val="tx1"/>
                </a:solidFill>
                <a:latin typeface="+mn-lt"/>
              </a:rPr>
              <a:t>Programs </a:t>
            </a:r>
            <a:r>
              <a:rPr lang="en-US" sz="2800" b="1" dirty="0">
                <a:solidFill>
                  <a:schemeClr val="tx1"/>
                </a:solidFill>
                <a:latin typeface="+mn-lt"/>
              </a:rPr>
              <a:t>&gt; Websense </a:t>
            </a:r>
            <a:r>
              <a:rPr lang="en-US" sz="2800" b="1" dirty="0" smtClean="0">
                <a:solidFill>
                  <a:schemeClr val="tx1"/>
                </a:solidFill>
                <a:latin typeface="+mn-lt"/>
              </a:rPr>
              <a:t>&gt; 	Websense </a:t>
            </a:r>
            <a:r>
              <a:rPr lang="en-US" sz="2800" b="1" dirty="0">
                <a:solidFill>
                  <a:schemeClr val="tx1"/>
                </a:solidFill>
                <a:latin typeface="+mn-lt"/>
              </a:rPr>
              <a:t>TRITON Setup </a:t>
            </a:r>
            <a:r>
              <a:rPr lang="en-US" sz="2800" dirty="0">
                <a:solidFill>
                  <a:schemeClr val="tx1"/>
                </a:solidFill>
                <a:latin typeface="+mn-lt"/>
              </a:rPr>
              <a:t>to restart the </a:t>
            </a:r>
            <a:r>
              <a:rPr lang="en-US" sz="2800" dirty="0" smtClean="0">
                <a:solidFill>
                  <a:schemeClr val="tx1"/>
                </a:solidFill>
                <a:latin typeface="+mn-lt"/>
              </a:rPr>
              <a:t>installer</a:t>
            </a:r>
            <a:r>
              <a:rPr lang="en-US" sz="2800" dirty="0">
                <a:solidFill>
                  <a:schemeClr val="tx1"/>
                </a:solidFill>
                <a:latin typeface="+mn-lt"/>
              </a:rPr>
              <a:t>.</a:t>
            </a:r>
          </a:p>
        </p:txBody>
      </p:sp>
    </p:spTree>
    <p:extLst>
      <p:ext uri="{BB962C8B-B14F-4D97-AF65-F5344CB8AC3E}">
        <p14:creationId xmlns:p14="http://schemas.microsoft.com/office/powerpoint/2010/main" val="42527899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r>
              <a:rPr lang="en-US" sz="2800" dirty="0">
                <a:solidFill>
                  <a:schemeClr val="tx1"/>
                </a:solidFill>
                <a:latin typeface="+mn-lt"/>
              </a:rPr>
              <a:t>Select </a:t>
            </a:r>
            <a:r>
              <a:rPr lang="en-US" sz="2800" b="1" dirty="0">
                <a:solidFill>
                  <a:schemeClr val="tx1"/>
                </a:solidFill>
                <a:latin typeface="+mn-lt"/>
              </a:rPr>
              <a:t>Use existing SQL Server on another machine </a:t>
            </a:r>
            <a:r>
              <a:rPr lang="en-US" sz="2800" dirty="0">
                <a:solidFill>
                  <a:schemeClr val="tx1"/>
                </a:solidFill>
                <a:latin typeface="+mn-lt"/>
              </a:rPr>
              <a:t>to specify the </a:t>
            </a:r>
            <a:r>
              <a:rPr lang="en-US" sz="2800" dirty="0" smtClean="0">
                <a:solidFill>
                  <a:schemeClr val="tx1"/>
                </a:solidFill>
                <a:latin typeface="+mn-lt"/>
              </a:rPr>
              <a:t>location and </a:t>
            </a:r>
            <a:r>
              <a:rPr lang="en-US" sz="2800" dirty="0">
                <a:solidFill>
                  <a:schemeClr val="tx1"/>
                </a:solidFill>
                <a:latin typeface="+mn-lt"/>
              </a:rPr>
              <a:t>connection credentials for a database server located elsewhere in </a:t>
            </a:r>
            <a:r>
              <a:rPr lang="en-US" sz="2800" dirty="0" smtClean="0">
                <a:solidFill>
                  <a:schemeClr val="tx1"/>
                </a:solidFill>
                <a:latin typeface="+mn-lt"/>
              </a:rPr>
              <a:t>the network</a:t>
            </a:r>
            <a:r>
              <a:rPr lang="en-US" sz="2800" dirty="0">
                <a:solidFill>
                  <a:schemeClr val="tx1"/>
                </a:solidFill>
                <a:latin typeface="+mn-lt"/>
              </a:rPr>
              <a:t>.</a:t>
            </a:r>
          </a:p>
          <a:p>
            <a:pPr marL="0" indent="0">
              <a:buNone/>
            </a:pPr>
            <a:r>
              <a:rPr lang="en-US" sz="2800" dirty="0" smtClean="0">
                <a:solidFill>
                  <a:schemeClr val="tx1"/>
                </a:solidFill>
                <a:latin typeface="+mn-lt"/>
              </a:rPr>
              <a:t>	Enter </a:t>
            </a:r>
            <a:r>
              <a:rPr lang="en-US" sz="2800" dirty="0">
                <a:solidFill>
                  <a:schemeClr val="tx1"/>
                </a:solidFill>
                <a:latin typeface="+mn-lt"/>
              </a:rPr>
              <a:t>the </a:t>
            </a:r>
            <a:r>
              <a:rPr lang="en-US" sz="2800" b="1" dirty="0">
                <a:solidFill>
                  <a:schemeClr val="tx1"/>
                </a:solidFill>
                <a:latin typeface="+mn-lt"/>
              </a:rPr>
              <a:t>Hostname or IP address </a:t>
            </a:r>
            <a:r>
              <a:rPr lang="en-US" sz="2800" dirty="0">
                <a:solidFill>
                  <a:schemeClr val="tx1"/>
                </a:solidFill>
                <a:latin typeface="+mn-lt"/>
              </a:rPr>
              <a:t>of the SQL Server </a:t>
            </a:r>
            <a:r>
              <a:rPr lang="en-US" sz="2800" dirty="0" smtClean="0">
                <a:solidFill>
                  <a:schemeClr val="tx1"/>
                </a:solidFill>
                <a:latin typeface="+mn-lt"/>
              </a:rPr>
              <a:t>	machine</a:t>
            </a:r>
            <a:r>
              <a:rPr lang="en-US" sz="2800" dirty="0">
                <a:solidFill>
                  <a:schemeClr val="tx1"/>
                </a:solidFill>
                <a:latin typeface="+mn-lt"/>
              </a:rPr>
              <a:t>, including </a:t>
            </a:r>
            <a:r>
              <a:rPr lang="en-US" sz="2800" dirty="0" smtClean="0">
                <a:solidFill>
                  <a:schemeClr val="tx1"/>
                </a:solidFill>
                <a:latin typeface="+mn-lt"/>
              </a:rPr>
              <a:t>the instance </a:t>
            </a:r>
            <a:r>
              <a:rPr lang="en-US" sz="2800" dirty="0">
                <a:solidFill>
                  <a:schemeClr val="tx1"/>
                </a:solidFill>
                <a:latin typeface="+mn-lt"/>
              </a:rPr>
              <a:t>name, if any.</a:t>
            </a:r>
          </a:p>
          <a:p>
            <a:pPr lvl="2"/>
            <a:r>
              <a:rPr lang="en-US" sz="2600" dirty="0" smtClean="0">
                <a:solidFill>
                  <a:schemeClr val="tx1"/>
                </a:solidFill>
                <a:latin typeface="+mn-lt"/>
              </a:rPr>
              <a:t>If </a:t>
            </a:r>
            <a:r>
              <a:rPr lang="en-US" sz="2600" dirty="0">
                <a:solidFill>
                  <a:schemeClr val="tx1"/>
                </a:solidFill>
                <a:latin typeface="+mn-lt"/>
              </a:rPr>
              <a:t>you are using a named instance, the instance </a:t>
            </a:r>
            <a:r>
              <a:rPr lang="en-US" sz="2600" dirty="0" smtClean="0">
                <a:solidFill>
                  <a:schemeClr val="tx1"/>
                </a:solidFill>
                <a:latin typeface="+mn-lt"/>
              </a:rPr>
              <a:t>must already </a:t>
            </a:r>
            <a:r>
              <a:rPr lang="en-US" sz="2600" dirty="0">
                <a:solidFill>
                  <a:schemeClr val="tx1"/>
                </a:solidFill>
                <a:latin typeface="+mn-lt"/>
              </a:rPr>
              <a:t>exist.</a:t>
            </a:r>
          </a:p>
          <a:p>
            <a:pPr lvl="2"/>
            <a:r>
              <a:rPr lang="en-US" sz="2600" dirty="0" smtClean="0">
                <a:solidFill>
                  <a:schemeClr val="tx1"/>
                </a:solidFill>
                <a:latin typeface="+mn-lt"/>
              </a:rPr>
              <a:t> </a:t>
            </a:r>
            <a:r>
              <a:rPr lang="en-US" sz="2600" dirty="0">
                <a:solidFill>
                  <a:schemeClr val="tx1"/>
                </a:solidFill>
                <a:latin typeface="+mn-lt"/>
              </a:rPr>
              <a:t>If you are using SQL Server clustering, enter the virtual IP </a:t>
            </a:r>
            <a:r>
              <a:rPr lang="en-US" sz="2600" dirty="0" smtClean="0">
                <a:solidFill>
                  <a:schemeClr val="tx1"/>
                </a:solidFill>
                <a:latin typeface="+mn-lt"/>
              </a:rPr>
              <a:t>address </a:t>
            </a:r>
            <a:r>
              <a:rPr lang="en-US" sz="2600" dirty="0">
                <a:solidFill>
                  <a:schemeClr val="tx1"/>
                </a:solidFill>
                <a:latin typeface="+mn-lt"/>
              </a:rPr>
              <a:t>of </a:t>
            </a:r>
            <a:r>
              <a:rPr lang="en-US" sz="2600" dirty="0" smtClean="0">
                <a:solidFill>
                  <a:schemeClr val="tx1"/>
                </a:solidFill>
                <a:latin typeface="+mn-lt"/>
              </a:rPr>
              <a:t>the cluster.</a:t>
            </a:r>
          </a:p>
          <a:p>
            <a:pPr marL="914400" lvl="2" indent="0">
              <a:buNone/>
            </a:pPr>
            <a:r>
              <a:rPr lang="en-US" sz="2800" dirty="0">
                <a:solidFill>
                  <a:schemeClr val="tx1"/>
                </a:solidFill>
                <a:latin typeface="+mn-lt"/>
              </a:rPr>
              <a:t>Also provide the </a:t>
            </a:r>
            <a:r>
              <a:rPr lang="en-US" sz="2800" b="1" dirty="0">
                <a:solidFill>
                  <a:schemeClr val="tx1"/>
                </a:solidFill>
                <a:latin typeface="+mn-lt"/>
              </a:rPr>
              <a:t>Port </a:t>
            </a:r>
            <a:r>
              <a:rPr lang="en-US" sz="2800" dirty="0">
                <a:solidFill>
                  <a:schemeClr val="tx1"/>
                </a:solidFill>
                <a:latin typeface="+mn-lt"/>
              </a:rPr>
              <a:t>used to connect to the database (1433, by default).</a:t>
            </a:r>
            <a:endParaRPr lang="en-US" sz="2600" dirty="0">
              <a:solidFill>
                <a:schemeClr val="tx1"/>
              </a:solidFill>
              <a:latin typeface="+mn-lt"/>
            </a:endParaRPr>
          </a:p>
        </p:txBody>
      </p:sp>
    </p:spTree>
    <p:extLst>
      <p:ext uri="{BB962C8B-B14F-4D97-AF65-F5344CB8AC3E}">
        <p14:creationId xmlns:p14="http://schemas.microsoft.com/office/powerpoint/2010/main" val="3031953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pPr marL="0" indent="0">
              <a:buNone/>
            </a:pPr>
            <a:r>
              <a:rPr lang="en-US" sz="2800" dirty="0">
                <a:solidFill>
                  <a:schemeClr val="tx1"/>
                </a:solidFill>
                <a:latin typeface="+mn-lt"/>
              </a:rPr>
              <a:t>After selecting one of the above options, specify an authentication method </a:t>
            </a:r>
            <a:r>
              <a:rPr lang="en-US" sz="2800" dirty="0" smtClean="0">
                <a:solidFill>
                  <a:schemeClr val="tx1"/>
                </a:solidFill>
                <a:latin typeface="+mn-lt"/>
              </a:rPr>
              <a:t>and account </a:t>
            </a:r>
            <a:r>
              <a:rPr lang="en-US" sz="2800" dirty="0">
                <a:solidFill>
                  <a:schemeClr val="tx1"/>
                </a:solidFill>
                <a:latin typeface="+mn-lt"/>
              </a:rPr>
              <a:t>information:</a:t>
            </a:r>
          </a:p>
          <a:p>
            <a:r>
              <a:rPr lang="en-US" sz="2800" dirty="0" smtClean="0">
                <a:solidFill>
                  <a:schemeClr val="tx1"/>
                </a:solidFill>
                <a:latin typeface="+mn-lt"/>
              </a:rPr>
              <a:t>Select </a:t>
            </a:r>
            <a:r>
              <a:rPr lang="en-US" sz="2800" dirty="0">
                <a:solidFill>
                  <a:schemeClr val="tx1"/>
                </a:solidFill>
                <a:latin typeface="+mn-lt"/>
              </a:rPr>
              <a:t>the </a:t>
            </a:r>
            <a:r>
              <a:rPr lang="en-US" sz="2800" b="1" dirty="0">
                <a:solidFill>
                  <a:schemeClr val="tx1"/>
                </a:solidFill>
                <a:latin typeface="+mn-lt"/>
              </a:rPr>
              <a:t>Authentication </a:t>
            </a:r>
            <a:r>
              <a:rPr lang="en-US" sz="2800" dirty="0">
                <a:solidFill>
                  <a:schemeClr val="tx1"/>
                </a:solidFill>
                <a:latin typeface="+mn-lt"/>
              </a:rPr>
              <a:t>method to use for database connections: </a:t>
            </a:r>
            <a:r>
              <a:rPr lang="en-US" sz="2800" b="1" dirty="0" smtClean="0">
                <a:solidFill>
                  <a:schemeClr val="tx1"/>
                </a:solidFill>
                <a:latin typeface="+mn-lt"/>
              </a:rPr>
              <a:t>SQL Server </a:t>
            </a:r>
            <a:r>
              <a:rPr lang="en-US" sz="2800" b="1" dirty="0">
                <a:solidFill>
                  <a:schemeClr val="tx1"/>
                </a:solidFill>
                <a:latin typeface="+mn-lt"/>
              </a:rPr>
              <a:t>Authentication </a:t>
            </a:r>
            <a:r>
              <a:rPr lang="en-US" sz="2800" dirty="0">
                <a:solidFill>
                  <a:schemeClr val="tx1"/>
                </a:solidFill>
                <a:latin typeface="+mn-lt"/>
              </a:rPr>
              <a:t>(to use a SQL Server account) or </a:t>
            </a:r>
            <a:r>
              <a:rPr lang="en-US" sz="2800" b="1" dirty="0" smtClean="0">
                <a:solidFill>
                  <a:schemeClr val="tx1"/>
                </a:solidFill>
                <a:latin typeface="+mn-lt"/>
              </a:rPr>
              <a:t>Windows Authentication </a:t>
            </a:r>
            <a:r>
              <a:rPr lang="en-US" sz="2800" dirty="0">
                <a:solidFill>
                  <a:schemeClr val="tx1"/>
                </a:solidFill>
                <a:latin typeface="+mn-lt"/>
              </a:rPr>
              <a:t>(to use a Windows trusted connection</a:t>
            </a:r>
            <a:r>
              <a:rPr lang="en-US" sz="2800" dirty="0" smtClean="0">
                <a:solidFill>
                  <a:schemeClr val="tx1"/>
                </a:solidFill>
                <a:latin typeface="+mn-lt"/>
              </a:rPr>
              <a:t>).</a:t>
            </a:r>
          </a:p>
          <a:p>
            <a:pPr marL="0" indent="0">
              <a:buNone/>
            </a:pPr>
            <a:r>
              <a:rPr lang="en-US" sz="2800" dirty="0" smtClean="0">
                <a:solidFill>
                  <a:schemeClr val="tx1"/>
                </a:solidFill>
                <a:latin typeface="+mn-lt"/>
              </a:rPr>
              <a:t>Next</a:t>
            </a:r>
            <a:r>
              <a:rPr lang="en-US" sz="2800" dirty="0">
                <a:solidFill>
                  <a:schemeClr val="tx1"/>
                </a:solidFill>
                <a:latin typeface="+mn-lt"/>
              </a:rPr>
              <a:t>, provide the </a:t>
            </a:r>
            <a:r>
              <a:rPr lang="en-US" sz="2800" b="1" dirty="0">
                <a:solidFill>
                  <a:schemeClr val="tx1"/>
                </a:solidFill>
                <a:latin typeface="+mn-lt"/>
              </a:rPr>
              <a:t>User Name </a:t>
            </a:r>
            <a:r>
              <a:rPr lang="en-US" sz="2800" dirty="0">
                <a:solidFill>
                  <a:schemeClr val="tx1"/>
                </a:solidFill>
                <a:latin typeface="+mn-lt"/>
              </a:rPr>
              <a:t>or </a:t>
            </a:r>
            <a:r>
              <a:rPr lang="en-US" sz="2800" b="1" dirty="0">
                <a:solidFill>
                  <a:schemeClr val="tx1"/>
                </a:solidFill>
                <a:latin typeface="+mn-lt"/>
              </a:rPr>
              <a:t>Account </a:t>
            </a:r>
            <a:r>
              <a:rPr lang="en-US" sz="2800" dirty="0">
                <a:solidFill>
                  <a:schemeClr val="tx1"/>
                </a:solidFill>
                <a:latin typeface="+mn-lt"/>
              </a:rPr>
              <a:t>and its </a:t>
            </a:r>
            <a:r>
              <a:rPr lang="en-US" sz="2800" dirty="0" smtClean="0">
                <a:solidFill>
                  <a:schemeClr val="tx1"/>
                </a:solidFill>
                <a:latin typeface="+mn-lt"/>
              </a:rPr>
              <a:t>    </a:t>
            </a:r>
            <a:r>
              <a:rPr lang="en-US" sz="2800" b="1" dirty="0" smtClean="0">
                <a:solidFill>
                  <a:schemeClr val="tx1"/>
                </a:solidFill>
                <a:latin typeface="+mn-lt"/>
              </a:rPr>
              <a:t>Password</a:t>
            </a:r>
            <a:r>
              <a:rPr lang="en-US" sz="2800" dirty="0">
                <a:solidFill>
                  <a:schemeClr val="tx1"/>
                </a:solidFill>
                <a:latin typeface="+mn-lt"/>
              </a:rPr>
              <a:t>. This </a:t>
            </a:r>
            <a:r>
              <a:rPr lang="en-US" sz="2800" dirty="0" smtClean="0">
                <a:solidFill>
                  <a:schemeClr val="tx1"/>
                </a:solidFill>
                <a:latin typeface="+mn-lt"/>
              </a:rPr>
              <a:t>account must </a:t>
            </a:r>
            <a:r>
              <a:rPr lang="en-US" sz="2800" dirty="0">
                <a:solidFill>
                  <a:schemeClr val="tx1"/>
                </a:solidFill>
                <a:latin typeface="+mn-lt"/>
              </a:rPr>
              <a:t>be configured to have system administrator rights in SQL Server. If </a:t>
            </a:r>
            <a:r>
              <a:rPr lang="en-US" sz="2800" dirty="0" smtClean="0">
                <a:solidFill>
                  <a:schemeClr val="tx1"/>
                </a:solidFill>
                <a:latin typeface="+mn-lt"/>
              </a:rPr>
              <a:t>you are </a:t>
            </a:r>
            <a:r>
              <a:rPr lang="en-US" sz="2800" dirty="0">
                <a:solidFill>
                  <a:schemeClr val="tx1"/>
                </a:solidFill>
                <a:latin typeface="+mn-lt"/>
              </a:rPr>
              <a:t>using SQL Server Express, </a:t>
            </a:r>
            <a:r>
              <a:rPr lang="en-US" sz="2800" b="1" dirty="0" err="1">
                <a:solidFill>
                  <a:schemeClr val="tx1"/>
                </a:solidFill>
                <a:latin typeface="+mn-lt"/>
              </a:rPr>
              <a:t>sa</a:t>
            </a:r>
            <a:r>
              <a:rPr lang="en-US" sz="2800" b="1" dirty="0">
                <a:solidFill>
                  <a:schemeClr val="tx1"/>
                </a:solidFill>
                <a:latin typeface="+mn-lt"/>
              </a:rPr>
              <a:t> </a:t>
            </a:r>
            <a:r>
              <a:rPr lang="en-US" sz="2800" dirty="0">
                <a:solidFill>
                  <a:schemeClr val="tx1"/>
                </a:solidFill>
                <a:latin typeface="+mn-lt"/>
              </a:rPr>
              <a:t>(the default system administrator </a:t>
            </a:r>
            <a:r>
              <a:rPr lang="en-US" sz="2800" dirty="0" smtClean="0">
                <a:solidFill>
                  <a:schemeClr val="tx1"/>
                </a:solidFill>
                <a:latin typeface="+mn-lt"/>
              </a:rPr>
              <a:t>account) is </a:t>
            </a:r>
            <a:r>
              <a:rPr lang="en-US" sz="2800" dirty="0">
                <a:solidFill>
                  <a:schemeClr val="tx1"/>
                </a:solidFill>
                <a:latin typeface="+mn-lt"/>
              </a:rPr>
              <a:t>automatically specified (this is the default system administrator account).</a:t>
            </a:r>
          </a:p>
        </p:txBody>
      </p:sp>
    </p:spTree>
    <p:extLst>
      <p:ext uri="{BB962C8B-B14F-4D97-AF65-F5344CB8AC3E}">
        <p14:creationId xmlns:p14="http://schemas.microsoft.com/office/powerpoint/2010/main" val="1312751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2800" dirty="0">
                <a:solidFill>
                  <a:schemeClr val="tx1"/>
                </a:solidFill>
                <a:latin typeface="+mn-lt"/>
              </a:rPr>
              <a:t>When you click </a:t>
            </a:r>
            <a:r>
              <a:rPr lang="en-US" sz="2800" b="1" dirty="0">
                <a:solidFill>
                  <a:schemeClr val="tx1"/>
                </a:solidFill>
                <a:latin typeface="+mn-lt"/>
              </a:rPr>
              <a:t>Next</a:t>
            </a:r>
            <a:r>
              <a:rPr lang="en-US" sz="2800" dirty="0">
                <a:solidFill>
                  <a:schemeClr val="tx1"/>
                </a:solidFill>
                <a:latin typeface="+mn-lt"/>
              </a:rPr>
              <a:t>, connection to the database engine is verified. If </a:t>
            </a:r>
            <a:r>
              <a:rPr lang="en-US" sz="2800" dirty="0" smtClean="0">
                <a:solidFill>
                  <a:schemeClr val="tx1"/>
                </a:solidFill>
                <a:latin typeface="+mn-lt"/>
              </a:rPr>
              <a:t>the connection </a:t>
            </a:r>
            <a:r>
              <a:rPr lang="en-US" sz="2800" dirty="0">
                <a:solidFill>
                  <a:schemeClr val="tx1"/>
                </a:solidFill>
                <a:latin typeface="+mn-lt"/>
              </a:rPr>
              <a:t>test is successful, the next installer screen </a:t>
            </a:r>
            <a:r>
              <a:rPr lang="en-US" sz="2800" dirty="0" smtClean="0">
                <a:solidFill>
                  <a:schemeClr val="tx1"/>
                </a:solidFill>
                <a:latin typeface="+mn-lt"/>
              </a:rPr>
              <a:t>appears.</a:t>
            </a:r>
          </a:p>
          <a:p>
            <a:pPr marL="0" indent="0">
              <a:buNone/>
            </a:pPr>
            <a:endParaRPr lang="en-US" sz="2800" dirty="0" smtClean="0">
              <a:solidFill>
                <a:schemeClr val="tx1"/>
              </a:solidFill>
              <a:latin typeface="+mn-lt"/>
            </a:endParaRPr>
          </a:p>
          <a:p>
            <a:pPr marL="0" indent="0">
              <a:buNone/>
            </a:pPr>
            <a:r>
              <a:rPr lang="en-US" sz="2800" dirty="0" smtClean="0">
                <a:solidFill>
                  <a:schemeClr val="tx1"/>
                </a:solidFill>
                <a:latin typeface="+mn-lt"/>
              </a:rPr>
              <a:t>If </a:t>
            </a:r>
            <a:r>
              <a:rPr lang="en-US" sz="2800" dirty="0">
                <a:solidFill>
                  <a:schemeClr val="tx1"/>
                </a:solidFill>
                <a:latin typeface="+mn-lt"/>
              </a:rPr>
              <a:t>the test is unsuccessful, the following message appears:</a:t>
            </a:r>
          </a:p>
          <a:p>
            <a:pPr marL="0" indent="0">
              <a:buNone/>
            </a:pPr>
            <a:r>
              <a:rPr lang="en-US" sz="2400" dirty="0">
                <a:solidFill>
                  <a:schemeClr val="tx1"/>
                </a:solidFill>
                <a:latin typeface="Miriam Fixed" pitchFamily="49" charset="-79"/>
                <a:cs typeface="Miriam Fixed" pitchFamily="49" charset="-79"/>
              </a:rPr>
              <a:t>Unable to connect to SQL</a:t>
            </a:r>
          </a:p>
          <a:p>
            <a:pPr marL="0" indent="0">
              <a:buNone/>
            </a:pPr>
            <a:r>
              <a:rPr lang="en-US" sz="2400" dirty="0">
                <a:solidFill>
                  <a:schemeClr val="tx1"/>
                </a:solidFill>
                <a:latin typeface="Miriam Fixed" pitchFamily="49" charset="-79"/>
                <a:cs typeface="Miriam Fixed" pitchFamily="49" charset="-79"/>
              </a:rPr>
              <a:t>Make sure the SQL Server you specified is </a:t>
            </a:r>
            <a:r>
              <a:rPr lang="en-US" sz="2400" dirty="0" smtClean="0">
                <a:solidFill>
                  <a:schemeClr val="tx1"/>
                </a:solidFill>
                <a:latin typeface="Miriam Fixed" pitchFamily="49" charset="-79"/>
                <a:cs typeface="Miriam Fixed" pitchFamily="49" charset="-79"/>
              </a:rPr>
              <a:t>currently running</a:t>
            </a:r>
            <a:r>
              <a:rPr lang="en-US" sz="2400" dirty="0">
                <a:solidFill>
                  <a:schemeClr val="tx1"/>
                </a:solidFill>
                <a:latin typeface="Miriam Fixed" pitchFamily="49" charset="-79"/>
                <a:cs typeface="Miriam Fixed" pitchFamily="49" charset="-79"/>
              </a:rPr>
              <a:t>. If it is running, verify the access </a:t>
            </a:r>
            <a:r>
              <a:rPr lang="en-US" sz="2400" dirty="0" smtClean="0">
                <a:solidFill>
                  <a:schemeClr val="tx1"/>
                </a:solidFill>
                <a:latin typeface="Miriam Fixed" pitchFamily="49" charset="-79"/>
                <a:cs typeface="Miriam Fixed" pitchFamily="49" charset="-79"/>
              </a:rPr>
              <a:t>credentials you </a:t>
            </a:r>
            <a:r>
              <a:rPr lang="en-US" sz="2400" dirty="0">
                <a:solidFill>
                  <a:schemeClr val="tx1"/>
                </a:solidFill>
                <a:latin typeface="Miriam Fixed" pitchFamily="49" charset="-79"/>
                <a:cs typeface="Miriam Fixed" pitchFamily="49" charset="-79"/>
              </a:rPr>
              <a:t>supplied.</a:t>
            </a:r>
          </a:p>
          <a:p>
            <a:pPr marL="0" indent="0">
              <a:buNone/>
            </a:pPr>
            <a:endParaRPr lang="en-US" sz="2800" dirty="0" smtClean="0">
              <a:solidFill>
                <a:schemeClr val="tx1"/>
              </a:solidFill>
              <a:latin typeface="+mn-lt"/>
            </a:endParaRPr>
          </a:p>
          <a:p>
            <a:pPr marL="0" indent="0">
              <a:buNone/>
            </a:pPr>
            <a:r>
              <a:rPr lang="en-US" sz="2800" dirty="0" smtClean="0">
                <a:solidFill>
                  <a:schemeClr val="tx1"/>
                </a:solidFill>
                <a:latin typeface="+mn-lt"/>
              </a:rPr>
              <a:t>Click </a:t>
            </a:r>
            <a:r>
              <a:rPr lang="en-US" sz="2800" b="1" dirty="0">
                <a:solidFill>
                  <a:schemeClr val="tx1"/>
                </a:solidFill>
                <a:latin typeface="+mn-lt"/>
              </a:rPr>
              <a:t>OK </a:t>
            </a:r>
            <a:r>
              <a:rPr lang="en-US" sz="2800" dirty="0">
                <a:solidFill>
                  <a:schemeClr val="tx1"/>
                </a:solidFill>
                <a:latin typeface="+mn-lt"/>
              </a:rPr>
              <a:t>to dismiss the message, verify the information you entered, and </a:t>
            </a:r>
            <a:r>
              <a:rPr lang="en-US" sz="2800" dirty="0" smtClean="0">
                <a:solidFill>
                  <a:schemeClr val="tx1"/>
                </a:solidFill>
                <a:latin typeface="+mn-lt"/>
              </a:rPr>
              <a:t>click </a:t>
            </a:r>
            <a:r>
              <a:rPr lang="en-US" sz="2800" b="1" dirty="0" smtClean="0">
                <a:solidFill>
                  <a:schemeClr val="tx1"/>
                </a:solidFill>
                <a:latin typeface="+mn-lt"/>
              </a:rPr>
              <a:t>Next </a:t>
            </a:r>
            <a:r>
              <a:rPr lang="en-US" sz="2800" dirty="0">
                <a:solidFill>
                  <a:schemeClr val="tx1"/>
                </a:solidFill>
                <a:latin typeface="+mn-lt"/>
              </a:rPr>
              <a:t>to try again.</a:t>
            </a:r>
          </a:p>
        </p:txBody>
      </p:sp>
    </p:spTree>
    <p:extLst>
      <p:ext uri="{BB962C8B-B14F-4D97-AF65-F5344CB8AC3E}">
        <p14:creationId xmlns:p14="http://schemas.microsoft.com/office/powerpoint/2010/main" val="1928245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pPr marL="514350" indent="-514350">
              <a:buFont typeface="+mj-lt"/>
              <a:buAutoNum type="arabicPeriod" startAt="4"/>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Server &amp; Credentials </a:t>
            </a:r>
            <a:r>
              <a:rPr lang="en-US" sz="2800" dirty="0">
                <a:solidFill>
                  <a:schemeClr val="tx1"/>
                </a:solidFill>
                <a:latin typeface="+mn-lt"/>
              </a:rPr>
              <a:t>screen, select the IP address of this machine </a:t>
            </a:r>
            <a:r>
              <a:rPr lang="en-US" sz="2800" dirty="0" smtClean="0">
                <a:solidFill>
                  <a:schemeClr val="tx1"/>
                </a:solidFill>
                <a:latin typeface="+mn-lt"/>
              </a:rPr>
              <a:t>and specify </a:t>
            </a:r>
            <a:r>
              <a:rPr lang="en-US" sz="2800" dirty="0">
                <a:solidFill>
                  <a:schemeClr val="tx1"/>
                </a:solidFill>
                <a:latin typeface="+mn-lt"/>
              </a:rPr>
              <a:t>network credentials to be used by TRITON Unified Security Center.</a:t>
            </a:r>
          </a:p>
          <a:p>
            <a:pPr lvl="1"/>
            <a:r>
              <a:rPr lang="en-US" sz="2600" dirty="0" smtClean="0">
                <a:solidFill>
                  <a:schemeClr val="tx1"/>
                </a:solidFill>
                <a:latin typeface="+mn-lt"/>
              </a:rPr>
              <a:t>Select </a:t>
            </a:r>
            <a:r>
              <a:rPr lang="en-US" sz="2600" dirty="0">
                <a:solidFill>
                  <a:schemeClr val="tx1"/>
                </a:solidFill>
                <a:latin typeface="+mn-lt"/>
              </a:rPr>
              <a:t>an </a:t>
            </a:r>
            <a:r>
              <a:rPr lang="en-US" sz="2600" b="1" dirty="0">
                <a:solidFill>
                  <a:schemeClr val="tx1"/>
                </a:solidFill>
                <a:latin typeface="+mn-lt"/>
              </a:rPr>
              <a:t>IP address </a:t>
            </a:r>
            <a:r>
              <a:rPr lang="en-US" sz="2600" dirty="0">
                <a:solidFill>
                  <a:schemeClr val="tx1"/>
                </a:solidFill>
                <a:latin typeface="+mn-lt"/>
              </a:rPr>
              <a:t>for this machine. If this machine has a single </a:t>
            </a:r>
            <a:r>
              <a:rPr lang="en-US" sz="2600" dirty="0" smtClean="0">
                <a:solidFill>
                  <a:schemeClr val="tx1"/>
                </a:solidFill>
                <a:latin typeface="+mn-lt"/>
              </a:rPr>
              <a:t>network interface </a:t>
            </a:r>
            <a:r>
              <a:rPr lang="en-US" sz="2600" dirty="0">
                <a:solidFill>
                  <a:schemeClr val="tx1"/>
                </a:solidFill>
                <a:latin typeface="+mn-lt"/>
              </a:rPr>
              <a:t>card (NIC), only one address is listed.</a:t>
            </a:r>
          </a:p>
          <a:p>
            <a:pPr lvl="1"/>
            <a:r>
              <a:rPr lang="en-US" sz="2600" dirty="0" smtClean="0">
                <a:solidFill>
                  <a:schemeClr val="tx1"/>
                </a:solidFill>
                <a:latin typeface="+mn-lt"/>
              </a:rPr>
              <a:t>Specify </a:t>
            </a:r>
            <a:r>
              <a:rPr lang="en-US" sz="2600" dirty="0">
                <a:solidFill>
                  <a:schemeClr val="tx1"/>
                </a:solidFill>
                <a:latin typeface="+mn-lt"/>
              </a:rPr>
              <a:t>the </a:t>
            </a:r>
            <a:r>
              <a:rPr lang="en-US" sz="2600" b="1" dirty="0">
                <a:solidFill>
                  <a:schemeClr val="tx1"/>
                </a:solidFill>
                <a:latin typeface="+mn-lt"/>
              </a:rPr>
              <a:t>Server or domain </a:t>
            </a:r>
            <a:r>
              <a:rPr lang="en-US" sz="2600" dirty="0">
                <a:solidFill>
                  <a:schemeClr val="tx1"/>
                </a:solidFill>
                <a:latin typeface="+mn-lt"/>
              </a:rPr>
              <a:t>of the user account that you want to use to </a:t>
            </a:r>
            <a:r>
              <a:rPr lang="en-US" sz="2600" dirty="0" smtClean="0">
                <a:solidFill>
                  <a:schemeClr val="tx1"/>
                </a:solidFill>
                <a:latin typeface="+mn-lt"/>
              </a:rPr>
              <a:t>run the </a:t>
            </a:r>
            <a:r>
              <a:rPr lang="en-US" sz="2600" dirty="0">
                <a:solidFill>
                  <a:schemeClr val="tx1"/>
                </a:solidFill>
                <a:latin typeface="+mn-lt"/>
              </a:rPr>
              <a:t>TRITON Infrastructure and TRITON Unified Security Center </a:t>
            </a:r>
            <a:r>
              <a:rPr lang="en-US" sz="2600" dirty="0" smtClean="0">
                <a:solidFill>
                  <a:schemeClr val="tx1"/>
                </a:solidFill>
                <a:latin typeface="+mn-lt"/>
              </a:rPr>
              <a:t>services. The </a:t>
            </a:r>
            <a:r>
              <a:rPr lang="en-US" sz="2600" dirty="0">
                <a:solidFill>
                  <a:schemeClr val="tx1"/>
                </a:solidFill>
                <a:latin typeface="+mn-lt"/>
              </a:rPr>
              <a:t>server/host name cannot exceed 15 characters</a:t>
            </a:r>
            <a:r>
              <a:rPr lang="en-US" sz="2600" dirty="0" smtClean="0">
                <a:solidFill>
                  <a:schemeClr val="tx1"/>
                </a:solidFill>
                <a:latin typeface="+mn-lt"/>
              </a:rPr>
              <a:t>.</a:t>
            </a:r>
            <a:endParaRPr lang="en-US" sz="2600" dirty="0">
              <a:solidFill>
                <a:schemeClr val="tx1"/>
              </a:solidFill>
              <a:latin typeface="+mn-lt"/>
            </a:endParaRPr>
          </a:p>
        </p:txBody>
      </p:sp>
    </p:spTree>
    <p:extLst>
      <p:ext uri="{BB962C8B-B14F-4D97-AF65-F5344CB8AC3E}">
        <p14:creationId xmlns:p14="http://schemas.microsoft.com/office/powerpoint/2010/main" val="1110819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rmAutofit lnSpcReduction="10000"/>
          </a:bodyPr>
          <a:lstStyle/>
          <a:p>
            <a:pPr lvl="1"/>
            <a:r>
              <a:rPr lang="en-US" sz="2600" dirty="0">
                <a:solidFill>
                  <a:schemeClr val="tx1"/>
                </a:solidFill>
                <a:latin typeface="+mn-lt"/>
              </a:rPr>
              <a:t>Specify the </a:t>
            </a:r>
            <a:r>
              <a:rPr lang="en-US" sz="2600" b="1" dirty="0">
                <a:solidFill>
                  <a:schemeClr val="tx1"/>
                </a:solidFill>
                <a:latin typeface="+mn-lt"/>
              </a:rPr>
              <a:t>User name </a:t>
            </a:r>
            <a:r>
              <a:rPr lang="en-US" sz="2600" dirty="0">
                <a:solidFill>
                  <a:schemeClr val="tx1"/>
                </a:solidFill>
                <a:latin typeface="+mn-lt"/>
              </a:rPr>
              <a:t>of the account that you want to use to run the TRITON Unified Security Center services.</a:t>
            </a:r>
          </a:p>
          <a:p>
            <a:pPr lvl="1"/>
            <a:r>
              <a:rPr lang="en-US" sz="2600" dirty="0">
                <a:solidFill>
                  <a:schemeClr val="tx1"/>
                </a:solidFill>
                <a:latin typeface="+mn-lt"/>
              </a:rPr>
              <a:t>Enter the </a:t>
            </a:r>
            <a:r>
              <a:rPr lang="en-US" sz="2600" b="1" dirty="0">
                <a:solidFill>
                  <a:schemeClr val="tx1"/>
                </a:solidFill>
                <a:latin typeface="+mn-lt"/>
              </a:rPr>
              <a:t>Password </a:t>
            </a:r>
            <a:r>
              <a:rPr lang="en-US" sz="2600" dirty="0">
                <a:solidFill>
                  <a:schemeClr val="tx1"/>
                </a:solidFill>
                <a:latin typeface="+mn-lt"/>
              </a:rPr>
              <a:t>for the specified account</a:t>
            </a:r>
            <a:r>
              <a:rPr lang="en-US" sz="2600" dirty="0" smtClean="0">
                <a:solidFill>
                  <a:schemeClr val="tx1"/>
                </a:solidFill>
                <a:latin typeface="+mn-lt"/>
              </a:rPr>
              <a:t>.</a:t>
            </a:r>
          </a:p>
          <a:p>
            <a:pPr marL="514350" indent="-514350">
              <a:buFont typeface="+mj-lt"/>
              <a:buAutoNum type="arabicPeriod" startAt="5"/>
            </a:pPr>
            <a:r>
              <a:rPr lang="en-US" sz="2800" dirty="0">
                <a:solidFill>
                  <a:schemeClr val="tx1"/>
                </a:solidFill>
                <a:latin typeface="+mn-lt"/>
              </a:rPr>
              <a:t>On the </a:t>
            </a:r>
            <a:r>
              <a:rPr lang="en-US" sz="2800" b="1" dirty="0">
                <a:solidFill>
                  <a:schemeClr val="tx1"/>
                </a:solidFill>
                <a:latin typeface="+mn-lt"/>
              </a:rPr>
              <a:t>Administrator Account </a:t>
            </a:r>
            <a:r>
              <a:rPr lang="en-US" sz="2800" dirty="0">
                <a:solidFill>
                  <a:schemeClr val="tx1"/>
                </a:solidFill>
                <a:latin typeface="+mn-lt"/>
              </a:rPr>
              <a:t>screen, enter an email address and password </a:t>
            </a:r>
            <a:r>
              <a:rPr lang="en-US" sz="2800" dirty="0" smtClean="0">
                <a:solidFill>
                  <a:schemeClr val="tx1"/>
                </a:solidFill>
                <a:latin typeface="+mn-lt"/>
              </a:rPr>
              <a:t>for the </a:t>
            </a:r>
            <a:r>
              <a:rPr lang="en-US" sz="2800" dirty="0">
                <a:solidFill>
                  <a:schemeClr val="tx1"/>
                </a:solidFill>
                <a:latin typeface="+mn-lt"/>
              </a:rPr>
              <a:t>default TRITON console administration account: </a:t>
            </a:r>
            <a:r>
              <a:rPr lang="en-US" sz="2800" b="1" dirty="0">
                <a:solidFill>
                  <a:schemeClr val="tx1"/>
                </a:solidFill>
                <a:latin typeface="+mn-lt"/>
              </a:rPr>
              <a:t>admin</a:t>
            </a:r>
            <a:r>
              <a:rPr lang="en-US" sz="2800" dirty="0">
                <a:solidFill>
                  <a:schemeClr val="tx1"/>
                </a:solidFill>
                <a:latin typeface="+mn-lt"/>
              </a:rPr>
              <a:t>. When you </a:t>
            </a:r>
            <a:r>
              <a:rPr lang="en-US" sz="2800" dirty="0" smtClean="0">
                <a:solidFill>
                  <a:schemeClr val="tx1"/>
                </a:solidFill>
                <a:latin typeface="+mn-lt"/>
              </a:rPr>
              <a:t>are finished</a:t>
            </a:r>
            <a:r>
              <a:rPr lang="en-US" sz="2800" dirty="0">
                <a:solidFill>
                  <a:schemeClr val="tx1"/>
                </a:solidFill>
                <a:latin typeface="+mn-lt"/>
              </a:rPr>
              <a:t>, click </a:t>
            </a:r>
            <a:r>
              <a:rPr lang="en-US" sz="2800" b="1" dirty="0">
                <a:solidFill>
                  <a:schemeClr val="tx1"/>
                </a:solidFill>
                <a:latin typeface="+mn-lt"/>
              </a:rPr>
              <a:t>Next</a:t>
            </a:r>
            <a:r>
              <a:rPr lang="en-US" sz="2800" dirty="0">
                <a:solidFill>
                  <a:schemeClr val="tx1"/>
                </a:solidFill>
                <a:latin typeface="+mn-lt"/>
              </a:rPr>
              <a:t>.</a:t>
            </a:r>
          </a:p>
          <a:p>
            <a:pPr marL="0" indent="0">
              <a:buNone/>
            </a:pPr>
            <a:r>
              <a:rPr lang="en-US" sz="2800" dirty="0" smtClean="0">
                <a:solidFill>
                  <a:schemeClr val="tx1"/>
                </a:solidFill>
                <a:latin typeface="+mn-lt"/>
              </a:rPr>
              <a:t>	System </a:t>
            </a:r>
            <a:r>
              <a:rPr lang="en-US" sz="2800" dirty="0">
                <a:solidFill>
                  <a:schemeClr val="tx1"/>
                </a:solidFill>
                <a:latin typeface="+mn-lt"/>
              </a:rPr>
              <a:t>notification and password reset information </a:t>
            </a:r>
            <a:r>
              <a:rPr lang="en-US" sz="2800" dirty="0" smtClean="0">
                <a:solidFill>
                  <a:schemeClr val="tx1"/>
                </a:solidFill>
                <a:latin typeface="+mn-lt"/>
              </a:rPr>
              <a:t>	is </a:t>
            </a:r>
            <a:r>
              <a:rPr lang="en-US" sz="2800" dirty="0">
                <a:solidFill>
                  <a:schemeClr val="tx1"/>
                </a:solidFill>
                <a:latin typeface="+mn-lt"/>
              </a:rPr>
              <a:t>sent to the email </a:t>
            </a:r>
            <a:r>
              <a:rPr lang="en-US" sz="2800" dirty="0" smtClean="0">
                <a:solidFill>
                  <a:schemeClr val="tx1"/>
                </a:solidFill>
                <a:latin typeface="+mn-lt"/>
              </a:rPr>
              <a:t>address specified </a:t>
            </a:r>
            <a:r>
              <a:rPr lang="en-US" sz="2800" dirty="0">
                <a:solidFill>
                  <a:schemeClr val="tx1"/>
                </a:solidFill>
                <a:latin typeface="+mn-lt"/>
              </a:rPr>
              <a:t>(once SMTP </a:t>
            </a:r>
            <a:r>
              <a:rPr lang="en-US" sz="2800" dirty="0" smtClean="0">
                <a:solidFill>
                  <a:schemeClr val="tx1"/>
                </a:solidFill>
                <a:latin typeface="+mn-lt"/>
              </a:rPr>
              <a:t>	configuration </a:t>
            </a:r>
            <a:r>
              <a:rPr lang="en-US" sz="2800" dirty="0">
                <a:solidFill>
                  <a:schemeClr val="tx1"/>
                </a:solidFill>
                <a:latin typeface="+mn-lt"/>
              </a:rPr>
              <a:t>is done; see next step).</a:t>
            </a:r>
          </a:p>
          <a:p>
            <a:pPr marL="0" indent="0">
              <a:buNone/>
            </a:pPr>
            <a:r>
              <a:rPr lang="en-US" sz="2800" dirty="0" smtClean="0">
                <a:solidFill>
                  <a:schemeClr val="tx1"/>
                </a:solidFill>
                <a:latin typeface="+mn-lt"/>
              </a:rPr>
              <a:t>	Define </a:t>
            </a:r>
            <a:r>
              <a:rPr lang="en-US" sz="2800" dirty="0">
                <a:solidFill>
                  <a:schemeClr val="tx1"/>
                </a:solidFill>
                <a:latin typeface="+mn-lt"/>
              </a:rPr>
              <a:t>a strong password as described on the </a:t>
            </a:r>
            <a:r>
              <a:rPr lang="en-US" sz="2800" dirty="0" smtClean="0">
                <a:solidFill>
                  <a:schemeClr val="tx1"/>
                </a:solidFill>
                <a:latin typeface="+mn-lt"/>
              </a:rPr>
              <a:t>	screen</a:t>
            </a:r>
            <a:r>
              <a:rPr lang="en-US" sz="2800" dirty="0">
                <a:latin typeface="+mn-lt"/>
              </a:rPr>
              <a:t>.</a:t>
            </a:r>
            <a:endParaRPr lang="en-US" sz="2800" dirty="0">
              <a:solidFill>
                <a:schemeClr val="tx1"/>
              </a:solidFill>
              <a:latin typeface="+mn-lt"/>
            </a:endParaRPr>
          </a:p>
          <a:p>
            <a:endParaRPr lang="en-US" dirty="0"/>
          </a:p>
        </p:txBody>
      </p:sp>
    </p:spTree>
    <p:extLst>
      <p:ext uri="{BB962C8B-B14F-4D97-AF65-F5344CB8AC3E}">
        <p14:creationId xmlns:p14="http://schemas.microsoft.com/office/powerpoint/2010/main" val="1685088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pPr marL="514350" indent="-514350">
              <a:buFont typeface="+mj-lt"/>
              <a:buAutoNum type="arabicPeriod" startAt="6"/>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Email Settings </a:t>
            </a:r>
            <a:r>
              <a:rPr lang="en-US" sz="2800" dirty="0">
                <a:solidFill>
                  <a:schemeClr val="tx1"/>
                </a:solidFill>
                <a:latin typeface="+mn-lt"/>
              </a:rPr>
              <a:t>screen, enter information about the SMTP server to </a:t>
            </a:r>
            <a:r>
              <a:rPr lang="en-US" sz="2800" dirty="0" smtClean="0">
                <a:solidFill>
                  <a:schemeClr val="tx1"/>
                </a:solidFill>
                <a:latin typeface="+mn-lt"/>
              </a:rPr>
              <a:t>be used </a:t>
            </a:r>
            <a:r>
              <a:rPr lang="en-US" sz="2800" dirty="0">
                <a:solidFill>
                  <a:schemeClr val="tx1"/>
                </a:solidFill>
                <a:latin typeface="+mn-lt"/>
              </a:rPr>
              <a:t>for system notifications and then click </a:t>
            </a:r>
            <a:r>
              <a:rPr lang="en-US" sz="2800" b="1" dirty="0">
                <a:solidFill>
                  <a:schemeClr val="tx1"/>
                </a:solidFill>
                <a:latin typeface="+mn-lt"/>
              </a:rPr>
              <a:t>Next</a:t>
            </a:r>
            <a:r>
              <a:rPr lang="en-US" sz="2800" dirty="0">
                <a:solidFill>
                  <a:schemeClr val="tx1"/>
                </a:solidFill>
                <a:latin typeface="+mn-lt"/>
              </a:rPr>
              <a:t>. You can also configure </a:t>
            </a:r>
            <a:r>
              <a:rPr lang="en-US" sz="2800" dirty="0" smtClean="0">
                <a:solidFill>
                  <a:schemeClr val="tx1"/>
                </a:solidFill>
                <a:latin typeface="+mn-lt"/>
              </a:rPr>
              <a:t>these settings </a:t>
            </a:r>
            <a:r>
              <a:rPr lang="en-US" sz="2800" dirty="0">
                <a:solidFill>
                  <a:schemeClr val="tx1"/>
                </a:solidFill>
                <a:latin typeface="+mn-lt"/>
              </a:rPr>
              <a:t>after installation in the TRITON console.</a:t>
            </a:r>
          </a:p>
          <a:p>
            <a:pPr lvl="1"/>
            <a:r>
              <a:rPr lang="en-US" sz="2600" b="1" dirty="0" smtClean="0">
                <a:solidFill>
                  <a:schemeClr val="tx1"/>
                </a:solidFill>
                <a:latin typeface="+mn-lt"/>
              </a:rPr>
              <a:t>IP </a:t>
            </a:r>
            <a:r>
              <a:rPr lang="en-US" sz="2600" b="1" dirty="0">
                <a:solidFill>
                  <a:schemeClr val="tx1"/>
                </a:solidFill>
                <a:latin typeface="+mn-lt"/>
              </a:rPr>
              <a:t>address or hostname</a:t>
            </a:r>
            <a:r>
              <a:rPr lang="en-US" sz="2600" dirty="0">
                <a:solidFill>
                  <a:schemeClr val="tx1"/>
                </a:solidFill>
                <a:latin typeface="+mn-lt"/>
              </a:rPr>
              <a:t>: IP address or host name of the SMTP </a:t>
            </a:r>
            <a:r>
              <a:rPr lang="en-US" sz="2600" dirty="0" smtClean="0">
                <a:solidFill>
                  <a:schemeClr val="tx1"/>
                </a:solidFill>
                <a:latin typeface="+mn-lt"/>
              </a:rPr>
              <a:t>server through </a:t>
            </a:r>
            <a:r>
              <a:rPr lang="en-US" sz="2600" dirty="0">
                <a:solidFill>
                  <a:schemeClr val="tx1"/>
                </a:solidFill>
                <a:latin typeface="+mn-lt"/>
              </a:rPr>
              <a:t>which email alerts should be sent. In most cases, the default </a:t>
            </a:r>
            <a:r>
              <a:rPr lang="en-US" sz="2600" b="1" dirty="0">
                <a:solidFill>
                  <a:schemeClr val="tx1"/>
                </a:solidFill>
                <a:latin typeface="+mn-lt"/>
              </a:rPr>
              <a:t>Port </a:t>
            </a:r>
            <a:r>
              <a:rPr lang="en-US" sz="2600" dirty="0">
                <a:solidFill>
                  <a:schemeClr val="tx1"/>
                </a:solidFill>
                <a:latin typeface="+mn-lt"/>
              </a:rPr>
              <a:t>(</a:t>
            </a:r>
            <a:r>
              <a:rPr lang="en-US" sz="2600" dirty="0" smtClean="0">
                <a:solidFill>
                  <a:schemeClr val="tx1"/>
                </a:solidFill>
                <a:latin typeface="+mn-lt"/>
              </a:rPr>
              <a:t>25) should </a:t>
            </a:r>
            <a:r>
              <a:rPr lang="en-US" sz="2600" dirty="0">
                <a:solidFill>
                  <a:schemeClr val="tx1"/>
                </a:solidFill>
                <a:latin typeface="+mn-lt"/>
              </a:rPr>
              <a:t>be used. If the specified SMTP server is configured to use a </a:t>
            </a:r>
            <a:r>
              <a:rPr lang="en-US" sz="2600" dirty="0" smtClean="0">
                <a:solidFill>
                  <a:schemeClr val="tx1"/>
                </a:solidFill>
                <a:latin typeface="+mn-lt"/>
              </a:rPr>
              <a:t>different port</a:t>
            </a:r>
            <a:r>
              <a:rPr lang="en-US" sz="2600" dirty="0">
                <a:solidFill>
                  <a:schemeClr val="tx1"/>
                </a:solidFill>
                <a:latin typeface="+mn-lt"/>
              </a:rPr>
              <a:t>, enter it here.</a:t>
            </a:r>
          </a:p>
          <a:p>
            <a:pPr lvl="1"/>
            <a:r>
              <a:rPr lang="en-US" sz="2600" b="1" dirty="0" smtClean="0">
                <a:solidFill>
                  <a:schemeClr val="tx1"/>
                </a:solidFill>
                <a:latin typeface="+mn-lt"/>
              </a:rPr>
              <a:t>Sender </a:t>
            </a:r>
            <a:r>
              <a:rPr lang="en-US" sz="2600" b="1" dirty="0">
                <a:solidFill>
                  <a:schemeClr val="tx1"/>
                </a:solidFill>
                <a:latin typeface="+mn-lt"/>
              </a:rPr>
              <a:t>email address</a:t>
            </a:r>
            <a:r>
              <a:rPr lang="en-US" sz="2600" dirty="0">
                <a:solidFill>
                  <a:schemeClr val="tx1"/>
                </a:solidFill>
                <a:latin typeface="+mn-lt"/>
              </a:rPr>
              <a:t>: Originator email address appearing in </a:t>
            </a:r>
            <a:r>
              <a:rPr lang="en-US" sz="2600" dirty="0" smtClean="0">
                <a:solidFill>
                  <a:schemeClr val="tx1"/>
                </a:solidFill>
                <a:latin typeface="+mn-lt"/>
              </a:rPr>
              <a:t>notification email.</a:t>
            </a:r>
            <a:endParaRPr lang="en-US" sz="2600" dirty="0">
              <a:solidFill>
                <a:schemeClr val="tx1"/>
              </a:solidFill>
              <a:latin typeface="+mn-lt"/>
            </a:endParaRPr>
          </a:p>
        </p:txBody>
      </p:sp>
    </p:spTree>
    <p:extLst>
      <p:ext uri="{BB962C8B-B14F-4D97-AF65-F5344CB8AC3E}">
        <p14:creationId xmlns:p14="http://schemas.microsoft.com/office/powerpoint/2010/main" val="3917602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Content Placeholder 2"/>
          <p:cNvSpPr>
            <a:spLocks noGrp="1"/>
          </p:cNvSpPr>
          <p:nvPr>
            <p:ph sz="half" idx="1"/>
          </p:nvPr>
        </p:nvSpPr>
        <p:spPr/>
        <p:txBody>
          <a:bodyPr/>
          <a:lstStyle/>
          <a:p>
            <a:pPr lvl="1"/>
            <a:r>
              <a:rPr lang="en-US" sz="2600" b="1" dirty="0">
                <a:solidFill>
                  <a:schemeClr val="tx1"/>
                </a:solidFill>
                <a:latin typeface="+mn-lt"/>
              </a:rPr>
              <a:t>Sender name</a:t>
            </a:r>
            <a:r>
              <a:rPr lang="en-US" sz="2600" dirty="0">
                <a:solidFill>
                  <a:schemeClr val="tx1"/>
                </a:solidFill>
                <a:latin typeface="+mn-lt"/>
              </a:rPr>
              <a:t>: Optional descriptive name that can appear in notification email. This is can help recipients identify this as a notification email from the TRITON Unified Security Center.</a:t>
            </a:r>
          </a:p>
          <a:p>
            <a:pPr marL="514350" indent="-514350">
              <a:buFont typeface="+mj-lt"/>
              <a:buAutoNum type="arabicPeriod" startAt="7"/>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Pre-Installation Summary </a:t>
            </a:r>
            <a:r>
              <a:rPr lang="en-US" sz="2800" dirty="0">
                <a:solidFill>
                  <a:schemeClr val="tx1"/>
                </a:solidFill>
                <a:latin typeface="+mn-lt"/>
              </a:rPr>
              <a:t>screen, verify the information and then </a:t>
            </a:r>
            <a:r>
              <a:rPr lang="en-US" sz="2800" dirty="0" smtClean="0">
                <a:solidFill>
                  <a:schemeClr val="tx1"/>
                </a:solidFill>
                <a:latin typeface="+mn-lt"/>
              </a:rPr>
              <a:t>click </a:t>
            </a:r>
            <a:r>
              <a:rPr lang="en-US" sz="2800" b="1" dirty="0" smtClean="0">
                <a:solidFill>
                  <a:schemeClr val="tx1"/>
                </a:solidFill>
                <a:latin typeface="+mn-lt"/>
              </a:rPr>
              <a:t>Next </a:t>
            </a:r>
            <a:r>
              <a:rPr lang="en-US" sz="2800" dirty="0">
                <a:solidFill>
                  <a:schemeClr val="tx1"/>
                </a:solidFill>
                <a:latin typeface="+mn-lt"/>
              </a:rPr>
              <a:t>to begin the installation.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52529"/>
            <a:ext cx="4572000" cy="270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3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4" name="Content Placeholder 3"/>
          <p:cNvSpPr>
            <a:spLocks noGrp="1"/>
          </p:cNvSpPr>
          <p:nvPr>
            <p:ph sz="half" idx="1"/>
          </p:nvPr>
        </p:nvSpPr>
        <p:spPr>
          <a:xfrm>
            <a:off x="609600" y="1143000"/>
            <a:ext cx="7391400" cy="5384801"/>
          </a:xfrm>
        </p:spPr>
        <p:txBody>
          <a:bodyPr>
            <a:normAutofit/>
          </a:bodyPr>
          <a:lstStyle/>
          <a:p>
            <a:pPr>
              <a:spcAft>
                <a:spcPts val="600"/>
              </a:spcAft>
            </a:pPr>
            <a:r>
              <a:rPr lang="en-US" sz="2400" dirty="0" err="1" smtClean="0"/>
              <a:t>ThreatVision</a:t>
            </a:r>
            <a:r>
              <a:rPr lang="en-US" sz="2400" dirty="0" smtClean="0"/>
              <a:t> is a POC Hotfix for v7.7.3 WSG/A</a:t>
            </a:r>
          </a:p>
          <a:p>
            <a:pPr>
              <a:spcAft>
                <a:spcPts val="600"/>
              </a:spcAft>
            </a:pPr>
            <a:r>
              <a:rPr lang="en-US" sz="2400" dirty="0" smtClean="0"/>
              <a:t>Hotfix not available to customers. See internal KB </a:t>
            </a:r>
            <a:r>
              <a:rPr lang="en-US" sz="2400" dirty="0" smtClean="0">
                <a:hlinkClick r:id="rId3"/>
              </a:rPr>
              <a:t>article</a:t>
            </a:r>
            <a:r>
              <a:rPr lang="en-US" sz="2400" dirty="0" smtClean="0"/>
              <a:t>.</a:t>
            </a:r>
          </a:p>
          <a:p>
            <a:pPr>
              <a:spcAft>
                <a:spcPts val="600"/>
              </a:spcAft>
            </a:pPr>
            <a:r>
              <a:rPr lang="en-US" sz="2400" dirty="0" smtClean="0"/>
              <a:t>Requires SE setup</a:t>
            </a:r>
          </a:p>
          <a:p>
            <a:pPr>
              <a:spcAft>
                <a:spcPts val="600"/>
              </a:spcAft>
            </a:pPr>
            <a:r>
              <a:rPr lang="en-US" sz="2400" dirty="0" smtClean="0"/>
              <a:t>Applies to V10000 G2R2 and V10000 G3 only</a:t>
            </a:r>
          </a:p>
          <a:p>
            <a:pPr>
              <a:spcAft>
                <a:spcPts val="600"/>
              </a:spcAft>
            </a:pPr>
            <a:r>
              <a:rPr lang="en-US" sz="2400" dirty="0" smtClean="0"/>
              <a:t>V10000 G2R2 or G3 must be configured </a:t>
            </a:r>
            <a:r>
              <a:rPr lang="en-US" sz="2400" dirty="0"/>
              <a:t>to monitor traffic using a span port</a:t>
            </a:r>
            <a:r>
              <a:rPr lang="en-US" sz="2400" dirty="0" smtClean="0"/>
              <a:t>.</a:t>
            </a:r>
          </a:p>
          <a:p>
            <a:pPr>
              <a:spcAft>
                <a:spcPts val="600"/>
              </a:spcAft>
            </a:pPr>
            <a:r>
              <a:rPr lang="en-US" sz="2400" dirty="0" smtClean="0"/>
              <a:t>Can be used with one Windows management &amp; reporting server -- but separate SQL Server machine is recommended.</a:t>
            </a:r>
          </a:p>
          <a:p>
            <a:pPr>
              <a:spcAft>
                <a:spcPts val="600"/>
              </a:spcAft>
            </a:pPr>
            <a:r>
              <a:rPr lang="en-US" sz="2400" dirty="0" smtClean="0"/>
              <a:t>Uses standard Websense reporting tools</a:t>
            </a:r>
          </a:p>
        </p:txBody>
      </p:sp>
    </p:spTree>
    <p:extLst>
      <p:ext uri="{BB962C8B-B14F-4D97-AF65-F5344CB8AC3E}">
        <p14:creationId xmlns:p14="http://schemas.microsoft.com/office/powerpoint/2010/main" val="2971565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pPr marL="514350" indent="-514350">
              <a:buFont typeface="+mj-lt"/>
              <a:buAutoNum type="arabicPeriod" startAt="8"/>
            </a:pPr>
            <a:r>
              <a:rPr lang="en-US" sz="2800" dirty="0">
                <a:solidFill>
                  <a:schemeClr val="tx1"/>
                </a:solidFill>
                <a:latin typeface="+mn-lt"/>
              </a:rPr>
              <a:t>If you chose to install SQL Server Express, .NET Framework 3.5 </a:t>
            </a:r>
            <a:r>
              <a:rPr lang="en-US" sz="2800" dirty="0" smtClean="0">
                <a:solidFill>
                  <a:schemeClr val="tx1"/>
                </a:solidFill>
                <a:latin typeface="+mn-lt"/>
              </a:rPr>
              <a:t>SP1, PowerShell </a:t>
            </a:r>
            <a:r>
              <a:rPr lang="en-US" sz="2800" dirty="0">
                <a:solidFill>
                  <a:schemeClr val="tx1"/>
                </a:solidFill>
                <a:latin typeface="+mn-lt"/>
              </a:rPr>
              <a:t>1.0, and Windows Installer 4.5 will be installed if not already </a:t>
            </a:r>
            <a:r>
              <a:rPr lang="en-US" sz="2800" dirty="0" smtClean="0">
                <a:solidFill>
                  <a:schemeClr val="tx1"/>
                </a:solidFill>
                <a:latin typeface="+mn-lt"/>
              </a:rPr>
              <a:t>present. Wait </a:t>
            </a:r>
            <a:r>
              <a:rPr lang="en-US" sz="2800" dirty="0">
                <a:solidFill>
                  <a:schemeClr val="tx1"/>
                </a:solidFill>
                <a:latin typeface="+mn-lt"/>
              </a:rPr>
              <a:t>for Windows to configure components.</a:t>
            </a:r>
          </a:p>
          <a:p>
            <a:pPr marL="914400" lvl="1" indent="-514350">
              <a:buFont typeface="+mj-lt"/>
              <a:buAutoNum type="alphaLcParenR"/>
            </a:pPr>
            <a:r>
              <a:rPr lang="en-US" sz="2600" dirty="0" smtClean="0">
                <a:solidFill>
                  <a:schemeClr val="tx1"/>
                </a:solidFill>
                <a:latin typeface="+mn-lt"/>
              </a:rPr>
              <a:t>If </a:t>
            </a:r>
            <a:r>
              <a:rPr lang="en-US" sz="2600" dirty="0">
                <a:solidFill>
                  <a:schemeClr val="tx1"/>
                </a:solidFill>
                <a:latin typeface="+mn-lt"/>
              </a:rPr>
              <a:t>the following message appears during this process, click </a:t>
            </a:r>
            <a:r>
              <a:rPr lang="en-US" sz="2600" b="1" dirty="0">
                <a:solidFill>
                  <a:schemeClr val="tx1"/>
                </a:solidFill>
                <a:latin typeface="+mn-lt"/>
              </a:rPr>
              <a:t>OK</a:t>
            </a:r>
            <a:r>
              <a:rPr lang="en-US" sz="2600" dirty="0">
                <a:solidFill>
                  <a:schemeClr val="tx1"/>
                </a:solidFill>
                <a:latin typeface="+mn-lt"/>
              </a:rPr>
              <a:t>:</a:t>
            </a:r>
          </a:p>
          <a:p>
            <a:pPr marL="400050" lvl="1" indent="0">
              <a:buNone/>
            </a:pPr>
            <a:r>
              <a:rPr lang="en-US" sz="2200" dirty="0" smtClean="0">
                <a:solidFill>
                  <a:schemeClr val="tx1"/>
                </a:solidFill>
                <a:latin typeface="Miriam Fixed" pitchFamily="49" charset="-79"/>
                <a:cs typeface="Miriam Fixed" pitchFamily="49" charset="-79"/>
              </a:rPr>
              <a:t>	Setup </a:t>
            </a:r>
            <a:r>
              <a:rPr lang="en-US" sz="2200" dirty="0">
                <a:solidFill>
                  <a:schemeClr val="tx1"/>
                </a:solidFill>
                <a:latin typeface="Miriam Fixed" pitchFamily="49" charset="-79"/>
                <a:cs typeface="Miriam Fixed" pitchFamily="49" charset="-79"/>
              </a:rPr>
              <a:t>could not restart the machine. </a:t>
            </a:r>
            <a:r>
              <a:rPr lang="en-US" sz="2200" dirty="0" smtClean="0">
                <a:solidFill>
                  <a:schemeClr val="tx1"/>
                </a:solidFill>
                <a:latin typeface="Miriam Fixed" pitchFamily="49" charset="-79"/>
                <a:cs typeface="Miriam Fixed" pitchFamily="49" charset="-79"/>
              </a:rPr>
              <a:t>	Possible causes are </a:t>
            </a:r>
            <a:r>
              <a:rPr lang="en-US" sz="2200" dirty="0">
                <a:solidFill>
                  <a:schemeClr val="tx1"/>
                </a:solidFill>
                <a:latin typeface="Miriam Fixed" pitchFamily="49" charset="-79"/>
                <a:cs typeface="Miriam Fixed" pitchFamily="49" charset="-79"/>
              </a:rPr>
              <a:t>insufficient </a:t>
            </a:r>
            <a:r>
              <a:rPr lang="en-US" sz="2200" dirty="0" smtClean="0">
                <a:solidFill>
                  <a:schemeClr val="tx1"/>
                </a:solidFill>
                <a:latin typeface="Miriam Fixed" pitchFamily="49" charset="-79"/>
                <a:cs typeface="Miriam Fixed" pitchFamily="49" charset="-79"/>
              </a:rPr>
              <a:t>	privileges</a:t>
            </a:r>
            <a:r>
              <a:rPr lang="en-US" sz="2200" dirty="0">
                <a:solidFill>
                  <a:schemeClr val="tx1"/>
                </a:solidFill>
                <a:latin typeface="Miriam Fixed" pitchFamily="49" charset="-79"/>
                <a:cs typeface="Miriam Fixed" pitchFamily="49" charset="-79"/>
              </a:rPr>
              <a:t>, or an </a:t>
            </a:r>
            <a:r>
              <a:rPr lang="en-US" sz="2200" dirty="0" smtClean="0">
                <a:solidFill>
                  <a:schemeClr val="tx1"/>
                </a:solidFill>
                <a:latin typeface="Miriam Fixed" pitchFamily="49" charset="-79"/>
                <a:cs typeface="Miriam Fixed" pitchFamily="49" charset="-79"/>
              </a:rPr>
              <a:t>application rejected 	the </a:t>
            </a:r>
            <a:r>
              <a:rPr lang="en-US" sz="2200" dirty="0">
                <a:solidFill>
                  <a:schemeClr val="tx1"/>
                </a:solidFill>
                <a:latin typeface="Miriam Fixed" pitchFamily="49" charset="-79"/>
                <a:cs typeface="Miriam Fixed" pitchFamily="49" charset="-79"/>
              </a:rPr>
              <a:t>restart. Please restart the </a:t>
            </a:r>
            <a:r>
              <a:rPr lang="en-US" sz="2200" dirty="0" smtClean="0">
                <a:solidFill>
                  <a:schemeClr val="tx1"/>
                </a:solidFill>
                <a:latin typeface="Miriam Fixed" pitchFamily="49" charset="-79"/>
                <a:cs typeface="Miriam Fixed" pitchFamily="49" charset="-79"/>
              </a:rPr>
              <a:t>machine 	manually </a:t>
            </a:r>
            <a:r>
              <a:rPr lang="en-US" sz="2200" dirty="0">
                <a:solidFill>
                  <a:schemeClr val="tx1"/>
                </a:solidFill>
                <a:latin typeface="Miriam Fixed" pitchFamily="49" charset="-79"/>
                <a:cs typeface="Miriam Fixed" pitchFamily="49" charset="-79"/>
              </a:rPr>
              <a:t>and setup will restart</a:t>
            </a:r>
            <a:r>
              <a:rPr lang="en-US" sz="2200" dirty="0" smtClean="0">
                <a:solidFill>
                  <a:schemeClr val="tx1"/>
                </a:solidFill>
                <a:latin typeface="Miriam Fixed" pitchFamily="49" charset="-79"/>
                <a:cs typeface="Miriam Fixed" pitchFamily="49" charset="-79"/>
              </a:rPr>
              <a:t>.</a:t>
            </a:r>
            <a:endParaRPr lang="en-US" sz="2200" dirty="0">
              <a:solidFill>
                <a:schemeClr val="tx1"/>
              </a:solidFill>
              <a:latin typeface="Miriam Fixed" pitchFamily="49" charset="-79"/>
              <a:cs typeface="Miriam Fixed" pitchFamily="49" charset="-79"/>
            </a:endParaRPr>
          </a:p>
        </p:txBody>
      </p:sp>
    </p:spTree>
    <p:extLst>
      <p:ext uri="{BB962C8B-B14F-4D97-AF65-F5344CB8AC3E}">
        <p14:creationId xmlns:p14="http://schemas.microsoft.com/office/powerpoint/2010/main" val="39094193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lstStyle/>
          <a:p>
            <a:pPr marL="914400" lvl="1" indent="-514350">
              <a:buFont typeface="+mj-lt"/>
              <a:buAutoNum type="alphaLcParenR" startAt="2"/>
            </a:pPr>
            <a:r>
              <a:rPr lang="en-US" sz="2600" dirty="0">
                <a:solidFill>
                  <a:schemeClr val="tx1"/>
                </a:solidFill>
                <a:latin typeface="+mn-lt"/>
              </a:rPr>
              <a:t>Websense installer starts again. In the TRITON Infrastructure Setup </a:t>
            </a:r>
            <a:r>
              <a:rPr lang="en-US" sz="2600" b="1" dirty="0">
                <a:solidFill>
                  <a:schemeClr val="tx1"/>
                </a:solidFill>
                <a:latin typeface="+mn-lt"/>
              </a:rPr>
              <a:t>Welcome </a:t>
            </a:r>
            <a:r>
              <a:rPr lang="en-US" sz="2600" dirty="0">
                <a:solidFill>
                  <a:schemeClr val="tx1"/>
                </a:solidFill>
                <a:latin typeface="+mn-lt"/>
              </a:rPr>
              <a:t>screen, click </a:t>
            </a:r>
            <a:r>
              <a:rPr lang="en-US" sz="2600" b="1" dirty="0">
                <a:solidFill>
                  <a:schemeClr val="tx1"/>
                </a:solidFill>
                <a:latin typeface="+mn-lt"/>
              </a:rPr>
              <a:t>Next</a:t>
            </a:r>
            <a:r>
              <a:rPr lang="en-US" sz="2600" dirty="0">
                <a:solidFill>
                  <a:schemeClr val="tx1"/>
                </a:solidFill>
                <a:latin typeface="+mn-lt"/>
              </a:rPr>
              <a:t>.</a:t>
            </a:r>
          </a:p>
          <a:p>
            <a:pPr marL="914400" lvl="1" indent="-514350">
              <a:buFont typeface="+mj-lt"/>
              <a:buAutoNum type="alphaLcParenR" startAt="2"/>
            </a:pPr>
            <a:r>
              <a:rPr lang="en-US" sz="2600" dirty="0">
                <a:solidFill>
                  <a:schemeClr val="tx1"/>
                </a:solidFill>
                <a:latin typeface="+mn-lt"/>
              </a:rPr>
              <a:t>The </a:t>
            </a:r>
            <a:r>
              <a:rPr lang="en-US" sz="2600" b="1" dirty="0">
                <a:solidFill>
                  <a:schemeClr val="tx1"/>
                </a:solidFill>
                <a:latin typeface="+mn-lt"/>
              </a:rPr>
              <a:t>Ready to Resume EIP Infra installation </a:t>
            </a:r>
            <a:r>
              <a:rPr lang="en-US" sz="2600" dirty="0">
                <a:solidFill>
                  <a:schemeClr val="tx1"/>
                </a:solidFill>
                <a:latin typeface="+mn-lt"/>
              </a:rPr>
              <a:t>screen appears. Click </a:t>
            </a:r>
            <a:r>
              <a:rPr lang="en-US" sz="2600" b="1" dirty="0">
                <a:solidFill>
                  <a:schemeClr val="tx1"/>
                </a:solidFill>
                <a:latin typeface="+mn-lt"/>
              </a:rPr>
              <a:t>Next</a:t>
            </a:r>
            <a:r>
              <a:rPr lang="en-US" dirty="0"/>
              <a: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5626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474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9"/>
            </a:pPr>
            <a:r>
              <a:rPr lang="en-US" sz="2800" dirty="0">
                <a:solidFill>
                  <a:schemeClr val="tx1"/>
                </a:solidFill>
                <a:latin typeface="+mn-lt"/>
              </a:rPr>
              <a:t>If you chose to install SQL Server Express on this machine, SQL Server 2008 </a:t>
            </a:r>
            <a:r>
              <a:rPr lang="en-US" sz="2800" dirty="0" smtClean="0">
                <a:solidFill>
                  <a:schemeClr val="tx1"/>
                </a:solidFill>
                <a:latin typeface="+mn-lt"/>
              </a:rPr>
              <a:t>R2 Setup </a:t>
            </a:r>
            <a:r>
              <a:rPr lang="en-US" sz="2800" dirty="0">
                <a:solidFill>
                  <a:schemeClr val="tx1"/>
                </a:solidFill>
                <a:latin typeface="+mn-lt"/>
              </a:rPr>
              <a:t>is launched. Wait for it to complete.</a:t>
            </a:r>
          </a:p>
          <a:p>
            <a:pPr marL="0" indent="0">
              <a:buNone/>
            </a:pPr>
            <a:r>
              <a:rPr lang="en-US" sz="2800" dirty="0" smtClean="0">
                <a:solidFill>
                  <a:schemeClr val="tx1"/>
                </a:solidFill>
                <a:latin typeface="+mn-lt"/>
              </a:rPr>
              <a:t>	The </a:t>
            </a:r>
            <a:r>
              <a:rPr lang="en-US" sz="2800" dirty="0">
                <a:solidFill>
                  <a:schemeClr val="tx1"/>
                </a:solidFill>
                <a:latin typeface="+mn-lt"/>
              </a:rPr>
              <a:t>Setup Support Files screen </a:t>
            </a:r>
            <a:r>
              <a:rPr lang="en-US" sz="2800" dirty="0" smtClean="0">
                <a:solidFill>
                  <a:schemeClr val="tx1"/>
                </a:solidFill>
                <a:latin typeface="+mn-lt"/>
              </a:rPr>
              <a:t>appears, </a:t>
            </a:r>
            <a:r>
              <a:rPr lang="en-US" sz="2800" dirty="0">
                <a:solidFill>
                  <a:schemeClr val="tx1"/>
                </a:solidFill>
                <a:latin typeface="+mn-lt"/>
              </a:rPr>
              <a:t>and then an </a:t>
            </a:r>
            <a:r>
              <a:rPr lang="en-US" sz="2800" dirty="0" smtClean="0">
                <a:solidFill>
                  <a:schemeClr val="tx1"/>
                </a:solidFill>
                <a:latin typeface="+mn-lt"/>
              </a:rPr>
              <a:t>	Installation </a:t>
            </a:r>
            <a:r>
              <a:rPr lang="en-US" sz="2800" dirty="0">
                <a:solidFill>
                  <a:schemeClr val="tx1"/>
                </a:solidFill>
                <a:latin typeface="+mn-lt"/>
              </a:rPr>
              <a:t>Progress </a:t>
            </a:r>
            <a:r>
              <a:rPr lang="en-US" sz="2800" dirty="0" smtClean="0">
                <a:solidFill>
                  <a:schemeClr val="tx1"/>
                </a:solidFill>
                <a:latin typeface="+mn-lt"/>
              </a:rPr>
              <a:t>screen appears</a:t>
            </a:r>
            <a:r>
              <a:rPr lang="en-US" sz="2800" dirty="0">
                <a:solidFill>
                  <a:schemeClr val="tx1"/>
                </a:solidFill>
                <a:latin typeface="+mn-lt"/>
              </a:rPr>
              <a:t>. Wait for </a:t>
            </a:r>
            <a:r>
              <a:rPr lang="en-US" sz="2800" dirty="0" smtClean="0">
                <a:solidFill>
                  <a:schemeClr val="tx1"/>
                </a:solidFill>
                <a:latin typeface="+mn-lt"/>
              </a:rPr>
              <a:t>these 	screens </a:t>
            </a:r>
            <a:r>
              <a:rPr lang="en-US" sz="2800" dirty="0">
                <a:solidFill>
                  <a:schemeClr val="tx1"/>
                </a:solidFill>
                <a:latin typeface="+mn-lt"/>
              </a:rPr>
              <a:t>to complete automatically. It is not </a:t>
            </a:r>
            <a:r>
              <a:rPr lang="en-US" sz="2800" dirty="0" smtClean="0">
                <a:solidFill>
                  <a:schemeClr val="tx1"/>
                </a:solidFill>
                <a:latin typeface="+mn-lt"/>
              </a:rPr>
              <a:t>	necessary to click </a:t>
            </a:r>
            <a:r>
              <a:rPr lang="en-US" sz="2800" dirty="0">
                <a:solidFill>
                  <a:schemeClr val="tx1"/>
                </a:solidFill>
                <a:latin typeface="+mn-lt"/>
              </a:rPr>
              <a:t>or select anything in these </a:t>
            </a:r>
            <a:r>
              <a:rPr lang="en-US" sz="2800" dirty="0" smtClean="0">
                <a:solidFill>
                  <a:schemeClr val="tx1"/>
                </a:solidFill>
                <a:latin typeface="+mn-lt"/>
              </a:rPr>
              <a:t>	screens</a:t>
            </a:r>
            <a:r>
              <a:rPr lang="en-US" sz="2800" dirty="0">
                <a:solidFill>
                  <a:schemeClr val="tx1"/>
                </a:solidFill>
                <a:latin typeface="+mn-lt"/>
              </a:rPr>
              <a:t>.</a:t>
            </a:r>
          </a:p>
          <a:p>
            <a:pPr marL="0" indent="0">
              <a:buNone/>
            </a:pPr>
            <a:r>
              <a:rPr lang="en-US" sz="2800" dirty="0" smtClean="0">
                <a:solidFill>
                  <a:schemeClr val="tx1"/>
                </a:solidFill>
                <a:latin typeface="+mn-lt"/>
              </a:rPr>
              <a:t>	Note </a:t>
            </a:r>
            <a:r>
              <a:rPr lang="en-US" sz="2800" dirty="0">
                <a:solidFill>
                  <a:schemeClr val="tx1"/>
                </a:solidFill>
                <a:latin typeface="+mn-lt"/>
              </a:rPr>
              <a:t>that it may take approximately 10-15 minutes </a:t>
            </a:r>
            <a:r>
              <a:rPr lang="en-US" sz="2800" dirty="0" smtClean="0">
                <a:solidFill>
                  <a:schemeClr val="tx1"/>
                </a:solidFill>
                <a:latin typeface="+mn-lt"/>
              </a:rPr>
              <a:t>	for </a:t>
            </a:r>
            <a:r>
              <a:rPr lang="en-US" sz="2800" dirty="0">
                <a:solidFill>
                  <a:schemeClr val="tx1"/>
                </a:solidFill>
                <a:latin typeface="+mn-lt"/>
              </a:rPr>
              <a:t>the SQL Server 2008 </a:t>
            </a:r>
            <a:r>
              <a:rPr lang="en-US" sz="2800" dirty="0" smtClean="0">
                <a:solidFill>
                  <a:schemeClr val="tx1"/>
                </a:solidFill>
                <a:latin typeface="+mn-lt"/>
              </a:rPr>
              <a:t>R2 Express </a:t>
            </a:r>
            <a:r>
              <a:rPr lang="en-US" sz="2800" dirty="0">
                <a:solidFill>
                  <a:schemeClr val="tx1"/>
                </a:solidFill>
                <a:latin typeface="+mn-lt"/>
              </a:rPr>
              <a:t>installation to </a:t>
            </a:r>
            <a:r>
              <a:rPr lang="en-US" sz="2800" dirty="0" smtClean="0">
                <a:solidFill>
                  <a:schemeClr val="tx1"/>
                </a:solidFill>
                <a:latin typeface="+mn-lt"/>
              </a:rPr>
              <a:t>	complete</a:t>
            </a:r>
            <a:r>
              <a:rPr lang="en-US" sz="2800" dirty="0">
                <a:solidFill>
                  <a:schemeClr val="tx1"/>
                </a:solidFill>
                <a:latin typeface="+mn-lt"/>
              </a:rPr>
              <a:t>.</a:t>
            </a:r>
          </a:p>
        </p:txBody>
      </p:sp>
    </p:spTree>
    <p:extLst>
      <p:ext uri="{BB962C8B-B14F-4D97-AF65-F5344CB8AC3E}">
        <p14:creationId xmlns:p14="http://schemas.microsoft.com/office/powerpoint/2010/main" val="3565100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noAutofit/>
          </a:bodyPr>
          <a:lstStyle/>
          <a:p>
            <a:pPr marL="514350" indent="-514350">
              <a:buFont typeface="+mj-lt"/>
              <a:buAutoNum type="arabicPeriod" startAt="10"/>
            </a:pPr>
            <a:r>
              <a:rPr lang="en-US" sz="2800" dirty="0">
                <a:solidFill>
                  <a:schemeClr val="tx1"/>
                </a:solidFill>
                <a:latin typeface="+mn-lt"/>
              </a:rPr>
              <a:t>Next, the </a:t>
            </a:r>
            <a:r>
              <a:rPr lang="en-US" sz="2800" b="1" dirty="0">
                <a:solidFill>
                  <a:schemeClr val="tx1"/>
                </a:solidFill>
                <a:latin typeface="+mn-lt"/>
              </a:rPr>
              <a:t>Installation </a:t>
            </a:r>
            <a:r>
              <a:rPr lang="en-US" sz="2800" dirty="0">
                <a:solidFill>
                  <a:schemeClr val="tx1"/>
                </a:solidFill>
                <a:latin typeface="+mn-lt"/>
              </a:rPr>
              <a:t>screen appears. Wait until all files have been </a:t>
            </a:r>
            <a:r>
              <a:rPr lang="en-US" sz="2800" dirty="0" smtClean="0">
                <a:solidFill>
                  <a:schemeClr val="tx1"/>
                </a:solidFill>
                <a:latin typeface="+mn-lt"/>
              </a:rPr>
              <a:t>installed.</a:t>
            </a:r>
          </a:p>
          <a:p>
            <a:pPr marL="400050" lvl="1" indent="0">
              <a:buNone/>
            </a:pPr>
            <a:r>
              <a:rPr lang="en-US" sz="2600" dirty="0" smtClean="0">
                <a:solidFill>
                  <a:schemeClr val="tx1"/>
                </a:solidFill>
                <a:latin typeface="+mn-lt"/>
              </a:rPr>
              <a:t>If </a:t>
            </a:r>
            <a:r>
              <a:rPr lang="en-US" sz="2600" dirty="0">
                <a:solidFill>
                  <a:schemeClr val="tx1"/>
                </a:solidFill>
                <a:latin typeface="+mn-lt"/>
              </a:rPr>
              <a:t>the following message appears, check whether port 9443 is already in use </a:t>
            </a:r>
            <a:r>
              <a:rPr lang="en-US" sz="2600" dirty="0" smtClean="0">
                <a:solidFill>
                  <a:schemeClr val="tx1"/>
                </a:solidFill>
                <a:latin typeface="+mn-lt"/>
              </a:rPr>
              <a:t>on this machine:</a:t>
            </a:r>
          </a:p>
          <a:p>
            <a:pPr marL="400050" lvl="1" indent="0">
              <a:buNone/>
            </a:pPr>
            <a:r>
              <a:rPr lang="en-US" sz="2200" dirty="0" smtClean="0">
                <a:solidFill>
                  <a:schemeClr val="tx1"/>
                </a:solidFill>
                <a:latin typeface="Miriam Fixed" pitchFamily="49" charset="-79"/>
                <a:cs typeface="Miriam Fixed" pitchFamily="49" charset="-79"/>
              </a:rPr>
              <a:t>	Error </a:t>
            </a:r>
            <a:r>
              <a:rPr lang="en-US" sz="2200" dirty="0">
                <a:solidFill>
                  <a:schemeClr val="tx1"/>
                </a:solidFill>
                <a:latin typeface="Miriam Fixed" pitchFamily="49" charset="-79"/>
                <a:cs typeface="Miriam Fixed" pitchFamily="49" charset="-79"/>
              </a:rPr>
              <a:t>1920. Server 'Websense TRITON </a:t>
            </a:r>
            <a:r>
              <a:rPr lang="en-US" sz="2200" dirty="0" smtClean="0">
                <a:solidFill>
                  <a:schemeClr val="tx1"/>
                </a:solidFill>
                <a:latin typeface="Miriam Fixed" pitchFamily="49" charset="-79"/>
                <a:cs typeface="Miriam Fixed" pitchFamily="49" charset="-79"/>
              </a:rPr>
              <a:t>	Central Access‘ (</a:t>
            </a:r>
            <a:r>
              <a:rPr lang="en-US" sz="2200" dirty="0" err="1">
                <a:solidFill>
                  <a:schemeClr val="tx1"/>
                </a:solidFill>
                <a:latin typeface="Miriam Fixed" pitchFamily="49" charset="-79"/>
                <a:cs typeface="Miriam Fixed" pitchFamily="49" charset="-79"/>
              </a:rPr>
              <a:t>EIPManagerProxy</a:t>
            </a:r>
            <a:r>
              <a:rPr lang="en-US" sz="2200" dirty="0">
                <a:solidFill>
                  <a:schemeClr val="tx1"/>
                </a:solidFill>
                <a:latin typeface="Miriam Fixed" pitchFamily="49" charset="-79"/>
                <a:cs typeface="Miriam Fixed" pitchFamily="49" charset="-79"/>
              </a:rPr>
              <a:t>) failed </a:t>
            </a:r>
            <a:r>
              <a:rPr lang="en-US" sz="2200" dirty="0" smtClean="0">
                <a:solidFill>
                  <a:schemeClr val="tx1"/>
                </a:solidFill>
                <a:latin typeface="Miriam Fixed" pitchFamily="49" charset="-79"/>
                <a:cs typeface="Miriam Fixed" pitchFamily="49" charset="-79"/>
              </a:rPr>
              <a:t>	to </a:t>
            </a:r>
            <a:r>
              <a:rPr lang="en-US" sz="2200" dirty="0">
                <a:solidFill>
                  <a:schemeClr val="tx1"/>
                </a:solidFill>
                <a:latin typeface="Miriam Fixed" pitchFamily="49" charset="-79"/>
                <a:cs typeface="Miriam Fixed" pitchFamily="49" charset="-79"/>
              </a:rPr>
              <a:t>start. Verify that you </a:t>
            </a:r>
            <a:r>
              <a:rPr lang="en-US" sz="2200" dirty="0" smtClean="0">
                <a:solidFill>
                  <a:schemeClr val="tx1"/>
                </a:solidFill>
                <a:latin typeface="Miriam Fixed" pitchFamily="49" charset="-79"/>
                <a:cs typeface="Miriam Fixed" pitchFamily="49" charset="-79"/>
              </a:rPr>
              <a:t>have sufficient 	privileges </a:t>
            </a:r>
            <a:r>
              <a:rPr lang="en-US" sz="2200" dirty="0">
                <a:solidFill>
                  <a:schemeClr val="tx1"/>
                </a:solidFill>
                <a:latin typeface="Miriam Fixed" pitchFamily="49" charset="-79"/>
                <a:cs typeface="Miriam Fixed" pitchFamily="49" charset="-79"/>
              </a:rPr>
              <a:t>to start system services</a:t>
            </a:r>
            <a:r>
              <a:rPr lang="en-US" sz="2600" dirty="0">
                <a:solidFill>
                  <a:schemeClr val="tx1"/>
                </a:solidFill>
                <a:latin typeface="+mn-lt"/>
              </a:rPr>
              <a:t>.</a:t>
            </a:r>
          </a:p>
          <a:p>
            <a:pPr marL="400050" lvl="1" indent="0">
              <a:buNone/>
            </a:pPr>
            <a:r>
              <a:rPr lang="en-US" sz="2600" dirty="0">
                <a:solidFill>
                  <a:schemeClr val="tx1"/>
                </a:solidFill>
                <a:latin typeface="+mn-lt"/>
              </a:rPr>
              <a:t>If port 9443 is in use, release it and then click </a:t>
            </a:r>
            <a:r>
              <a:rPr lang="en-US" sz="2600" b="1" dirty="0">
                <a:solidFill>
                  <a:schemeClr val="tx1"/>
                </a:solidFill>
                <a:latin typeface="+mn-lt"/>
              </a:rPr>
              <a:t>Retry </a:t>
            </a:r>
            <a:r>
              <a:rPr lang="en-US" sz="2600" dirty="0">
                <a:solidFill>
                  <a:schemeClr val="tx1"/>
                </a:solidFill>
                <a:latin typeface="+mn-lt"/>
              </a:rPr>
              <a:t>to </a:t>
            </a:r>
            <a:r>
              <a:rPr lang="en-US" sz="2600" dirty="0" smtClean="0">
                <a:solidFill>
                  <a:schemeClr val="tx1"/>
                </a:solidFill>
                <a:latin typeface="+mn-lt"/>
              </a:rPr>
              <a:t>continue installation.</a:t>
            </a:r>
            <a:endParaRPr lang="en-US" sz="2600" dirty="0">
              <a:solidFill>
                <a:schemeClr val="tx1"/>
              </a:solidFill>
              <a:latin typeface="+mn-lt"/>
            </a:endParaRPr>
          </a:p>
        </p:txBody>
      </p:sp>
    </p:spTree>
    <p:extLst>
      <p:ext uri="{BB962C8B-B14F-4D97-AF65-F5344CB8AC3E}">
        <p14:creationId xmlns:p14="http://schemas.microsoft.com/office/powerpoint/2010/main" val="33216205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Infrastructure</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startAt="11"/>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Installation Complete </a:t>
            </a:r>
            <a:r>
              <a:rPr lang="en-US" sz="2800" dirty="0">
                <a:solidFill>
                  <a:schemeClr val="tx1"/>
                </a:solidFill>
                <a:latin typeface="+mn-lt"/>
              </a:rPr>
              <a:t>screen, click </a:t>
            </a:r>
            <a:r>
              <a:rPr lang="en-US" sz="2800" b="1" dirty="0">
                <a:solidFill>
                  <a:schemeClr val="tx1"/>
                </a:solidFill>
                <a:latin typeface="+mn-lt"/>
              </a:rPr>
              <a:t>Finish</a:t>
            </a:r>
            <a:r>
              <a:rPr lang="en-US" sz="2800" dirty="0">
                <a:solidFill>
                  <a:schemeClr val="tx1"/>
                </a:solidFill>
                <a:latin typeface="+mn-lt"/>
              </a:rPr>
              <a:t>.</a:t>
            </a:r>
          </a:p>
          <a:p>
            <a:pPr marL="400050" lvl="1" indent="0">
              <a:buNone/>
            </a:pPr>
            <a:r>
              <a:rPr lang="en-US" sz="2600" dirty="0">
                <a:solidFill>
                  <a:schemeClr val="tx1"/>
                </a:solidFill>
                <a:latin typeface="+mn-lt"/>
              </a:rPr>
              <a:t>The TRITON Infrastructure Setup program </a:t>
            </a:r>
            <a:r>
              <a:rPr lang="en-US" sz="2600" dirty="0" smtClean="0">
                <a:solidFill>
                  <a:schemeClr val="tx1"/>
                </a:solidFill>
                <a:latin typeface="+mn-lt"/>
              </a:rPr>
              <a:t>closes, </a:t>
            </a:r>
            <a:r>
              <a:rPr lang="en-US" sz="2600" dirty="0">
                <a:solidFill>
                  <a:schemeClr val="tx1"/>
                </a:solidFill>
                <a:latin typeface="+mn-lt"/>
              </a:rPr>
              <a:t>and the Web Security component installer launches. Continue with the next </a:t>
            </a:r>
            <a:r>
              <a:rPr lang="en-US" sz="2600" dirty="0" smtClean="0">
                <a:solidFill>
                  <a:schemeClr val="tx1"/>
                </a:solidFill>
                <a:latin typeface="+mn-lt"/>
              </a:rPr>
              <a:t>slide.</a:t>
            </a:r>
            <a:endParaRPr lang="en-US" sz="2600" dirty="0">
              <a:solidFill>
                <a:schemeClr val="tx1"/>
              </a:solidFill>
              <a:latin typeface="+mn-lt"/>
            </a:endParaRPr>
          </a:p>
          <a:p>
            <a:endParaRPr lang="en-US" dirty="0"/>
          </a:p>
        </p:txBody>
      </p:sp>
    </p:spTree>
    <p:extLst>
      <p:ext uri="{BB962C8B-B14F-4D97-AF65-F5344CB8AC3E}">
        <p14:creationId xmlns:p14="http://schemas.microsoft.com/office/powerpoint/2010/main" val="26519637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501502" y="948690"/>
            <a:ext cx="8305800" cy="5293757"/>
          </a:xfrm>
          <a:prstGeom prst="rect">
            <a:avLst/>
          </a:prstGeom>
        </p:spPr>
        <p:txBody>
          <a:bodyPr wrap="square">
            <a:spAutoFit/>
          </a:bodyPr>
          <a:lstStyle/>
          <a:p>
            <a:r>
              <a:rPr lang="en-US" sz="2800" i="1" dirty="0" smtClean="0">
                <a:hlinkClick r:id="rId2"/>
              </a:rPr>
              <a:t>Create </a:t>
            </a:r>
            <a:r>
              <a:rPr lang="en-US" sz="2800" i="1" dirty="0">
                <a:hlinkClick r:id="rId2"/>
              </a:rPr>
              <a:t>a Management </a:t>
            </a:r>
            <a:r>
              <a:rPr lang="en-US" sz="2800" i="1" dirty="0" smtClean="0">
                <a:hlinkClick r:id="rId2"/>
              </a:rPr>
              <a:t>Server</a:t>
            </a:r>
            <a:r>
              <a:rPr lang="en-US" sz="2800" i="1" dirty="0" smtClean="0"/>
              <a:t/>
            </a:r>
            <a:br>
              <a:rPr lang="en-US" sz="2800" i="1" dirty="0" smtClean="0"/>
            </a:br>
            <a:endParaRPr lang="en-US" sz="2800" i="1" dirty="0"/>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1: Download the installer and start installation</a:t>
            </a:r>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2: Install TRITON Infrastructure</a:t>
            </a:r>
          </a:p>
          <a:p>
            <a:pPr>
              <a:spcAft>
                <a:spcPts val="1200"/>
              </a:spcAft>
            </a:pPr>
            <a:r>
              <a:rPr lang="en-US" sz="2800" i="1" dirty="0" smtClean="0"/>
              <a:t>Step </a:t>
            </a:r>
            <a:r>
              <a:rPr lang="en-US" sz="2800" i="1" dirty="0"/>
              <a:t>3a: Install Web Security management </a:t>
            </a:r>
            <a:r>
              <a:rPr lang="en-US" sz="2800" i="1" dirty="0" smtClean="0"/>
              <a:t>components</a:t>
            </a:r>
          </a:p>
          <a:p>
            <a:pPr marL="514350" indent="-514350">
              <a:buFont typeface="+mj-lt"/>
              <a:buAutoNum type="arabicPeriod"/>
            </a:pPr>
            <a:r>
              <a:rPr lang="en-US" sz="2800" dirty="0"/>
              <a:t>On the </a:t>
            </a:r>
            <a:r>
              <a:rPr lang="en-US" sz="2800" b="1" dirty="0"/>
              <a:t>Select Components </a:t>
            </a:r>
            <a:r>
              <a:rPr lang="en-US" sz="2800" dirty="0"/>
              <a:t>screen, select the following components to install, </a:t>
            </a:r>
            <a:r>
              <a:rPr lang="en-US" sz="2800" dirty="0" smtClean="0"/>
              <a:t>and then </a:t>
            </a:r>
            <a:r>
              <a:rPr lang="en-US" sz="2800" dirty="0"/>
              <a:t>click </a:t>
            </a:r>
            <a:r>
              <a:rPr lang="en-US" sz="2800" b="1" dirty="0"/>
              <a:t>Next</a:t>
            </a:r>
            <a:r>
              <a:rPr lang="en-US" sz="2800" dirty="0"/>
              <a:t>.</a:t>
            </a:r>
          </a:p>
          <a:p>
            <a:pPr marL="914400" lvl="1" indent="-457200">
              <a:buFont typeface="Arial" pitchFamily="34" charset="0"/>
              <a:buChar char="•"/>
            </a:pPr>
            <a:r>
              <a:rPr lang="en-US" sz="2800" b="1" dirty="0" smtClean="0"/>
              <a:t>TRITON </a:t>
            </a:r>
            <a:r>
              <a:rPr lang="en-US" sz="2800" b="1" dirty="0"/>
              <a:t>- Web Security</a:t>
            </a:r>
          </a:p>
          <a:p>
            <a:pPr marL="914400" lvl="1" indent="-457200">
              <a:buFont typeface="Arial" pitchFamily="34" charset="0"/>
              <a:buChar char="•"/>
            </a:pPr>
            <a:r>
              <a:rPr lang="en-US" sz="2800" b="1" dirty="0" smtClean="0"/>
              <a:t>Web </a:t>
            </a:r>
            <a:r>
              <a:rPr lang="en-US" sz="2800" b="1" dirty="0"/>
              <a:t>Security Log Server</a:t>
            </a:r>
          </a:p>
          <a:p>
            <a:pPr marL="914400" lvl="1" indent="-457200">
              <a:buFont typeface="Arial" pitchFamily="34" charset="0"/>
              <a:buChar char="•"/>
            </a:pPr>
            <a:r>
              <a:rPr lang="en-US" sz="2800" i="1" dirty="0" smtClean="0"/>
              <a:t>Web </a:t>
            </a:r>
            <a:r>
              <a:rPr lang="en-US" sz="2800" i="1" dirty="0"/>
              <a:t>Security Gateway Anywhere only </a:t>
            </a:r>
            <a:r>
              <a:rPr lang="en-US" sz="2800" dirty="0"/>
              <a:t>(optional): </a:t>
            </a:r>
            <a:r>
              <a:rPr lang="en-US" sz="2800" b="1" dirty="0"/>
              <a:t>Sync </a:t>
            </a:r>
            <a:r>
              <a:rPr lang="en-US" sz="2800" b="1" dirty="0" smtClean="0"/>
              <a:t>Service</a:t>
            </a:r>
            <a:endParaRPr lang="en-US" sz="2800" b="1" dirty="0"/>
          </a:p>
        </p:txBody>
      </p:sp>
    </p:spTree>
    <p:extLst>
      <p:ext uri="{BB962C8B-B14F-4D97-AF65-F5344CB8AC3E}">
        <p14:creationId xmlns:p14="http://schemas.microsoft.com/office/powerpoint/2010/main" val="791820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management server &gt; Web components</a:t>
            </a:r>
            <a:endParaRPr lang="en-US" dirty="0"/>
          </a:p>
        </p:txBody>
      </p:sp>
      <p:sp>
        <p:nvSpPr>
          <p:cNvPr id="3" name="Content Placeholder 2"/>
          <p:cNvSpPr>
            <a:spLocks noGrp="1"/>
          </p:cNvSpPr>
          <p:nvPr>
            <p:ph sz="half" idx="1"/>
          </p:nvPr>
        </p:nvSpPr>
        <p:spPr/>
        <p:txBody>
          <a:bodyPr>
            <a:normAutofit fontScale="92500"/>
          </a:bodyPr>
          <a:lstStyle/>
          <a:p>
            <a:pPr marL="857250" lvl="1" indent="-457200"/>
            <a:r>
              <a:rPr lang="en-US" sz="2600" i="1" dirty="0">
                <a:solidFill>
                  <a:schemeClr val="tx1"/>
                </a:solidFill>
                <a:latin typeface="+mn-lt"/>
              </a:rPr>
              <a:t>Web Security Gateway Anywhere only</a:t>
            </a:r>
            <a:r>
              <a:rPr lang="en-US" sz="2600" dirty="0">
                <a:solidFill>
                  <a:schemeClr val="tx1"/>
                </a:solidFill>
                <a:latin typeface="+mn-lt"/>
              </a:rPr>
              <a:t>: </a:t>
            </a:r>
            <a:r>
              <a:rPr lang="en-US" sz="2600" b="1" dirty="0">
                <a:solidFill>
                  <a:schemeClr val="tx1"/>
                </a:solidFill>
                <a:latin typeface="+mn-lt"/>
              </a:rPr>
              <a:t>Linking Service</a:t>
            </a:r>
          </a:p>
          <a:p>
            <a:pPr marL="857250" lvl="1" indent="-457200"/>
            <a:r>
              <a:rPr lang="en-US" sz="2600" b="1" dirty="0">
                <a:solidFill>
                  <a:schemeClr val="tx1"/>
                </a:solidFill>
                <a:latin typeface="+mn-lt"/>
              </a:rPr>
              <a:t>Real-Time </a:t>
            </a:r>
            <a:r>
              <a:rPr lang="en-US" sz="2600" b="1" dirty="0" smtClean="0">
                <a:solidFill>
                  <a:schemeClr val="tx1"/>
                </a:solidFill>
                <a:latin typeface="+mn-lt"/>
              </a:rPr>
              <a:t>Monito</a:t>
            </a:r>
            <a:r>
              <a:rPr lang="en-US" sz="2800" b="1" dirty="0" smtClean="0">
                <a:solidFill>
                  <a:schemeClr val="tx1"/>
                </a:solidFill>
                <a:latin typeface="+mn-lt"/>
              </a:rPr>
              <a:t>r</a:t>
            </a:r>
          </a:p>
          <a:p>
            <a:pPr marL="514350" indent="-514350">
              <a:buFont typeface="+mj-lt"/>
              <a:buAutoNum type="arabicPeriod" startAt="2"/>
            </a:pPr>
            <a:r>
              <a:rPr lang="en-US" sz="3000" dirty="0">
                <a:solidFill>
                  <a:schemeClr val="tx1"/>
                </a:solidFill>
                <a:latin typeface="+mn-lt"/>
              </a:rPr>
              <a:t>On </a:t>
            </a:r>
            <a:r>
              <a:rPr lang="en-US" sz="3000" b="1" dirty="0">
                <a:solidFill>
                  <a:schemeClr val="tx1"/>
                </a:solidFill>
                <a:latin typeface="+mn-lt"/>
              </a:rPr>
              <a:t>Policy Server Connection </a:t>
            </a:r>
            <a:r>
              <a:rPr lang="en-US" sz="3000" dirty="0">
                <a:solidFill>
                  <a:schemeClr val="tx1"/>
                </a:solidFill>
                <a:latin typeface="+mn-lt"/>
              </a:rPr>
              <a:t>screen, enter the IP address and port used </a:t>
            </a:r>
            <a:r>
              <a:rPr lang="en-US" sz="3000" dirty="0" smtClean="0">
                <a:solidFill>
                  <a:schemeClr val="tx1"/>
                </a:solidFill>
                <a:latin typeface="+mn-lt"/>
              </a:rPr>
              <a:t>by Policy </a:t>
            </a:r>
            <a:r>
              <a:rPr lang="en-US" sz="3000" dirty="0">
                <a:solidFill>
                  <a:schemeClr val="tx1"/>
                </a:solidFill>
                <a:latin typeface="+mn-lt"/>
              </a:rPr>
              <a:t>Server (the IP address of the </a:t>
            </a:r>
            <a:r>
              <a:rPr lang="en-US" sz="3000" b="1" dirty="0">
                <a:solidFill>
                  <a:schemeClr val="tx1"/>
                </a:solidFill>
                <a:latin typeface="+mn-lt"/>
              </a:rPr>
              <a:t>appliance C interface </a:t>
            </a:r>
            <a:r>
              <a:rPr lang="en-US" sz="3000" dirty="0">
                <a:solidFill>
                  <a:schemeClr val="tx1"/>
                </a:solidFill>
                <a:latin typeface="+mn-lt"/>
              </a:rPr>
              <a:t>and </a:t>
            </a:r>
            <a:r>
              <a:rPr lang="en-US" sz="3000" b="1" dirty="0">
                <a:solidFill>
                  <a:schemeClr val="tx1"/>
                </a:solidFill>
                <a:latin typeface="+mn-lt"/>
              </a:rPr>
              <a:t>55806</a:t>
            </a:r>
            <a:r>
              <a:rPr lang="en-US" sz="3000" dirty="0">
                <a:solidFill>
                  <a:schemeClr val="tx1"/>
                </a:solidFill>
                <a:latin typeface="+mn-lt"/>
              </a:rPr>
              <a:t>, by default).</a:t>
            </a:r>
          </a:p>
          <a:p>
            <a:pPr marL="0" indent="0">
              <a:buNone/>
            </a:pPr>
            <a:r>
              <a:rPr lang="en-US" sz="3000" dirty="0">
                <a:solidFill>
                  <a:schemeClr val="tx1"/>
                </a:solidFill>
                <a:latin typeface="+mn-lt"/>
              </a:rPr>
              <a:t>	</a:t>
            </a:r>
            <a:r>
              <a:rPr lang="en-US" sz="3000" dirty="0" smtClean="0">
                <a:solidFill>
                  <a:schemeClr val="tx1"/>
                </a:solidFill>
                <a:latin typeface="+mn-lt"/>
              </a:rPr>
              <a:t>When </a:t>
            </a:r>
            <a:r>
              <a:rPr lang="en-US" sz="3000" dirty="0">
                <a:solidFill>
                  <a:schemeClr val="tx1"/>
                </a:solidFill>
                <a:latin typeface="+mn-lt"/>
              </a:rPr>
              <a:t>you are finished, click </a:t>
            </a:r>
            <a:r>
              <a:rPr lang="en-US" sz="3000" b="1" dirty="0">
                <a:solidFill>
                  <a:schemeClr val="tx1"/>
                </a:solidFill>
                <a:latin typeface="+mn-lt"/>
              </a:rPr>
              <a:t>Next</a:t>
            </a:r>
            <a:r>
              <a:rPr lang="en-US" sz="3000" dirty="0">
                <a:solidFill>
                  <a:schemeClr val="tx1"/>
                </a:solidFill>
                <a:latin typeface="+mn-lt"/>
              </a:rPr>
              <a:t>.</a:t>
            </a:r>
          </a:p>
          <a:p>
            <a:pPr marL="514350" indent="-514350">
              <a:buFont typeface="+mj-lt"/>
              <a:buAutoNum type="arabicPeriod" startAt="3"/>
            </a:pPr>
            <a:r>
              <a:rPr lang="en-US" sz="3000" dirty="0" smtClean="0">
                <a:solidFill>
                  <a:schemeClr val="tx1"/>
                </a:solidFill>
                <a:latin typeface="+mn-lt"/>
              </a:rPr>
              <a:t>If </a:t>
            </a:r>
            <a:r>
              <a:rPr lang="en-US" sz="3000" dirty="0">
                <a:solidFill>
                  <a:schemeClr val="tx1"/>
                </a:solidFill>
                <a:latin typeface="+mn-lt"/>
              </a:rPr>
              <a:t>you selected Sync Service for installation, use the </a:t>
            </a:r>
            <a:r>
              <a:rPr lang="en-US" sz="3000" b="1" dirty="0">
                <a:solidFill>
                  <a:schemeClr val="tx1"/>
                </a:solidFill>
                <a:latin typeface="+mn-lt"/>
              </a:rPr>
              <a:t>Policy Broker </a:t>
            </a:r>
            <a:r>
              <a:rPr lang="en-US" sz="3000" b="1" dirty="0" smtClean="0">
                <a:solidFill>
                  <a:schemeClr val="tx1"/>
                </a:solidFill>
                <a:latin typeface="+mn-lt"/>
              </a:rPr>
              <a:t>Connection </a:t>
            </a:r>
            <a:r>
              <a:rPr lang="en-US" sz="3000" dirty="0" smtClean="0">
                <a:solidFill>
                  <a:schemeClr val="tx1"/>
                </a:solidFill>
                <a:latin typeface="+mn-lt"/>
              </a:rPr>
              <a:t>screen </a:t>
            </a:r>
            <a:r>
              <a:rPr lang="en-US" sz="3000" dirty="0">
                <a:solidFill>
                  <a:schemeClr val="tx1"/>
                </a:solidFill>
                <a:latin typeface="+mn-lt"/>
              </a:rPr>
              <a:t>to enter the IP address and port used by Policy Broker (the IP address of </a:t>
            </a:r>
            <a:r>
              <a:rPr lang="en-US" sz="3000" dirty="0" smtClean="0">
                <a:solidFill>
                  <a:schemeClr val="tx1"/>
                </a:solidFill>
                <a:latin typeface="+mn-lt"/>
              </a:rPr>
              <a:t>the </a:t>
            </a:r>
            <a:r>
              <a:rPr lang="en-US" sz="3000" b="1" dirty="0" smtClean="0">
                <a:solidFill>
                  <a:schemeClr val="tx1"/>
                </a:solidFill>
                <a:latin typeface="+mn-lt"/>
              </a:rPr>
              <a:t>appliance </a:t>
            </a:r>
            <a:r>
              <a:rPr lang="en-US" sz="3000" b="1" dirty="0">
                <a:solidFill>
                  <a:schemeClr val="tx1"/>
                </a:solidFill>
                <a:latin typeface="+mn-lt"/>
              </a:rPr>
              <a:t>C interface </a:t>
            </a:r>
            <a:r>
              <a:rPr lang="en-US" sz="3000" dirty="0">
                <a:solidFill>
                  <a:schemeClr val="tx1"/>
                </a:solidFill>
                <a:latin typeface="+mn-lt"/>
              </a:rPr>
              <a:t>and </a:t>
            </a:r>
            <a:r>
              <a:rPr lang="en-US" sz="3000" b="1" dirty="0">
                <a:solidFill>
                  <a:schemeClr val="tx1"/>
                </a:solidFill>
                <a:latin typeface="+mn-lt"/>
              </a:rPr>
              <a:t>55880</a:t>
            </a:r>
            <a:r>
              <a:rPr lang="en-US" sz="3000" dirty="0">
                <a:solidFill>
                  <a:schemeClr val="tx1"/>
                </a:solidFill>
                <a:latin typeface="+mn-lt"/>
              </a:rPr>
              <a:t>, by default).</a:t>
            </a:r>
          </a:p>
          <a:p>
            <a:pPr marL="0" indent="0">
              <a:buNone/>
            </a:pPr>
            <a:r>
              <a:rPr lang="en-US" sz="3000" dirty="0" smtClean="0">
                <a:solidFill>
                  <a:schemeClr val="tx1"/>
                </a:solidFill>
                <a:latin typeface="+mn-lt"/>
              </a:rPr>
              <a:t>	When </a:t>
            </a:r>
            <a:r>
              <a:rPr lang="en-US" sz="3000" dirty="0">
                <a:solidFill>
                  <a:schemeClr val="tx1"/>
                </a:solidFill>
                <a:latin typeface="+mn-lt"/>
              </a:rPr>
              <a:t>you are finished, click </a:t>
            </a:r>
            <a:r>
              <a:rPr lang="en-US" sz="3000" b="1" dirty="0">
                <a:solidFill>
                  <a:schemeClr val="tx1"/>
                </a:solidFill>
                <a:latin typeface="+mn-lt"/>
              </a:rPr>
              <a:t>Next</a:t>
            </a:r>
            <a:r>
              <a:rPr lang="en-US" sz="3000" dirty="0">
                <a:solidFill>
                  <a:schemeClr val="tx1"/>
                </a:solidFill>
                <a:latin typeface="+mn-lt"/>
              </a:rPr>
              <a:t>.</a:t>
            </a:r>
            <a:endParaRPr lang="en-US" sz="3000" i="1" dirty="0">
              <a:solidFill>
                <a:schemeClr val="tx1"/>
              </a:solidFill>
              <a:latin typeface="+mn-lt"/>
            </a:endParaRPr>
          </a:p>
          <a:p>
            <a:endParaRPr lang="en-US" dirty="0"/>
          </a:p>
        </p:txBody>
      </p:sp>
    </p:spTree>
    <p:extLst>
      <p:ext uri="{BB962C8B-B14F-4D97-AF65-F5344CB8AC3E}">
        <p14:creationId xmlns:p14="http://schemas.microsoft.com/office/powerpoint/2010/main" val="32705623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management server &gt; Web components</a:t>
            </a:r>
            <a:endParaRPr lang="en-US" dirty="0"/>
          </a:p>
        </p:txBody>
      </p:sp>
      <p:sp>
        <p:nvSpPr>
          <p:cNvPr id="3" name="Content Placeholder 2"/>
          <p:cNvSpPr>
            <a:spLocks noGrp="1"/>
          </p:cNvSpPr>
          <p:nvPr>
            <p:ph sz="half" idx="1"/>
          </p:nvPr>
        </p:nvSpPr>
        <p:spPr/>
        <p:txBody>
          <a:bodyPr>
            <a:noAutofit/>
          </a:bodyPr>
          <a:lstStyle/>
          <a:p>
            <a:pPr marL="457200" indent="-457200">
              <a:buFont typeface="+mj-lt"/>
              <a:buAutoNum type="arabicPeriod" startAt="4"/>
            </a:pPr>
            <a:r>
              <a:rPr lang="en-US" sz="2800" dirty="0">
                <a:solidFill>
                  <a:schemeClr val="tx1"/>
                </a:solidFill>
                <a:latin typeface="+mn-lt"/>
              </a:rPr>
              <a:t>Use the </a:t>
            </a:r>
            <a:r>
              <a:rPr lang="en-US" sz="2800" b="1" dirty="0">
                <a:solidFill>
                  <a:schemeClr val="tx1"/>
                </a:solidFill>
                <a:latin typeface="+mn-lt"/>
              </a:rPr>
              <a:t>Log Database Location </a:t>
            </a:r>
            <a:r>
              <a:rPr lang="en-US" sz="2800" dirty="0">
                <a:solidFill>
                  <a:schemeClr val="tx1"/>
                </a:solidFill>
                <a:latin typeface="+mn-lt"/>
              </a:rPr>
              <a:t>screen to specify the IP address or hostname </a:t>
            </a:r>
            <a:r>
              <a:rPr lang="en-US" sz="2800" dirty="0" smtClean="0">
                <a:solidFill>
                  <a:schemeClr val="tx1"/>
                </a:solidFill>
                <a:latin typeface="+mn-lt"/>
              </a:rPr>
              <a:t>of the </a:t>
            </a:r>
            <a:r>
              <a:rPr lang="en-US" sz="2800" dirty="0">
                <a:solidFill>
                  <a:schemeClr val="tx1"/>
                </a:solidFill>
                <a:latin typeface="+mn-lt"/>
              </a:rPr>
              <a:t>SQL Server instance that will host the Log (reporting) Database (if necessary</a:t>
            </a:r>
            <a:r>
              <a:rPr lang="en-US" sz="2800" dirty="0" smtClean="0">
                <a:solidFill>
                  <a:schemeClr val="tx1"/>
                </a:solidFill>
                <a:latin typeface="+mn-lt"/>
              </a:rPr>
              <a:t>), and </a:t>
            </a:r>
            <a:r>
              <a:rPr lang="en-US" sz="2800" dirty="0">
                <a:solidFill>
                  <a:schemeClr val="tx1"/>
                </a:solidFill>
                <a:latin typeface="+mn-lt"/>
              </a:rPr>
              <a:t>provide a path for the database </a:t>
            </a:r>
            <a:r>
              <a:rPr lang="en-US" sz="2800" dirty="0" smtClean="0">
                <a:solidFill>
                  <a:schemeClr val="tx1"/>
                </a:solidFill>
                <a:latin typeface="+mn-lt"/>
              </a:rPr>
              <a:t>files.</a:t>
            </a:r>
          </a:p>
          <a:p>
            <a:pPr marL="400050" lvl="1" indent="0">
              <a:buNone/>
            </a:pPr>
            <a:r>
              <a:rPr lang="en-US" sz="2600" dirty="0" smtClean="0">
                <a:solidFill>
                  <a:schemeClr val="tx1"/>
                </a:solidFill>
                <a:latin typeface="+mn-lt"/>
              </a:rPr>
              <a:t>When finished</a:t>
            </a:r>
            <a:r>
              <a:rPr lang="en-US" sz="2600" dirty="0">
                <a:solidFill>
                  <a:schemeClr val="tx1"/>
                </a:solidFill>
                <a:latin typeface="+mn-lt"/>
              </a:rPr>
              <a:t>, click </a:t>
            </a:r>
            <a:r>
              <a:rPr lang="en-US" sz="2600" b="1" dirty="0">
                <a:solidFill>
                  <a:schemeClr val="tx1"/>
                </a:solidFill>
                <a:latin typeface="+mn-lt"/>
              </a:rPr>
              <a:t>Next</a:t>
            </a:r>
            <a:r>
              <a:rPr lang="en-US" sz="2600" dirty="0">
                <a:solidFill>
                  <a:schemeClr val="tx1"/>
                </a:solidFill>
                <a:latin typeface="+mn-lt"/>
              </a:rPr>
              <a:t>.</a:t>
            </a:r>
          </a:p>
          <a:p>
            <a:pPr marL="457200" indent="-457200">
              <a:buFont typeface="+mj-lt"/>
              <a:buAutoNum type="arabicPeriod" startAt="5"/>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Optimize Log Database Size </a:t>
            </a:r>
            <a:r>
              <a:rPr lang="en-US" sz="2800" dirty="0">
                <a:solidFill>
                  <a:schemeClr val="tx1"/>
                </a:solidFill>
                <a:latin typeface="+mn-lt"/>
              </a:rPr>
              <a:t>screen, select </a:t>
            </a:r>
            <a:r>
              <a:rPr lang="en-US" sz="2800" b="1" dirty="0">
                <a:solidFill>
                  <a:schemeClr val="tx1"/>
                </a:solidFill>
                <a:latin typeface="+mn-lt"/>
              </a:rPr>
              <a:t>Log Web </a:t>
            </a:r>
            <a:r>
              <a:rPr lang="en-US" sz="2800" b="1" dirty="0" smtClean="0">
                <a:solidFill>
                  <a:schemeClr val="tx1"/>
                </a:solidFill>
                <a:latin typeface="+mn-lt"/>
              </a:rPr>
              <a:t>page visits</a:t>
            </a:r>
            <a:r>
              <a:rPr lang="en-US" sz="2800" dirty="0">
                <a:solidFill>
                  <a:schemeClr val="tx1"/>
                </a:solidFill>
                <a:latin typeface="+mn-lt"/>
              </a:rPr>
              <a:t>.</a:t>
            </a:r>
          </a:p>
          <a:p>
            <a:pPr marL="400050" lvl="1" indent="0">
              <a:buNone/>
            </a:pPr>
            <a:r>
              <a:rPr lang="en-US" sz="2600" dirty="0" smtClean="0">
                <a:solidFill>
                  <a:schemeClr val="tx1"/>
                </a:solidFill>
                <a:latin typeface="+mn-lt"/>
              </a:rPr>
              <a:t>This </a:t>
            </a:r>
            <a:r>
              <a:rPr lang="en-US" sz="2600" dirty="0">
                <a:solidFill>
                  <a:schemeClr val="tx1"/>
                </a:solidFill>
                <a:latin typeface="+mn-lt"/>
              </a:rPr>
              <a:t>results in fewer log records for each URL by combining </a:t>
            </a:r>
            <a:r>
              <a:rPr lang="en-US" sz="2600" dirty="0" smtClean="0">
                <a:solidFill>
                  <a:schemeClr val="tx1"/>
                </a:solidFill>
                <a:latin typeface="+mn-lt"/>
              </a:rPr>
              <a:t>information for secondary </a:t>
            </a:r>
            <a:r>
              <a:rPr lang="en-US" sz="2600" dirty="0">
                <a:solidFill>
                  <a:schemeClr val="tx1"/>
                </a:solidFill>
                <a:latin typeface="+mn-lt"/>
              </a:rPr>
              <a:t>elements on a website (like graphics) into </a:t>
            </a:r>
            <a:r>
              <a:rPr lang="en-US" sz="2600" dirty="0" smtClean="0">
                <a:solidFill>
                  <a:schemeClr val="tx1"/>
                </a:solidFill>
                <a:latin typeface="+mn-lt"/>
              </a:rPr>
              <a:t>a </a:t>
            </a:r>
            <a:r>
              <a:rPr lang="en-US" sz="2600" dirty="0">
                <a:solidFill>
                  <a:schemeClr val="tx1"/>
                </a:solidFill>
                <a:latin typeface="+mn-lt"/>
              </a:rPr>
              <a:t>single record. This </a:t>
            </a:r>
            <a:r>
              <a:rPr lang="en-US" sz="2600" dirty="0" smtClean="0">
                <a:solidFill>
                  <a:schemeClr val="tx1"/>
                </a:solidFill>
                <a:latin typeface="+mn-lt"/>
              </a:rPr>
              <a:t>results in smaller </a:t>
            </a:r>
            <a:r>
              <a:rPr lang="en-US" sz="2600" dirty="0">
                <a:solidFill>
                  <a:schemeClr val="tx1"/>
                </a:solidFill>
                <a:latin typeface="+mn-lt"/>
              </a:rPr>
              <a:t>databases, allowing for potentially </a:t>
            </a:r>
            <a:r>
              <a:rPr lang="en-US" sz="2600" dirty="0" smtClean="0">
                <a:solidFill>
                  <a:schemeClr val="tx1"/>
                </a:solidFill>
                <a:latin typeface="+mn-lt"/>
              </a:rPr>
              <a:t>faster report </a:t>
            </a:r>
            <a:r>
              <a:rPr lang="en-US" sz="2600" dirty="0">
                <a:solidFill>
                  <a:schemeClr val="tx1"/>
                </a:solidFill>
                <a:latin typeface="+mn-lt"/>
              </a:rPr>
              <a:t>generation and longer storage capacities</a:t>
            </a:r>
            <a:r>
              <a:rPr lang="en-US" sz="2600" dirty="0" smtClean="0">
                <a:solidFill>
                  <a:schemeClr val="tx1"/>
                </a:solidFill>
                <a:latin typeface="+mn-lt"/>
              </a:rPr>
              <a:t>. </a:t>
            </a:r>
            <a:r>
              <a:rPr lang="en-US" sz="2600" dirty="0">
                <a:solidFill>
                  <a:prstClr val="black"/>
                </a:solidFill>
                <a:latin typeface="Calibri"/>
              </a:rPr>
              <a:t>When </a:t>
            </a:r>
            <a:r>
              <a:rPr lang="en-US" sz="2600" dirty="0" smtClean="0">
                <a:solidFill>
                  <a:prstClr val="black"/>
                </a:solidFill>
                <a:latin typeface="Calibri"/>
              </a:rPr>
              <a:t>finished</a:t>
            </a:r>
            <a:r>
              <a:rPr lang="en-US" sz="2600" dirty="0">
                <a:solidFill>
                  <a:prstClr val="black"/>
                </a:solidFill>
                <a:latin typeface="Calibri"/>
              </a:rPr>
              <a:t>, click </a:t>
            </a:r>
            <a:r>
              <a:rPr lang="en-US" sz="2600" b="1" dirty="0">
                <a:solidFill>
                  <a:prstClr val="black"/>
                </a:solidFill>
                <a:latin typeface="Calibri"/>
              </a:rPr>
              <a:t>Next</a:t>
            </a:r>
            <a:r>
              <a:rPr lang="en-US" sz="2600" dirty="0">
                <a:solidFill>
                  <a:prstClr val="black"/>
                </a:solidFill>
                <a:latin typeface="Calibri"/>
              </a:rPr>
              <a:t>.</a:t>
            </a:r>
          </a:p>
          <a:p>
            <a:pPr marL="400050" lvl="1" indent="0">
              <a:buNone/>
            </a:pPr>
            <a:endParaRPr lang="en-US" sz="2600" dirty="0">
              <a:solidFill>
                <a:schemeClr val="tx1"/>
              </a:solidFill>
              <a:latin typeface="+mn-lt"/>
            </a:endParaRPr>
          </a:p>
        </p:txBody>
      </p:sp>
    </p:spTree>
    <p:extLst>
      <p:ext uri="{BB962C8B-B14F-4D97-AF65-F5344CB8AC3E}">
        <p14:creationId xmlns:p14="http://schemas.microsoft.com/office/powerpoint/2010/main" val="14889992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Management server &gt; Web components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6"/>
            </a:pPr>
            <a:r>
              <a:rPr lang="en-US" sz="2800" dirty="0" smtClean="0">
                <a:solidFill>
                  <a:schemeClr val="tx1"/>
                </a:solidFill>
                <a:latin typeface="+mn-lt"/>
              </a:rPr>
              <a:t>If </a:t>
            </a:r>
            <a:r>
              <a:rPr lang="en-US" sz="2800" dirty="0">
                <a:solidFill>
                  <a:schemeClr val="tx1"/>
                </a:solidFill>
                <a:latin typeface="+mn-lt"/>
              </a:rPr>
              <a:t>you selected Linking Service for installation, </a:t>
            </a:r>
            <a:r>
              <a:rPr lang="en-US" sz="2800" dirty="0" smtClean="0">
                <a:solidFill>
                  <a:schemeClr val="tx1"/>
                </a:solidFill>
                <a:latin typeface="+mn-lt"/>
              </a:rPr>
              <a:t>on the </a:t>
            </a:r>
            <a:r>
              <a:rPr lang="en-US" sz="2800" b="1" dirty="0">
                <a:solidFill>
                  <a:schemeClr val="tx1"/>
                </a:solidFill>
                <a:latin typeface="+mn-lt"/>
              </a:rPr>
              <a:t>Filtering </a:t>
            </a:r>
            <a:r>
              <a:rPr lang="en-US" sz="2800" b="1" dirty="0" smtClean="0">
                <a:solidFill>
                  <a:schemeClr val="tx1"/>
                </a:solidFill>
                <a:latin typeface="+mn-lt"/>
              </a:rPr>
              <a:t>Service Communication </a:t>
            </a:r>
            <a:r>
              <a:rPr lang="en-US" sz="2800" dirty="0">
                <a:solidFill>
                  <a:schemeClr val="tx1"/>
                </a:solidFill>
                <a:latin typeface="+mn-lt"/>
              </a:rPr>
              <a:t>screen, provide the IP </a:t>
            </a:r>
            <a:r>
              <a:rPr lang="en-US" sz="2800" dirty="0" smtClean="0">
                <a:solidFill>
                  <a:schemeClr val="tx1"/>
                </a:solidFill>
                <a:latin typeface="+mn-lt"/>
              </a:rPr>
              <a:t>address and </a:t>
            </a:r>
            <a:r>
              <a:rPr lang="en-US" sz="2800" dirty="0">
                <a:solidFill>
                  <a:schemeClr val="tx1"/>
                </a:solidFill>
                <a:latin typeface="+mn-lt"/>
              </a:rPr>
              <a:t>port used by Filtering </a:t>
            </a:r>
            <a:r>
              <a:rPr lang="en-US" sz="2800" dirty="0" smtClean="0">
                <a:solidFill>
                  <a:schemeClr val="tx1"/>
                </a:solidFill>
                <a:latin typeface="+mn-lt"/>
              </a:rPr>
              <a:t>Service (the </a:t>
            </a:r>
            <a:r>
              <a:rPr lang="en-US" sz="2800" dirty="0">
                <a:solidFill>
                  <a:schemeClr val="tx1"/>
                </a:solidFill>
                <a:latin typeface="+mn-lt"/>
              </a:rPr>
              <a:t>IP address of the </a:t>
            </a:r>
            <a:r>
              <a:rPr lang="en-US" sz="2800" b="1" dirty="0">
                <a:solidFill>
                  <a:schemeClr val="tx1"/>
                </a:solidFill>
                <a:latin typeface="+mn-lt"/>
              </a:rPr>
              <a:t>appliance C interface </a:t>
            </a:r>
            <a:r>
              <a:rPr lang="en-US" sz="2800" dirty="0" smtClean="0">
                <a:solidFill>
                  <a:schemeClr val="tx1"/>
                </a:solidFill>
                <a:latin typeface="+mn-lt"/>
              </a:rPr>
              <a:t>and </a:t>
            </a:r>
            <a:r>
              <a:rPr lang="en-US" sz="2800" b="1" dirty="0" smtClean="0">
                <a:solidFill>
                  <a:schemeClr val="tx1"/>
                </a:solidFill>
                <a:latin typeface="+mn-lt"/>
              </a:rPr>
              <a:t>15868</a:t>
            </a:r>
            <a:r>
              <a:rPr lang="en-US" sz="2800" dirty="0">
                <a:solidFill>
                  <a:schemeClr val="tx1"/>
                </a:solidFill>
                <a:latin typeface="+mn-lt"/>
              </a:rPr>
              <a:t>, by default</a:t>
            </a:r>
            <a:r>
              <a:rPr lang="en-US" sz="2800" dirty="0" smtClean="0">
                <a:solidFill>
                  <a:schemeClr val="tx1"/>
                </a:solidFill>
                <a:latin typeface="+mn-lt"/>
              </a:rPr>
              <a:t>). </a:t>
            </a:r>
          </a:p>
          <a:p>
            <a:pPr marL="400050" lvl="1" indent="0">
              <a:buNone/>
            </a:pPr>
            <a:r>
              <a:rPr lang="en-US" sz="2600" dirty="0" smtClean="0">
                <a:solidFill>
                  <a:schemeClr val="tx1"/>
                </a:solidFill>
                <a:latin typeface="+mn-lt"/>
              </a:rPr>
              <a:t>When finished</a:t>
            </a:r>
            <a:r>
              <a:rPr lang="en-US" sz="2600" dirty="0">
                <a:solidFill>
                  <a:schemeClr val="tx1"/>
                </a:solidFill>
                <a:latin typeface="+mn-lt"/>
              </a:rPr>
              <a:t>, click </a:t>
            </a:r>
            <a:r>
              <a:rPr lang="en-US" sz="2600" b="1" dirty="0">
                <a:solidFill>
                  <a:schemeClr val="tx1"/>
                </a:solidFill>
                <a:latin typeface="+mn-lt"/>
              </a:rPr>
              <a:t>Next</a:t>
            </a:r>
            <a:r>
              <a:rPr lang="en-US" sz="2600" dirty="0">
                <a:solidFill>
                  <a:schemeClr val="tx1"/>
                </a:solidFill>
                <a:latin typeface="+mn-lt"/>
              </a:rPr>
              <a:t>.</a:t>
            </a:r>
          </a:p>
          <a:p>
            <a:pPr marL="514350" indent="-514350">
              <a:buFont typeface="+mj-lt"/>
              <a:buAutoNum type="arabicPeriod" startAt="7"/>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Pre-Installation Summary </a:t>
            </a:r>
            <a:r>
              <a:rPr lang="en-US" sz="2800" dirty="0">
                <a:solidFill>
                  <a:schemeClr val="tx1"/>
                </a:solidFill>
                <a:latin typeface="+mn-lt"/>
              </a:rPr>
              <a:t>screen, verify </a:t>
            </a:r>
            <a:r>
              <a:rPr lang="en-US" sz="2800" dirty="0" smtClean="0">
                <a:solidFill>
                  <a:schemeClr val="tx1"/>
                </a:solidFill>
                <a:latin typeface="+mn-lt"/>
              </a:rPr>
              <a:t>the information </a:t>
            </a:r>
            <a:r>
              <a:rPr lang="en-US" sz="2800" dirty="0">
                <a:solidFill>
                  <a:schemeClr val="tx1"/>
                </a:solidFill>
                <a:latin typeface="+mn-lt"/>
              </a:rPr>
              <a:t>shown.</a:t>
            </a:r>
          </a:p>
          <a:p>
            <a:pPr marL="400050" lvl="1" indent="0">
              <a:buNone/>
            </a:pPr>
            <a:r>
              <a:rPr lang="en-US" sz="2600" dirty="0" smtClean="0">
                <a:solidFill>
                  <a:schemeClr val="tx1"/>
                </a:solidFill>
                <a:latin typeface="+mn-lt"/>
              </a:rPr>
              <a:t>The </a:t>
            </a:r>
            <a:r>
              <a:rPr lang="en-US" sz="2600" dirty="0">
                <a:solidFill>
                  <a:schemeClr val="tx1"/>
                </a:solidFill>
                <a:latin typeface="+mn-lt"/>
              </a:rPr>
              <a:t>summary shows the installation path and size, </a:t>
            </a:r>
            <a:r>
              <a:rPr lang="en-US" sz="2600" dirty="0" smtClean="0">
                <a:solidFill>
                  <a:schemeClr val="tx1"/>
                </a:solidFill>
                <a:latin typeface="+mn-lt"/>
              </a:rPr>
              <a:t>and </a:t>
            </a:r>
            <a:r>
              <a:rPr lang="en-US" sz="2600" dirty="0">
                <a:solidFill>
                  <a:schemeClr val="tx1"/>
                </a:solidFill>
                <a:latin typeface="+mn-lt"/>
              </a:rPr>
              <a:t>the components to </a:t>
            </a:r>
            <a:r>
              <a:rPr lang="en-US" sz="2600" dirty="0" smtClean="0">
                <a:solidFill>
                  <a:schemeClr val="tx1"/>
                </a:solidFill>
                <a:latin typeface="+mn-lt"/>
              </a:rPr>
              <a:t>be installed</a:t>
            </a:r>
            <a:r>
              <a:rPr lang="en-US" sz="2600" dirty="0">
                <a:solidFill>
                  <a:schemeClr val="tx1"/>
                </a:solidFill>
                <a:latin typeface="+mn-lt"/>
              </a:rPr>
              <a:t>.</a:t>
            </a:r>
          </a:p>
          <a:p>
            <a:endParaRPr lang="en-US" dirty="0"/>
          </a:p>
        </p:txBody>
      </p:sp>
    </p:spTree>
    <p:extLst>
      <p:ext uri="{BB962C8B-B14F-4D97-AF65-F5344CB8AC3E}">
        <p14:creationId xmlns:p14="http://schemas.microsoft.com/office/powerpoint/2010/main" val="20526226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Web components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8"/>
            </a:pPr>
            <a:r>
              <a:rPr lang="en-US" sz="2800" dirty="0">
                <a:solidFill>
                  <a:schemeClr val="tx1"/>
                </a:solidFill>
                <a:latin typeface="+mn-lt"/>
              </a:rPr>
              <a:t>Click </a:t>
            </a:r>
            <a:r>
              <a:rPr lang="en-US" sz="2800" b="1" dirty="0">
                <a:solidFill>
                  <a:schemeClr val="tx1"/>
                </a:solidFill>
                <a:latin typeface="+mn-lt"/>
              </a:rPr>
              <a:t>Next </a:t>
            </a:r>
            <a:r>
              <a:rPr lang="en-US" sz="2800" dirty="0">
                <a:solidFill>
                  <a:schemeClr val="tx1"/>
                </a:solidFill>
                <a:latin typeface="+mn-lt"/>
              </a:rPr>
              <a:t>to start the installation. The </a:t>
            </a:r>
            <a:r>
              <a:rPr lang="en-US" sz="2800" b="1" dirty="0">
                <a:solidFill>
                  <a:schemeClr val="tx1"/>
                </a:solidFill>
                <a:latin typeface="+mn-lt"/>
              </a:rPr>
              <a:t>Installing Websense </a:t>
            </a:r>
            <a:r>
              <a:rPr lang="en-US" sz="2800" dirty="0">
                <a:solidFill>
                  <a:schemeClr val="tx1"/>
                </a:solidFill>
                <a:latin typeface="+mn-lt"/>
              </a:rPr>
              <a:t>progress screen </a:t>
            </a:r>
            <a:r>
              <a:rPr lang="en-US" sz="2800" dirty="0" smtClean="0">
                <a:solidFill>
                  <a:schemeClr val="tx1"/>
                </a:solidFill>
                <a:latin typeface="+mn-lt"/>
              </a:rPr>
              <a:t>is displayed</a:t>
            </a:r>
            <a:r>
              <a:rPr lang="en-US" sz="2800" dirty="0">
                <a:solidFill>
                  <a:schemeClr val="tx1"/>
                </a:solidFill>
                <a:latin typeface="+mn-lt"/>
              </a:rPr>
              <a:t>. Wait for installation to complete.</a:t>
            </a:r>
          </a:p>
          <a:p>
            <a:pPr marL="457200" indent="-457200">
              <a:buFont typeface="+mj-lt"/>
              <a:buAutoNum type="arabicPeriod" startAt="8"/>
            </a:pPr>
            <a:r>
              <a:rPr lang="en-US" sz="2800" dirty="0" smtClean="0">
                <a:solidFill>
                  <a:schemeClr val="tx1"/>
                </a:solidFill>
                <a:latin typeface="+mn-lt"/>
              </a:rPr>
              <a:t>On </a:t>
            </a:r>
            <a:r>
              <a:rPr lang="en-US" sz="2800" dirty="0">
                <a:solidFill>
                  <a:schemeClr val="tx1"/>
                </a:solidFill>
                <a:latin typeface="+mn-lt"/>
              </a:rPr>
              <a:t>the </a:t>
            </a:r>
            <a:r>
              <a:rPr lang="en-US" sz="2800" b="1" dirty="0">
                <a:solidFill>
                  <a:schemeClr val="tx1"/>
                </a:solidFill>
                <a:latin typeface="+mn-lt"/>
              </a:rPr>
              <a:t>Installation Complete </a:t>
            </a:r>
            <a:r>
              <a:rPr lang="en-US" sz="2800" dirty="0">
                <a:solidFill>
                  <a:schemeClr val="tx1"/>
                </a:solidFill>
                <a:latin typeface="+mn-lt"/>
              </a:rPr>
              <a:t>screen, click </a:t>
            </a:r>
            <a:r>
              <a:rPr lang="en-US" sz="2800" b="1" dirty="0">
                <a:solidFill>
                  <a:schemeClr val="tx1"/>
                </a:solidFill>
                <a:latin typeface="+mn-lt"/>
              </a:rPr>
              <a:t>Next</a:t>
            </a:r>
            <a:r>
              <a:rPr lang="en-US" sz="2800" dirty="0">
                <a:solidFill>
                  <a:schemeClr val="tx1"/>
                </a:solidFill>
                <a:latin typeface="+mn-lt"/>
              </a:rPr>
              <a:t>.</a:t>
            </a:r>
          </a:p>
          <a:p>
            <a:pPr marL="0" indent="0">
              <a:buNone/>
            </a:pPr>
            <a:r>
              <a:rPr lang="en-US" sz="2800" dirty="0">
                <a:solidFill>
                  <a:schemeClr val="tx1"/>
                </a:solidFill>
                <a:latin typeface="+mn-lt"/>
              </a:rPr>
              <a:t>For Web Security Gateway, installation of off-appliance components is </a:t>
            </a:r>
            <a:r>
              <a:rPr lang="en-US" sz="2800" dirty="0" smtClean="0">
                <a:solidFill>
                  <a:schemeClr val="tx1"/>
                </a:solidFill>
                <a:latin typeface="+mn-lt"/>
              </a:rPr>
              <a:t>complete. Continue </a:t>
            </a:r>
            <a:r>
              <a:rPr lang="en-US" sz="2800" dirty="0">
                <a:solidFill>
                  <a:schemeClr val="tx1"/>
                </a:solidFill>
                <a:latin typeface="+mn-lt"/>
              </a:rPr>
              <a:t>with </a:t>
            </a:r>
            <a:r>
              <a:rPr lang="en-US" sz="2800" i="1" dirty="0">
                <a:solidFill>
                  <a:srgbClr val="0000FF"/>
                </a:solidFill>
                <a:latin typeface="+mn-lt"/>
              </a:rPr>
              <a:t>Step 4: Enter a key and download the Master </a:t>
            </a:r>
            <a:r>
              <a:rPr lang="en-US" sz="2800" i="1" dirty="0" smtClean="0">
                <a:solidFill>
                  <a:srgbClr val="0000FF"/>
                </a:solidFill>
                <a:latin typeface="+mn-lt"/>
              </a:rPr>
              <a:t>Database</a:t>
            </a:r>
            <a:r>
              <a:rPr lang="en-US" sz="2800" dirty="0" smtClean="0">
                <a:solidFill>
                  <a:srgbClr val="0000FF"/>
                </a:solidFill>
                <a:latin typeface="+mn-lt"/>
              </a:rPr>
              <a:t>.</a:t>
            </a:r>
            <a:endParaRPr lang="en-US" sz="2800" dirty="0">
              <a:solidFill>
                <a:srgbClr val="0000FF"/>
              </a:solidFill>
              <a:latin typeface="+mn-lt"/>
            </a:endParaRPr>
          </a:p>
          <a:p>
            <a:pPr marL="0" indent="0">
              <a:buNone/>
            </a:pPr>
            <a:r>
              <a:rPr lang="en-US" sz="2800" dirty="0">
                <a:solidFill>
                  <a:schemeClr val="tx1"/>
                </a:solidFill>
                <a:latin typeface="+mn-lt"/>
              </a:rPr>
              <a:t>For Web Security Gateway Anywhere, continue with the </a:t>
            </a:r>
            <a:r>
              <a:rPr lang="en-US" sz="2800" i="1" dirty="0" smtClean="0">
                <a:solidFill>
                  <a:srgbClr val="0000FF"/>
                </a:solidFill>
                <a:latin typeface="+mn-lt"/>
              </a:rPr>
              <a:t>Step 3b, Install Data Security </a:t>
            </a:r>
            <a:r>
              <a:rPr lang="en-US" sz="2800" i="1" dirty="0">
                <a:solidFill>
                  <a:srgbClr val="0000FF"/>
                </a:solidFill>
                <a:latin typeface="+mn-lt"/>
              </a:rPr>
              <a:t>management components</a:t>
            </a:r>
            <a:r>
              <a:rPr lang="en-US" sz="2800" dirty="0">
                <a:solidFill>
                  <a:schemeClr val="tx1"/>
                </a:solidFill>
                <a:latin typeface="+mn-lt"/>
              </a:rPr>
              <a:t>.</a:t>
            </a:r>
          </a:p>
        </p:txBody>
      </p:sp>
    </p:spTree>
    <p:extLst>
      <p:ext uri="{BB962C8B-B14F-4D97-AF65-F5344CB8AC3E}">
        <p14:creationId xmlns:p14="http://schemas.microsoft.com/office/powerpoint/2010/main" val="2236325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4482" y="990600"/>
            <a:ext cx="4255035" cy="5384800"/>
          </a:xfrm>
        </p:spPr>
      </p:pic>
    </p:spTree>
    <p:extLst>
      <p:ext uri="{BB962C8B-B14F-4D97-AF65-F5344CB8AC3E}">
        <p14:creationId xmlns:p14="http://schemas.microsoft.com/office/powerpoint/2010/main" val="1822023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501502" y="948690"/>
            <a:ext cx="8305800" cy="5016758"/>
          </a:xfrm>
          <a:prstGeom prst="rect">
            <a:avLst/>
          </a:prstGeom>
        </p:spPr>
        <p:txBody>
          <a:bodyPr wrap="square">
            <a:spAutoFit/>
          </a:bodyPr>
          <a:lstStyle/>
          <a:p>
            <a:r>
              <a:rPr lang="en-US" sz="2800" i="1" dirty="0" smtClean="0">
                <a:hlinkClick r:id="rId2"/>
              </a:rPr>
              <a:t>Create </a:t>
            </a:r>
            <a:r>
              <a:rPr lang="en-US" sz="2800" i="1" dirty="0">
                <a:hlinkClick r:id="rId2"/>
              </a:rPr>
              <a:t>a Management </a:t>
            </a:r>
            <a:r>
              <a:rPr lang="en-US" sz="2800" i="1" dirty="0" smtClean="0">
                <a:hlinkClick r:id="rId2"/>
              </a:rPr>
              <a:t>Server</a:t>
            </a:r>
            <a:r>
              <a:rPr lang="en-US" sz="2800" i="1" dirty="0" smtClean="0"/>
              <a:t/>
            </a:r>
            <a:br>
              <a:rPr lang="en-US" sz="2800" i="1" dirty="0" smtClean="0"/>
            </a:br>
            <a:endParaRPr lang="en-US" sz="2800" i="1" dirty="0"/>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1: Download the installer and start installation</a:t>
            </a:r>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2: Install TRITON Infrastructure</a:t>
            </a:r>
          </a:p>
          <a:p>
            <a:pPr>
              <a:spcAft>
                <a:spcPts val="1200"/>
              </a:spcAft>
            </a:pPr>
            <a:r>
              <a:rPr lang="en-US" sz="2800" i="1" dirty="0" smtClean="0">
                <a:solidFill>
                  <a:schemeClr val="bg1">
                    <a:lumMod val="75000"/>
                  </a:schemeClr>
                </a:solidFill>
              </a:rPr>
              <a:t>Step </a:t>
            </a:r>
            <a:r>
              <a:rPr lang="en-US" sz="2800" i="1" dirty="0">
                <a:solidFill>
                  <a:schemeClr val="bg1">
                    <a:lumMod val="75000"/>
                  </a:schemeClr>
                </a:solidFill>
              </a:rPr>
              <a:t>3a: Install Web Security management components</a:t>
            </a:r>
          </a:p>
          <a:p>
            <a:pPr>
              <a:spcAft>
                <a:spcPts val="1200"/>
              </a:spcAft>
            </a:pPr>
            <a:r>
              <a:rPr lang="en-US" sz="2800" i="1" dirty="0" smtClean="0"/>
              <a:t>Step </a:t>
            </a:r>
            <a:r>
              <a:rPr lang="en-US" sz="2800" i="1" dirty="0"/>
              <a:t>3b (optional): Install Data Security management </a:t>
            </a:r>
            <a:r>
              <a:rPr lang="en-US" sz="2800" i="1" dirty="0" smtClean="0"/>
              <a:t>components</a:t>
            </a:r>
          </a:p>
          <a:p>
            <a:pPr marL="514350" indent="-514350">
              <a:buFont typeface="+mj-lt"/>
              <a:buAutoNum type="arabicPeriod"/>
            </a:pPr>
            <a:r>
              <a:rPr lang="en-US" sz="2800" dirty="0"/>
              <a:t>When the Data Security component installer launches, and the Welcome screen </a:t>
            </a:r>
            <a:r>
              <a:rPr lang="en-US" sz="2800" dirty="0" smtClean="0"/>
              <a:t>is displayed </a:t>
            </a:r>
            <a:r>
              <a:rPr lang="en-US" sz="2800" dirty="0"/>
              <a:t>click </a:t>
            </a:r>
            <a:r>
              <a:rPr lang="en-US" sz="2800" b="1" dirty="0"/>
              <a:t>Next</a:t>
            </a:r>
            <a:r>
              <a:rPr lang="en-US" sz="2800" dirty="0"/>
              <a:t>.</a:t>
            </a:r>
            <a:endParaRPr lang="en-US" sz="2800" i="1" dirty="0"/>
          </a:p>
        </p:txBody>
      </p:sp>
    </p:spTree>
    <p:extLst>
      <p:ext uri="{BB962C8B-B14F-4D97-AF65-F5344CB8AC3E}">
        <p14:creationId xmlns:p14="http://schemas.microsoft.com/office/powerpoint/2010/main" val="34686917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a:t>
            </a:r>
            <a:r>
              <a:rPr lang="en-US" dirty="0" smtClean="0">
                <a:solidFill>
                  <a:prstClr val="white"/>
                </a:solidFill>
              </a:rPr>
              <a:t>Data </a:t>
            </a:r>
            <a:r>
              <a:rPr lang="en-US" dirty="0">
                <a:solidFill>
                  <a:prstClr val="white"/>
                </a:solidFill>
              </a:rPr>
              <a:t>components</a:t>
            </a:r>
            <a:endParaRPr lang="en-US" dirty="0"/>
          </a:p>
        </p:txBody>
      </p:sp>
      <p:sp>
        <p:nvSpPr>
          <p:cNvPr id="3" name="Content Placeholder 2"/>
          <p:cNvSpPr>
            <a:spLocks noGrp="1"/>
          </p:cNvSpPr>
          <p:nvPr>
            <p:ph sz="half" idx="1"/>
          </p:nvPr>
        </p:nvSpPr>
        <p:spPr/>
        <p:txBody>
          <a:bodyPr>
            <a:normAutofit lnSpcReduction="10000"/>
          </a:bodyPr>
          <a:lstStyle/>
          <a:p>
            <a:pPr marL="457200" indent="-457200">
              <a:buFont typeface="+mj-lt"/>
              <a:buAutoNum type="arabicPeriod" startAt="2"/>
            </a:pPr>
            <a:r>
              <a:rPr lang="en-US" sz="2800" dirty="0">
                <a:solidFill>
                  <a:schemeClr val="tx1"/>
                </a:solidFill>
                <a:latin typeface="+mn-lt"/>
              </a:rPr>
              <a:t>On the Select Components screen, accept the defaults and click </a:t>
            </a:r>
            <a:r>
              <a:rPr lang="en-US" sz="2800" b="1" dirty="0">
                <a:solidFill>
                  <a:schemeClr val="tx1"/>
                </a:solidFill>
                <a:latin typeface="+mn-lt"/>
              </a:rPr>
              <a:t>Next</a:t>
            </a:r>
            <a:r>
              <a:rPr lang="en-US" sz="2800" dirty="0">
                <a:solidFill>
                  <a:schemeClr val="tx1"/>
                </a:solidFill>
                <a:latin typeface="+mn-lt"/>
              </a:rPr>
              <a:t>.</a:t>
            </a:r>
          </a:p>
          <a:p>
            <a:pPr marL="457200" indent="-457200">
              <a:buFont typeface="+mj-lt"/>
              <a:buAutoNum type="arabicPeriod" startAt="2"/>
            </a:pPr>
            <a:r>
              <a:rPr lang="en-US" sz="2800" dirty="0" smtClean="0">
                <a:solidFill>
                  <a:schemeClr val="tx1"/>
                </a:solidFill>
                <a:latin typeface="+mn-lt"/>
              </a:rPr>
              <a:t>If </a:t>
            </a:r>
            <a:r>
              <a:rPr lang="en-US" sz="2800" dirty="0">
                <a:solidFill>
                  <a:schemeClr val="tx1"/>
                </a:solidFill>
                <a:latin typeface="+mn-lt"/>
              </a:rPr>
              <a:t>prompted, click </a:t>
            </a:r>
            <a:r>
              <a:rPr lang="en-US" sz="2800" b="1" dirty="0">
                <a:solidFill>
                  <a:schemeClr val="tx1"/>
                </a:solidFill>
                <a:latin typeface="+mn-lt"/>
              </a:rPr>
              <a:t>OK </a:t>
            </a:r>
            <a:r>
              <a:rPr lang="en-US" sz="2800" dirty="0">
                <a:solidFill>
                  <a:schemeClr val="tx1"/>
                </a:solidFill>
                <a:latin typeface="+mn-lt"/>
              </a:rPr>
              <a:t>to accept that services such as ASP.NET and SMTP will </a:t>
            </a:r>
            <a:r>
              <a:rPr lang="en-US" sz="2800" dirty="0" smtClean="0">
                <a:solidFill>
                  <a:schemeClr val="tx1"/>
                </a:solidFill>
                <a:latin typeface="+mn-lt"/>
              </a:rPr>
              <a:t>be enabled</a:t>
            </a:r>
            <a:r>
              <a:rPr lang="en-US" sz="2800" dirty="0">
                <a:solidFill>
                  <a:schemeClr val="tx1"/>
                </a:solidFill>
                <a:latin typeface="+mn-lt"/>
              </a:rPr>
              <a:t>.</a:t>
            </a:r>
          </a:p>
          <a:p>
            <a:pPr marL="457200" indent="-457200">
              <a:buFont typeface="+mj-lt"/>
              <a:buAutoNum type="arabicPeriod" startAt="2"/>
            </a:pPr>
            <a:r>
              <a:rPr lang="en-US" sz="2800" dirty="0" smtClean="0">
                <a:solidFill>
                  <a:schemeClr val="tx1"/>
                </a:solidFill>
                <a:latin typeface="+mn-lt"/>
              </a:rPr>
              <a:t>On </a:t>
            </a:r>
            <a:r>
              <a:rPr lang="en-US" sz="2800" dirty="0">
                <a:solidFill>
                  <a:schemeClr val="tx1"/>
                </a:solidFill>
                <a:latin typeface="+mn-lt"/>
              </a:rPr>
              <a:t>the Fingerprinting Database screen, accept the default location or </a:t>
            </a:r>
            <a:r>
              <a:rPr lang="en-US" sz="2800" dirty="0" smtClean="0">
                <a:solidFill>
                  <a:schemeClr val="tx1"/>
                </a:solidFill>
                <a:latin typeface="+mn-lt"/>
              </a:rPr>
              <a:t>click </a:t>
            </a:r>
            <a:r>
              <a:rPr lang="en-US" sz="2800" b="1" dirty="0" smtClean="0">
                <a:solidFill>
                  <a:schemeClr val="tx1"/>
                </a:solidFill>
                <a:latin typeface="+mn-lt"/>
              </a:rPr>
              <a:t>Browse </a:t>
            </a:r>
            <a:r>
              <a:rPr lang="en-US" sz="2800" dirty="0">
                <a:solidFill>
                  <a:schemeClr val="tx1"/>
                </a:solidFill>
                <a:latin typeface="+mn-lt"/>
              </a:rPr>
              <a:t>to specify a different location (local path only</a:t>
            </a:r>
            <a:r>
              <a:rPr lang="en-US" sz="2800" dirty="0" smtClean="0">
                <a:solidFill>
                  <a:schemeClr val="tx1"/>
                </a:solidFill>
                <a:latin typeface="+mn-lt"/>
              </a:rPr>
              <a:t>).</a:t>
            </a:r>
          </a:p>
          <a:p>
            <a:pPr marL="457200" indent="-457200">
              <a:buFont typeface="+mj-lt"/>
              <a:buAutoNum type="arabicPeriod" startAt="2"/>
            </a:pPr>
            <a:r>
              <a:rPr lang="en-US" sz="2800" dirty="0">
                <a:solidFill>
                  <a:schemeClr val="tx1"/>
                </a:solidFill>
                <a:latin typeface="+mn-lt"/>
              </a:rPr>
              <a:t>If your SQL Server database is on a remote machine, use the Temporary Folder Location Screen to provide the name of a folder to use for temporary files created during archive processing and system backup and restore. Also indicate:</a:t>
            </a:r>
          </a:p>
          <a:p>
            <a:pPr marL="457200" indent="-457200">
              <a:buFont typeface="+mj-lt"/>
              <a:buAutoNum type="arabicPeriod" startAt="2"/>
            </a:pPr>
            <a:endParaRPr lang="en-US" sz="2800" dirty="0">
              <a:solidFill>
                <a:schemeClr val="tx1"/>
              </a:solidFill>
              <a:latin typeface="+mn-lt"/>
            </a:endParaRPr>
          </a:p>
        </p:txBody>
      </p:sp>
    </p:spTree>
    <p:extLst>
      <p:ext uri="{BB962C8B-B14F-4D97-AF65-F5344CB8AC3E}">
        <p14:creationId xmlns:p14="http://schemas.microsoft.com/office/powerpoint/2010/main" val="793098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a:t>
            </a:r>
            <a:r>
              <a:rPr lang="en-US" dirty="0" smtClean="0">
                <a:solidFill>
                  <a:prstClr val="white"/>
                </a:solidFill>
              </a:rPr>
              <a:t>Data </a:t>
            </a:r>
            <a:r>
              <a:rPr lang="en-US" dirty="0">
                <a:solidFill>
                  <a:prstClr val="white"/>
                </a:solidFill>
              </a:rPr>
              <a:t>components</a:t>
            </a:r>
            <a:endParaRPr lang="en-US" dirty="0"/>
          </a:p>
        </p:txBody>
      </p:sp>
      <p:sp>
        <p:nvSpPr>
          <p:cNvPr id="3" name="Content Placeholder 2"/>
          <p:cNvSpPr>
            <a:spLocks noGrp="1"/>
          </p:cNvSpPr>
          <p:nvPr>
            <p:ph sz="half" idx="1"/>
          </p:nvPr>
        </p:nvSpPr>
        <p:spPr/>
        <p:txBody>
          <a:bodyPr>
            <a:noAutofit/>
          </a:bodyPr>
          <a:lstStyle/>
          <a:p>
            <a:r>
              <a:rPr lang="en-US" sz="2800" dirty="0" smtClean="0">
                <a:solidFill>
                  <a:schemeClr val="tx1"/>
                </a:solidFill>
                <a:latin typeface="+mn-lt"/>
              </a:rPr>
              <a:t>Whether </a:t>
            </a:r>
            <a:r>
              <a:rPr lang="en-US" sz="2800" dirty="0">
                <a:solidFill>
                  <a:schemeClr val="tx1"/>
                </a:solidFill>
                <a:latin typeface="+mn-lt"/>
              </a:rPr>
              <a:t>to </a:t>
            </a:r>
            <a:r>
              <a:rPr lang="en-US" sz="2800" b="1" dirty="0">
                <a:solidFill>
                  <a:schemeClr val="tx1"/>
                </a:solidFill>
                <a:latin typeface="+mn-lt"/>
              </a:rPr>
              <a:t>Enable incident archiving and system backup </a:t>
            </a:r>
            <a:r>
              <a:rPr lang="en-US" sz="2800" dirty="0">
                <a:solidFill>
                  <a:schemeClr val="tx1"/>
                </a:solidFill>
                <a:latin typeface="+mn-lt"/>
              </a:rPr>
              <a:t>to archive old </a:t>
            </a:r>
            <a:r>
              <a:rPr lang="en-US" sz="2800" dirty="0" smtClean="0">
                <a:solidFill>
                  <a:schemeClr val="tx1"/>
                </a:solidFill>
                <a:latin typeface="+mn-lt"/>
              </a:rPr>
              <a:t>or aging </a:t>
            </a:r>
            <a:r>
              <a:rPr lang="en-US" sz="2800" dirty="0">
                <a:solidFill>
                  <a:schemeClr val="tx1"/>
                </a:solidFill>
                <a:latin typeface="+mn-lt"/>
              </a:rPr>
              <a:t>incidents and perform system backup or restore.</a:t>
            </a:r>
          </a:p>
          <a:p>
            <a:r>
              <a:rPr lang="en-US" sz="2800" dirty="0" smtClean="0">
                <a:solidFill>
                  <a:schemeClr val="tx1"/>
                </a:solidFill>
                <a:latin typeface="+mn-lt"/>
              </a:rPr>
              <a:t>Use </a:t>
            </a:r>
            <a:r>
              <a:rPr lang="en-US" sz="2800" dirty="0">
                <a:solidFill>
                  <a:schemeClr val="tx1"/>
                </a:solidFill>
                <a:latin typeface="+mn-lt"/>
              </a:rPr>
              <a:t>the </a:t>
            </a:r>
            <a:r>
              <a:rPr lang="en-US" sz="2800" b="1" dirty="0">
                <a:solidFill>
                  <a:schemeClr val="tx1"/>
                </a:solidFill>
                <a:latin typeface="+mn-lt"/>
              </a:rPr>
              <a:t>From SQL Server </a:t>
            </a:r>
            <a:r>
              <a:rPr lang="en-US" sz="2800" dirty="0">
                <a:solidFill>
                  <a:schemeClr val="tx1"/>
                </a:solidFill>
                <a:latin typeface="+mn-lt"/>
              </a:rPr>
              <a:t>field to enter the UNC path that the SQL </a:t>
            </a:r>
            <a:r>
              <a:rPr lang="en-US" sz="2800" dirty="0" smtClean="0">
                <a:solidFill>
                  <a:schemeClr val="tx1"/>
                </a:solidFill>
                <a:latin typeface="+mn-lt"/>
              </a:rPr>
              <a:t>Server should </a:t>
            </a:r>
            <a:r>
              <a:rPr lang="en-US" sz="2800" dirty="0">
                <a:solidFill>
                  <a:schemeClr val="tx1"/>
                </a:solidFill>
                <a:latin typeface="+mn-lt"/>
              </a:rPr>
              <a:t>use to access the temporary folder. Make sure the account used to </a:t>
            </a:r>
            <a:r>
              <a:rPr lang="en-US" sz="2800" dirty="0" smtClean="0">
                <a:solidFill>
                  <a:schemeClr val="tx1"/>
                </a:solidFill>
                <a:latin typeface="+mn-lt"/>
              </a:rPr>
              <a:t>run SQL </a:t>
            </a:r>
            <a:r>
              <a:rPr lang="en-US" sz="2800" dirty="0">
                <a:solidFill>
                  <a:schemeClr val="tx1"/>
                </a:solidFill>
                <a:latin typeface="+mn-lt"/>
              </a:rPr>
              <a:t>has write access to this folder.</a:t>
            </a:r>
          </a:p>
          <a:p>
            <a:r>
              <a:rPr lang="en-US" sz="2800" dirty="0" smtClean="0">
                <a:solidFill>
                  <a:schemeClr val="tx1"/>
                </a:solidFill>
                <a:latin typeface="+mn-lt"/>
              </a:rPr>
              <a:t>Use </a:t>
            </a:r>
            <a:r>
              <a:rPr lang="en-US" sz="2800" dirty="0">
                <a:solidFill>
                  <a:schemeClr val="tx1"/>
                </a:solidFill>
                <a:latin typeface="+mn-lt"/>
              </a:rPr>
              <a:t>the </a:t>
            </a:r>
            <a:r>
              <a:rPr lang="en-US" sz="2800" b="1" dirty="0">
                <a:solidFill>
                  <a:schemeClr val="tx1"/>
                </a:solidFill>
                <a:latin typeface="+mn-lt"/>
              </a:rPr>
              <a:t>From TRITON Management Server </a:t>
            </a:r>
            <a:r>
              <a:rPr lang="en-US" sz="2800" dirty="0">
                <a:solidFill>
                  <a:schemeClr val="tx1"/>
                </a:solidFill>
                <a:latin typeface="+mn-lt"/>
              </a:rPr>
              <a:t>field to enter the UNC path </a:t>
            </a:r>
            <a:r>
              <a:rPr lang="en-US" sz="2800" dirty="0" smtClean="0">
                <a:solidFill>
                  <a:schemeClr val="tx1"/>
                </a:solidFill>
                <a:latin typeface="+mn-lt"/>
              </a:rPr>
              <a:t>the management </a:t>
            </a:r>
            <a:r>
              <a:rPr lang="en-US" sz="2800" dirty="0">
                <a:solidFill>
                  <a:schemeClr val="tx1"/>
                </a:solidFill>
                <a:latin typeface="+mn-lt"/>
              </a:rPr>
              <a:t>server should use to access the temporary folder. Enter a </a:t>
            </a:r>
            <a:r>
              <a:rPr lang="en-US" sz="2800" dirty="0" smtClean="0">
                <a:solidFill>
                  <a:schemeClr val="tx1"/>
                </a:solidFill>
                <a:latin typeface="+mn-lt"/>
              </a:rPr>
              <a:t>user name </a:t>
            </a:r>
            <a:r>
              <a:rPr lang="en-US" sz="2800" dirty="0">
                <a:solidFill>
                  <a:schemeClr val="tx1"/>
                </a:solidFill>
                <a:latin typeface="+mn-lt"/>
              </a:rPr>
              <a:t>and password for a user who is authorized to access this location</a:t>
            </a:r>
          </a:p>
        </p:txBody>
      </p:sp>
    </p:spTree>
    <p:extLst>
      <p:ext uri="{BB962C8B-B14F-4D97-AF65-F5344CB8AC3E}">
        <p14:creationId xmlns:p14="http://schemas.microsoft.com/office/powerpoint/2010/main" val="4253160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a:t>
            </a:r>
            <a:r>
              <a:rPr lang="en-US" dirty="0" smtClean="0">
                <a:solidFill>
                  <a:prstClr val="white"/>
                </a:solidFill>
              </a:rPr>
              <a:t>Data </a:t>
            </a:r>
            <a:r>
              <a:rPr lang="en-US" dirty="0">
                <a:solidFill>
                  <a:prstClr val="white"/>
                </a:solidFill>
              </a:rPr>
              <a:t>components</a:t>
            </a:r>
            <a:endParaRPr lang="en-US" dirty="0"/>
          </a:p>
        </p:txBody>
      </p:sp>
      <p:sp>
        <p:nvSpPr>
          <p:cNvPr id="3" name="Content Placeholder 2"/>
          <p:cNvSpPr>
            <a:spLocks noGrp="1"/>
          </p:cNvSpPr>
          <p:nvPr>
            <p:ph sz="half" idx="1"/>
          </p:nvPr>
        </p:nvSpPr>
        <p:spPr>
          <a:xfrm>
            <a:off x="228600" y="1066800"/>
            <a:ext cx="8686800" cy="5486400"/>
          </a:xfrm>
        </p:spPr>
        <p:txBody>
          <a:bodyPr>
            <a:normAutofit/>
          </a:bodyPr>
          <a:lstStyle/>
          <a:p>
            <a:pPr marL="514350" indent="-514350">
              <a:buFont typeface="+mj-lt"/>
              <a:buAutoNum type="arabicPeriod" startAt="6"/>
            </a:pPr>
            <a:r>
              <a:rPr lang="en-US" sz="2800" dirty="0">
                <a:solidFill>
                  <a:schemeClr val="tx1"/>
                </a:solidFill>
                <a:latin typeface="+mn-lt"/>
              </a:rPr>
              <a:t>In the Installation Confirmation screen, click </a:t>
            </a:r>
            <a:r>
              <a:rPr lang="en-US" sz="2800" b="1" dirty="0">
                <a:solidFill>
                  <a:schemeClr val="tx1"/>
                </a:solidFill>
                <a:latin typeface="+mn-lt"/>
              </a:rPr>
              <a:t>Install </a:t>
            </a:r>
            <a:r>
              <a:rPr lang="en-US" sz="2800" dirty="0">
                <a:solidFill>
                  <a:schemeClr val="tx1"/>
                </a:solidFill>
                <a:latin typeface="+mn-lt"/>
              </a:rPr>
              <a:t>to begin installing </a:t>
            </a:r>
            <a:r>
              <a:rPr lang="en-US" sz="2800" dirty="0" smtClean="0">
                <a:solidFill>
                  <a:schemeClr val="tx1"/>
                </a:solidFill>
                <a:latin typeface="+mn-lt"/>
              </a:rPr>
              <a:t>Data Security </a:t>
            </a:r>
            <a:r>
              <a:rPr lang="en-US" sz="2800" dirty="0">
                <a:solidFill>
                  <a:schemeClr val="tx1"/>
                </a:solidFill>
                <a:latin typeface="+mn-lt"/>
              </a:rPr>
              <a:t>components.</a:t>
            </a:r>
          </a:p>
          <a:p>
            <a:pPr marL="514350" indent="-514350">
              <a:buFont typeface="+mj-lt"/>
              <a:buAutoNum type="arabicPeriod" startAt="7"/>
            </a:pPr>
            <a:r>
              <a:rPr lang="en-US" sz="2800" dirty="0" smtClean="0">
                <a:solidFill>
                  <a:schemeClr val="tx1"/>
                </a:solidFill>
                <a:latin typeface="+mn-lt"/>
              </a:rPr>
              <a:t>If </a:t>
            </a:r>
            <a:r>
              <a:rPr lang="en-US" sz="2800" dirty="0">
                <a:solidFill>
                  <a:schemeClr val="tx1"/>
                </a:solidFill>
                <a:latin typeface="+mn-lt"/>
              </a:rPr>
              <a:t>the following message appears, click </a:t>
            </a:r>
            <a:r>
              <a:rPr lang="en-US" sz="2800" b="1" dirty="0">
                <a:solidFill>
                  <a:schemeClr val="tx1"/>
                </a:solidFill>
                <a:latin typeface="+mn-lt"/>
              </a:rPr>
              <a:t>Yes </a:t>
            </a:r>
            <a:r>
              <a:rPr lang="en-US" sz="2800" dirty="0">
                <a:solidFill>
                  <a:schemeClr val="tx1"/>
                </a:solidFill>
                <a:latin typeface="+mn-lt"/>
              </a:rPr>
              <a:t>to continue the installation:</a:t>
            </a:r>
          </a:p>
          <a:p>
            <a:pPr marL="0" indent="0">
              <a:buNone/>
            </a:pPr>
            <a:r>
              <a:rPr lang="en-US" sz="2400" dirty="0" smtClean="0">
                <a:solidFill>
                  <a:schemeClr val="tx1"/>
                </a:solidFill>
                <a:latin typeface="Miriam Fixed" pitchFamily="49" charset="-79"/>
                <a:cs typeface="Miriam Fixed" pitchFamily="49" charset="-79"/>
              </a:rPr>
              <a:t>	Data </a:t>
            </a:r>
            <a:r>
              <a:rPr lang="en-US" sz="2400" dirty="0">
                <a:solidFill>
                  <a:schemeClr val="tx1"/>
                </a:solidFill>
                <a:latin typeface="Miriam Fixed" pitchFamily="49" charset="-79"/>
                <a:cs typeface="Miriam Fixed" pitchFamily="49" charset="-79"/>
              </a:rPr>
              <a:t>Security needs port 80 </a:t>
            </a:r>
            <a:r>
              <a:rPr lang="en-US" sz="2400" dirty="0" smtClean="0">
                <a:solidFill>
                  <a:schemeClr val="tx1"/>
                </a:solidFill>
                <a:latin typeface="Miriam Fixed" pitchFamily="49" charset="-79"/>
                <a:cs typeface="Miriam Fixed" pitchFamily="49" charset="-79"/>
              </a:rPr>
              <a:t>free. In 	order to </a:t>
            </a:r>
            <a:r>
              <a:rPr lang="en-US" sz="2400" dirty="0">
                <a:solidFill>
                  <a:schemeClr val="tx1"/>
                </a:solidFill>
                <a:latin typeface="Miriam Fixed" pitchFamily="49" charset="-79"/>
                <a:cs typeface="Miriam Fixed" pitchFamily="49" charset="-79"/>
              </a:rPr>
              <a:t>proceed with this installation, </a:t>
            </a:r>
            <a:r>
              <a:rPr lang="en-US" sz="2400" dirty="0" smtClean="0">
                <a:solidFill>
                  <a:schemeClr val="tx1"/>
                </a:solidFill>
                <a:latin typeface="Miriam Fixed" pitchFamily="49" charset="-79"/>
                <a:cs typeface="Miriam Fixed" pitchFamily="49" charset="-79"/>
              </a:rPr>
              <a:t>	DSS will free up this port. Click </a:t>
            </a:r>
            <a:r>
              <a:rPr lang="en-US" sz="2400" dirty="0">
                <a:solidFill>
                  <a:schemeClr val="tx1"/>
                </a:solidFill>
                <a:latin typeface="Miriam Fixed" pitchFamily="49" charset="-79"/>
                <a:cs typeface="Miriam Fixed" pitchFamily="49" charset="-79"/>
              </a:rPr>
              <a:t>Yes to </a:t>
            </a:r>
            <a:r>
              <a:rPr lang="en-US" sz="2400" dirty="0" smtClean="0">
                <a:solidFill>
                  <a:schemeClr val="tx1"/>
                </a:solidFill>
                <a:latin typeface="Miriam Fixed" pitchFamily="49" charset="-79"/>
                <a:cs typeface="Miriam Fixed" pitchFamily="49" charset="-79"/>
              </a:rPr>
              <a:t>	proceed OR </a:t>
            </a:r>
            <a:r>
              <a:rPr lang="en-US" sz="2400" dirty="0">
                <a:solidFill>
                  <a:schemeClr val="tx1"/>
                </a:solidFill>
                <a:latin typeface="Miriam Fixed" pitchFamily="49" charset="-79"/>
                <a:cs typeface="Miriam Fixed" pitchFamily="49" charset="-79"/>
              </a:rPr>
              <a:t>click No to preserve </a:t>
            </a:r>
            <a:r>
              <a:rPr lang="en-US" sz="2400" dirty="0" smtClean="0">
                <a:solidFill>
                  <a:schemeClr val="tx1"/>
                </a:solidFill>
                <a:latin typeface="Miriam Fixed" pitchFamily="49" charset="-79"/>
                <a:cs typeface="Miriam Fixed" pitchFamily="49" charset="-79"/>
              </a:rPr>
              <a:t>your 	settings. </a:t>
            </a:r>
          </a:p>
          <a:p>
            <a:pPr marL="0" indent="0">
              <a:buNone/>
            </a:pPr>
            <a:r>
              <a:rPr lang="en-US" sz="2800" dirty="0" smtClean="0">
                <a:solidFill>
                  <a:schemeClr val="tx1"/>
                </a:solidFill>
                <a:latin typeface="+mn-lt"/>
              </a:rPr>
              <a:t>A </a:t>
            </a:r>
            <a:r>
              <a:rPr lang="en-US" sz="2800" dirty="0">
                <a:solidFill>
                  <a:schemeClr val="tx1"/>
                </a:solidFill>
                <a:latin typeface="+mn-lt"/>
              </a:rPr>
              <a:t>similar message for port 443 may appear. Click </a:t>
            </a:r>
            <a:r>
              <a:rPr lang="en-US" sz="2800" b="1" dirty="0">
                <a:solidFill>
                  <a:schemeClr val="tx1"/>
                </a:solidFill>
                <a:latin typeface="+mn-lt"/>
              </a:rPr>
              <a:t>Yes </a:t>
            </a:r>
            <a:r>
              <a:rPr lang="en-US" sz="2800" dirty="0">
                <a:solidFill>
                  <a:schemeClr val="tx1"/>
                </a:solidFill>
                <a:latin typeface="+mn-lt"/>
              </a:rPr>
              <a:t>to continue</a:t>
            </a:r>
            <a:r>
              <a:rPr lang="en-US" sz="3200" dirty="0" smtClean="0">
                <a:solidFill>
                  <a:schemeClr val="tx1"/>
                </a:solidFill>
                <a:latin typeface="+mn-lt"/>
              </a:rPr>
              <a:t>.</a:t>
            </a:r>
            <a:endParaRPr lang="en-US" sz="3200" dirty="0">
              <a:solidFill>
                <a:schemeClr val="tx1"/>
              </a:solidFill>
              <a:latin typeface="+mn-lt"/>
            </a:endParaRPr>
          </a:p>
        </p:txBody>
      </p:sp>
    </p:spTree>
    <p:extLst>
      <p:ext uri="{BB962C8B-B14F-4D97-AF65-F5344CB8AC3E}">
        <p14:creationId xmlns:p14="http://schemas.microsoft.com/office/powerpoint/2010/main" val="42841622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Create Management server &gt; Data components</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startAt="8"/>
            </a:pPr>
            <a:r>
              <a:rPr lang="en-US" sz="2800" dirty="0">
                <a:solidFill>
                  <a:schemeClr val="tx1"/>
                </a:solidFill>
                <a:latin typeface="+mn-lt"/>
              </a:rPr>
              <a:t>The Installation progress screen appears. Wait for the installation to complete.</a:t>
            </a:r>
          </a:p>
          <a:p>
            <a:pPr marL="0" indent="0">
              <a:buNone/>
            </a:pPr>
            <a:r>
              <a:rPr lang="en-US" sz="2800" dirty="0">
                <a:solidFill>
                  <a:schemeClr val="tx1"/>
                </a:solidFill>
                <a:latin typeface="+mn-lt"/>
              </a:rPr>
              <a:t>When the Installation Complete screen appears, click </a:t>
            </a:r>
            <a:r>
              <a:rPr lang="en-US" sz="2800" b="1" dirty="0">
                <a:solidFill>
                  <a:schemeClr val="tx1"/>
                </a:solidFill>
                <a:latin typeface="+mn-lt"/>
              </a:rPr>
              <a:t>Finish </a:t>
            </a:r>
            <a:r>
              <a:rPr lang="en-US" sz="2800" dirty="0">
                <a:solidFill>
                  <a:schemeClr val="tx1"/>
                </a:solidFill>
                <a:latin typeface="+mn-lt"/>
              </a:rPr>
              <a:t>to close the Data Security installer</a:t>
            </a:r>
            <a:r>
              <a:rPr lang="en-US" sz="2800" dirty="0" smtClean="0">
                <a:solidFill>
                  <a:schemeClr val="tx1"/>
                </a:solidFill>
                <a:latin typeface="+mn-lt"/>
              </a:rPr>
              <a:t>.</a:t>
            </a:r>
          </a:p>
          <a:p>
            <a:pPr marL="0" indent="0">
              <a:buNone/>
            </a:pPr>
            <a:endParaRPr lang="en-US" sz="2800" dirty="0">
              <a:solidFill>
                <a:schemeClr val="tx1"/>
              </a:solidFill>
              <a:latin typeface="+mn-lt"/>
            </a:endParaRPr>
          </a:p>
          <a:p>
            <a:pPr marL="0" indent="0">
              <a:buNone/>
            </a:pPr>
            <a:r>
              <a:rPr lang="en-US" sz="2800" dirty="0" smtClean="0">
                <a:solidFill>
                  <a:schemeClr val="tx1"/>
                </a:solidFill>
                <a:latin typeface="+mn-lt"/>
              </a:rPr>
              <a:t>You </a:t>
            </a:r>
            <a:r>
              <a:rPr lang="en-US" sz="2800" dirty="0">
                <a:solidFill>
                  <a:schemeClr val="tx1"/>
                </a:solidFill>
                <a:latin typeface="+mn-lt"/>
              </a:rPr>
              <a:t>have completed installation of the </a:t>
            </a:r>
            <a:r>
              <a:rPr lang="en-US" sz="2800" dirty="0" smtClean="0">
                <a:solidFill>
                  <a:schemeClr val="tx1"/>
                </a:solidFill>
                <a:latin typeface="+mn-lt"/>
              </a:rPr>
              <a:t>TRITON management </a:t>
            </a:r>
            <a:r>
              <a:rPr lang="en-US" sz="2800" dirty="0">
                <a:solidFill>
                  <a:schemeClr val="tx1"/>
                </a:solidFill>
                <a:latin typeface="+mn-lt"/>
              </a:rPr>
              <a:t>server. Continue </a:t>
            </a:r>
            <a:r>
              <a:rPr lang="en-US" sz="2800" dirty="0" smtClean="0">
                <a:solidFill>
                  <a:schemeClr val="tx1"/>
                </a:solidFill>
                <a:latin typeface="+mn-lt"/>
              </a:rPr>
              <a:t>with the </a:t>
            </a:r>
            <a:r>
              <a:rPr lang="en-US" sz="2800" dirty="0">
                <a:solidFill>
                  <a:schemeClr val="tx1"/>
                </a:solidFill>
                <a:latin typeface="+mn-lt"/>
              </a:rPr>
              <a:t>next </a:t>
            </a:r>
            <a:r>
              <a:rPr lang="en-US" sz="2800" dirty="0" smtClean="0">
                <a:solidFill>
                  <a:schemeClr val="tx1"/>
                </a:solidFill>
                <a:latin typeface="+mn-lt"/>
              </a:rPr>
              <a:t>slide </a:t>
            </a:r>
            <a:r>
              <a:rPr lang="en-US" sz="2800" dirty="0">
                <a:solidFill>
                  <a:schemeClr val="tx1"/>
                </a:solidFill>
                <a:latin typeface="+mn-lt"/>
              </a:rPr>
              <a:t>to enter a subscription key and activate your Web Security software.</a:t>
            </a:r>
          </a:p>
          <a:p>
            <a:endParaRPr lang="en-US" dirty="0"/>
          </a:p>
        </p:txBody>
      </p:sp>
    </p:spTree>
    <p:extLst>
      <p:ext uri="{BB962C8B-B14F-4D97-AF65-F5344CB8AC3E}">
        <p14:creationId xmlns:p14="http://schemas.microsoft.com/office/powerpoint/2010/main" val="4161381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501502" y="955778"/>
            <a:ext cx="8305800" cy="4985980"/>
          </a:xfrm>
          <a:prstGeom prst="rect">
            <a:avLst/>
          </a:prstGeom>
        </p:spPr>
        <p:txBody>
          <a:bodyPr wrap="square">
            <a:spAutoFit/>
          </a:bodyPr>
          <a:lstStyle/>
          <a:p>
            <a:r>
              <a:rPr lang="en-US" sz="2800" i="1" dirty="0" smtClean="0">
                <a:hlinkClick r:id="rId2"/>
              </a:rPr>
              <a:t>Create </a:t>
            </a:r>
            <a:r>
              <a:rPr lang="en-US" sz="2800" i="1" dirty="0">
                <a:hlinkClick r:id="rId2"/>
              </a:rPr>
              <a:t>a Management </a:t>
            </a:r>
            <a:r>
              <a:rPr lang="en-US" sz="2800" i="1" dirty="0" smtClean="0">
                <a:hlinkClick r:id="rId2"/>
              </a:rPr>
              <a:t>Server</a:t>
            </a:r>
            <a:r>
              <a:rPr lang="en-US" sz="2800" i="1" dirty="0" smtClean="0"/>
              <a:t/>
            </a:r>
            <a:br>
              <a:rPr lang="en-US" sz="2800" i="1" dirty="0" smtClean="0"/>
            </a:br>
            <a:endParaRPr lang="en-US" sz="2800" i="1" dirty="0"/>
          </a:p>
          <a:p>
            <a:r>
              <a:rPr lang="en-US" sz="2800" i="1" dirty="0" smtClean="0">
                <a:solidFill>
                  <a:schemeClr val="bg1">
                    <a:lumMod val="75000"/>
                  </a:schemeClr>
                </a:solidFill>
              </a:rPr>
              <a:t>Step </a:t>
            </a:r>
            <a:r>
              <a:rPr lang="en-US" sz="2800" i="1" dirty="0">
                <a:solidFill>
                  <a:schemeClr val="bg1">
                    <a:lumMod val="75000"/>
                  </a:schemeClr>
                </a:solidFill>
              </a:rPr>
              <a:t>1: Download the installer and start installation</a:t>
            </a:r>
          </a:p>
          <a:p>
            <a:r>
              <a:rPr lang="en-US" sz="2800" i="1" dirty="0" smtClean="0">
                <a:solidFill>
                  <a:schemeClr val="bg1">
                    <a:lumMod val="75000"/>
                  </a:schemeClr>
                </a:solidFill>
              </a:rPr>
              <a:t>Step </a:t>
            </a:r>
            <a:r>
              <a:rPr lang="en-US" sz="2800" i="1" dirty="0">
                <a:solidFill>
                  <a:schemeClr val="bg1">
                    <a:lumMod val="75000"/>
                  </a:schemeClr>
                </a:solidFill>
              </a:rPr>
              <a:t>2: Install TRITON Infrastructure</a:t>
            </a:r>
          </a:p>
          <a:p>
            <a:r>
              <a:rPr lang="en-US" sz="2800" i="1" dirty="0" smtClean="0">
                <a:solidFill>
                  <a:schemeClr val="bg1">
                    <a:lumMod val="75000"/>
                  </a:schemeClr>
                </a:solidFill>
              </a:rPr>
              <a:t>Step </a:t>
            </a:r>
            <a:r>
              <a:rPr lang="en-US" sz="2800" i="1" dirty="0">
                <a:solidFill>
                  <a:schemeClr val="bg1">
                    <a:lumMod val="75000"/>
                  </a:schemeClr>
                </a:solidFill>
              </a:rPr>
              <a:t>3a: Install Web Security management components</a:t>
            </a:r>
          </a:p>
          <a:p>
            <a:r>
              <a:rPr lang="en-US" sz="2800" i="1" dirty="0" smtClean="0">
                <a:solidFill>
                  <a:schemeClr val="bg1">
                    <a:lumMod val="75000"/>
                  </a:schemeClr>
                </a:solidFill>
              </a:rPr>
              <a:t>Step </a:t>
            </a:r>
            <a:r>
              <a:rPr lang="en-US" sz="2800" i="1" dirty="0">
                <a:solidFill>
                  <a:schemeClr val="bg1">
                    <a:lumMod val="75000"/>
                  </a:schemeClr>
                </a:solidFill>
              </a:rPr>
              <a:t>3b (optional): Install Data Security management components</a:t>
            </a:r>
          </a:p>
          <a:p>
            <a:pPr>
              <a:spcAft>
                <a:spcPts val="1200"/>
              </a:spcAft>
            </a:pPr>
            <a:r>
              <a:rPr lang="en-US" sz="2800" i="1" dirty="0" smtClean="0"/>
              <a:t>Step </a:t>
            </a:r>
            <a:r>
              <a:rPr lang="en-US" sz="2800" i="1" dirty="0"/>
              <a:t>4: Enter a key and download the Master </a:t>
            </a:r>
            <a:r>
              <a:rPr lang="en-US" sz="2800" i="1" dirty="0" smtClean="0"/>
              <a:t>Database</a:t>
            </a:r>
          </a:p>
          <a:p>
            <a:r>
              <a:rPr lang="en-US" sz="2800" dirty="0"/>
              <a:t>After the management server installation is complete, log on to the TRITON </a:t>
            </a:r>
            <a:r>
              <a:rPr lang="en-US" sz="2800" dirty="0" smtClean="0"/>
              <a:t>console and </a:t>
            </a:r>
            <a:r>
              <a:rPr lang="en-US" sz="2800" dirty="0"/>
              <a:t>enter your Web Security Gateway subscription key.</a:t>
            </a:r>
            <a:endParaRPr lang="en-US" sz="2800" i="1" dirty="0"/>
          </a:p>
        </p:txBody>
      </p:sp>
    </p:spTree>
    <p:extLst>
      <p:ext uri="{BB962C8B-B14F-4D97-AF65-F5344CB8AC3E}">
        <p14:creationId xmlns:p14="http://schemas.microsoft.com/office/powerpoint/2010/main" val="28581188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Create management server &gt; Enter subscription key</a:t>
            </a:r>
            <a:endParaRPr lang="en-US" sz="2000"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sz="2800" dirty="0">
                <a:solidFill>
                  <a:schemeClr val="tx1"/>
                </a:solidFill>
                <a:latin typeface="+mn-lt"/>
              </a:rPr>
              <a:t>Open a supported browser (Internet Explorer 8 or 9, Firefox 5 and later, or </a:t>
            </a:r>
            <a:r>
              <a:rPr lang="en-US" sz="2800" dirty="0" smtClean="0">
                <a:solidFill>
                  <a:schemeClr val="tx1"/>
                </a:solidFill>
                <a:latin typeface="+mn-lt"/>
              </a:rPr>
              <a:t>Google Chrome </a:t>
            </a:r>
            <a:r>
              <a:rPr lang="en-US" sz="2800" dirty="0">
                <a:solidFill>
                  <a:schemeClr val="tx1"/>
                </a:solidFill>
                <a:latin typeface="+mn-lt"/>
              </a:rPr>
              <a:t>13 and later), and enter the following URL in the address bar:</a:t>
            </a:r>
          </a:p>
          <a:p>
            <a:pPr marL="0" indent="0">
              <a:buNone/>
            </a:pPr>
            <a:r>
              <a:rPr lang="en-US" dirty="0">
                <a:solidFill>
                  <a:schemeClr val="tx1"/>
                </a:solidFill>
                <a:latin typeface="Miriam Fixed" pitchFamily="49" charset="-79"/>
                <a:cs typeface="Miriam Fixed" pitchFamily="49" charset="-79"/>
              </a:rPr>
              <a:t>https://&lt;</a:t>
            </a:r>
            <a:r>
              <a:rPr lang="en-US" dirty="0" smtClean="0">
                <a:solidFill>
                  <a:schemeClr val="tx1"/>
                </a:solidFill>
                <a:latin typeface="Miriam Fixed" pitchFamily="49" charset="-79"/>
                <a:cs typeface="Miriam Fixed" pitchFamily="49" charset="-79"/>
              </a:rPr>
              <a:t>IP-address-of-management server</a:t>
            </a:r>
            <a:r>
              <a:rPr lang="en-US" dirty="0">
                <a:solidFill>
                  <a:schemeClr val="tx1"/>
                </a:solidFill>
                <a:latin typeface="Miriam Fixed" pitchFamily="49" charset="-79"/>
                <a:cs typeface="Miriam Fixed" pitchFamily="49" charset="-79"/>
              </a:rPr>
              <a:t>&gt;:9443/triton/</a:t>
            </a:r>
          </a:p>
          <a:p>
            <a:pPr marL="457200" indent="-457200">
              <a:buFont typeface="+mj-lt"/>
              <a:buAutoNum type="arabicPeriod" startAt="2"/>
            </a:pPr>
            <a:r>
              <a:rPr lang="en-US" sz="2800" dirty="0" smtClean="0">
                <a:solidFill>
                  <a:schemeClr val="tx1"/>
                </a:solidFill>
                <a:latin typeface="+mn-lt"/>
              </a:rPr>
              <a:t>Enter </a:t>
            </a:r>
            <a:r>
              <a:rPr lang="en-US" sz="2800" dirty="0">
                <a:solidFill>
                  <a:schemeClr val="tx1"/>
                </a:solidFill>
                <a:latin typeface="+mn-lt"/>
              </a:rPr>
              <a:t>the user name </a:t>
            </a:r>
            <a:r>
              <a:rPr lang="en-US" sz="2800" b="1" dirty="0">
                <a:solidFill>
                  <a:schemeClr val="tx1"/>
                </a:solidFill>
                <a:latin typeface="+mn-lt"/>
              </a:rPr>
              <a:t>admin </a:t>
            </a:r>
            <a:r>
              <a:rPr lang="en-US" sz="2800" dirty="0">
                <a:solidFill>
                  <a:schemeClr val="tx1"/>
                </a:solidFill>
                <a:latin typeface="+mn-lt"/>
              </a:rPr>
              <a:t>and the password set during installation, then </a:t>
            </a:r>
            <a:r>
              <a:rPr lang="en-US" sz="2800" dirty="0" smtClean="0">
                <a:solidFill>
                  <a:schemeClr val="tx1"/>
                </a:solidFill>
                <a:latin typeface="+mn-lt"/>
              </a:rPr>
              <a:t>click </a:t>
            </a:r>
            <a:r>
              <a:rPr lang="en-US" sz="2800" b="1" dirty="0" smtClean="0">
                <a:solidFill>
                  <a:schemeClr val="tx1"/>
                </a:solidFill>
                <a:latin typeface="+mn-lt"/>
              </a:rPr>
              <a:t>Log </a:t>
            </a:r>
            <a:r>
              <a:rPr lang="en-US" sz="2800" b="1" dirty="0">
                <a:solidFill>
                  <a:schemeClr val="tx1"/>
                </a:solidFill>
                <a:latin typeface="+mn-lt"/>
              </a:rPr>
              <a:t>On</a:t>
            </a:r>
            <a:r>
              <a:rPr lang="en-US" sz="2800" dirty="0">
                <a:solidFill>
                  <a:schemeClr val="tx1"/>
                </a:solidFill>
                <a:latin typeface="+mn-lt"/>
              </a:rPr>
              <a:t>.</a:t>
            </a:r>
          </a:p>
          <a:p>
            <a:pPr marL="400050" lvl="1" indent="0">
              <a:buNone/>
            </a:pPr>
            <a:r>
              <a:rPr lang="en-US" sz="2600" dirty="0">
                <a:solidFill>
                  <a:schemeClr val="tx1"/>
                </a:solidFill>
                <a:latin typeface="+mn-lt"/>
              </a:rPr>
              <a:t>You are logged on to the TRITON console and automatically connected to </a:t>
            </a:r>
            <a:r>
              <a:rPr lang="en-US" sz="2600" dirty="0" smtClean="0">
                <a:solidFill>
                  <a:schemeClr val="tx1"/>
                </a:solidFill>
                <a:latin typeface="+mn-lt"/>
              </a:rPr>
              <a:t>the Web </a:t>
            </a:r>
            <a:r>
              <a:rPr lang="en-US" sz="2600" dirty="0">
                <a:solidFill>
                  <a:schemeClr val="tx1"/>
                </a:solidFill>
                <a:latin typeface="+mn-lt"/>
              </a:rPr>
              <a:t>Security management module.</a:t>
            </a:r>
          </a:p>
        </p:txBody>
      </p:sp>
    </p:spTree>
    <p:extLst>
      <p:ext uri="{BB962C8B-B14F-4D97-AF65-F5344CB8AC3E}">
        <p14:creationId xmlns:p14="http://schemas.microsoft.com/office/powerpoint/2010/main" val="15434537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Create management server &gt; Enter subscription key</a:t>
            </a:r>
            <a:endParaRPr lang="en-US" dirty="0"/>
          </a:p>
        </p:txBody>
      </p:sp>
      <p:sp>
        <p:nvSpPr>
          <p:cNvPr id="3" name="Content Placeholder 2"/>
          <p:cNvSpPr>
            <a:spLocks noGrp="1"/>
          </p:cNvSpPr>
          <p:nvPr>
            <p:ph sz="half" idx="1"/>
          </p:nvPr>
        </p:nvSpPr>
        <p:spPr/>
        <p:txBody>
          <a:bodyPr>
            <a:noAutofit/>
          </a:bodyPr>
          <a:lstStyle/>
          <a:p>
            <a:pPr marL="457200" indent="-457200">
              <a:buFont typeface="+mj-lt"/>
              <a:buAutoNum type="arabicPeriod" startAt="3"/>
            </a:pPr>
            <a:r>
              <a:rPr lang="en-US" sz="2800" dirty="0">
                <a:solidFill>
                  <a:schemeClr val="tx1"/>
                </a:solidFill>
                <a:latin typeface="+mn-lt"/>
              </a:rPr>
              <a:t>A pop-up window prompts you to enter your subscription key. If Internet </a:t>
            </a:r>
            <a:r>
              <a:rPr lang="en-US" sz="2800" dirty="0" smtClean="0">
                <a:solidFill>
                  <a:schemeClr val="tx1"/>
                </a:solidFill>
                <a:latin typeface="+mn-lt"/>
              </a:rPr>
              <a:t>requests originating </a:t>
            </a:r>
            <a:r>
              <a:rPr lang="en-US" sz="2800" dirty="0">
                <a:solidFill>
                  <a:schemeClr val="tx1"/>
                </a:solidFill>
                <a:latin typeface="+mn-lt"/>
              </a:rPr>
              <a:t>from the </a:t>
            </a:r>
            <a:r>
              <a:rPr lang="en-US" sz="2800" b="1" dirty="0">
                <a:solidFill>
                  <a:schemeClr val="tx1"/>
                </a:solidFill>
                <a:latin typeface="+mn-lt"/>
              </a:rPr>
              <a:t>appliance C interface </a:t>
            </a:r>
            <a:r>
              <a:rPr lang="en-US" sz="2800" dirty="0">
                <a:solidFill>
                  <a:schemeClr val="tx1"/>
                </a:solidFill>
                <a:latin typeface="+mn-lt"/>
              </a:rPr>
              <a:t>must go through a proxy to reach </a:t>
            </a:r>
            <a:r>
              <a:rPr lang="en-US" sz="2800" dirty="0" smtClean="0">
                <a:solidFill>
                  <a:schemeClr val="tx1"/>
                </a:solidFill>
                <a:latin typeface="+mn-lt"/>
              </a:rPr>
              <a:t>the Internet</a:t>
            </a:r>
            <a:r>
              <a:rPr lang="en-US" sz="2800" dirty="0">
                <a:solidFill>
                  <a:schemeClr val="tx1"/>
                </a:solidFill>
                <a:latin typeface="+mn-lt"/>
              </a:rPr>
              <a:t>, provide the proxy details at the same time you enter the key, and </a:t>
            </a:r>
            <a:r>
              <a:rPr lang="en-US" sz="2800" dirty="0" smtClean="0">
                <a:solidFill>
                  <a:schemeClr val="tx1"/>
                </a:solidFill>
                <a:latin typeface="+mn-lt"/>
              </a:rPr>
              <a:t>before clicking </a:t>
            </a:r>
            <a:r>
              <a:rPr lang="en-US" sz="2800" b="1" dirty="0">
                <a:solidFill>
                  <a:schemeClr val="tx1"/>
                </a:solidFill>
                <a:latin typeface="+mn-lt"/>
              </a:rPr>
              <a:t>OK</a:t>
            </a:r>
            <a:r>
              <a:rPr lang="en-US" sz="2800" dirty="0">
                <a:solidFill>
                  <a:schemeClr val="tx1"/>
                </a:solidFill>
                <a:latin typeface="+mn-lt"/>
              </a:rPr>
              <a:t>.</a:t>
            </a:r>
          </a:p>
          <a:p>
            <a:pPr marL="457200" indent="-457200">
              <a:buFont typeface="+mj-lt"/>
              <a:buAutoNum type="arabicPeriod" startAt="3"/>
            </a:pPr>
            <a:r>
              <a:rPr lang="en-US" sz="2800" dirty="0" smtClean="0">
                <a:solidFill>
                  <a:schemeClr val="tx1"/>
                </a:solidFill>
                <a:latin typeface="+mn-lt"/>
              </a:rPr>
              <a:t>Go </a:t>
            </a:r>
            <a:r>
              <a:rPr lang="en-US" sz="2800" dirty="0">
                <a:solidFill>
                  <a:schemeClr val="tx1"/>
                </a:solidFill>
                <a:latin typeface="+mn-lt"/>
              </a:rPr>
              <a:t>to the </a:t>
            </a:r>
            <a:r>
              <a:rPr lang="en-US" sz="2800" b="1" dirty="0">
                <a:solidFill>
                  <a:schemeClr val="tx1"/>
                </a:solidFill>
                <a:latin typeface="+mn-lt"/>
              </a:rPr>
              <a:t>System </a:t>
            </a:r>
            <a:r>
              <a:rPr lang="en-US" sz="2800" dirty="0">
                <a:solidFill>
                  <a:schemeClr val="tx1"/>
                </a:solidFill>
                <a:latin typeface="+mn-lt"/>
              </a:rPr>
              <a:t>tab of the </a:t>
            </a:r>
            <a:r>
              <a:rPr lang="en-US" sz="2800" b="1" dirty="0">
                <a:solidFill>
                  <a:schemeClr val="tx1"/>
                </a:solidFill>
                <a:latin typeface="+mn-lt"/>
              </a:rPr>
              <a:t>Status &gt; Dashboard </a:t>
            </a:r>
            <a:r>
              <a:rPr lang="en-US" sz="2800" dirty="0">
                <a:solidFill>
                  <a:schemeClr val="tx1"/>
                </a:solidFill>
                <a:latin typeface="+mn-lt"/>
              </a:rPr>
              <a:t>page to monitor the progress </a:t>
            </a:r>
            <a:r>
              <a:rPr lang="en-US" sz="2800" dirty="0" smtClean="0">
                <a:solidFill>
                  <a:schemeClr val="tx1"/>
                </a:solidFill>
                <a:latin typeface="+mn-lt"/>
              </a:rPr>
              <a:t>of the </a:t>
            </a:r>
            <a:r>
              <a:rPr lang="en-US" sz="2800" dirty="0">
                <a:solidFill>
                  <a:schemeClr val="tx1"/>
                </a:solidFill>
                <a:latin typeface="+mn-lt"/>
              </a:rPr>
              <a:t>Master Database download.</a:t>
            </a:r>
          </a:p>
          <a:p>
            <a:pPr marL="457200" indent="-457200">
              <a:buFont typeface="+mj-lt"/>
              <a:buAutoNum type="arabicPeriod" startAt="3"/>
            </a:pPr>
            <a:r>
              <a:rPr lang="en-US" sz="2800" dirty="0" smtClean="0">
                <a:solidFill>
                  <a:schemeClr val="tx1"/>
                </a:solidFill>
                <a:latin typeface="+mn-lt"/>
              </a:rPr>
              <a:t>When </a:t>
            </a:r>
            <a:r>
              <a:rPr lang="en-US" sz="2800" dirty="0">
                <a:solidFill>
                  <a:schemeClr val="tx1"/>
                </a:solidFill>
                <a:latin typeface="+mn-lt"/>
              </a:rPr>
              <a:t>the download is complete, log off of the TRITON console and </a:t>
            </a:r>
            <a:r>
              <a:rPr lang="en-US" sz="2800" dirty="0" smtClean="0">
                <a:solidFill>
                  <a:schemeClr val="tx1"/>
                </a:solidFill>
                <a:latin typeface="+mn-lt"/>
              </a:rPr>
              <a:t>continue with </a:t>
            </a:r>
            <a:r>
              <a:rPr lang="en-US" sz="2800" dirty="0">
                <a:solidFill>
                  <a:schemeClr val="tx1"/>
                </a:solidFill>
                <a:latin typeface="+mn-lt"/>
              </a:rPr>
              <a:t>the </a:t>
            </a:r>
            <a:r>
              <a:rPr lang="en-US" sz="2800" dirty="0" smtClean="0">
                <a:solidFill>
                  <a:schemeClr val="tx1"/>
                </a:solidFill>
                <a:latin typeface="+mn-lt"/>
              </a:rPr>
              <a:t>next step.</a:t>
            </a:r>
            <a:endParaRPr lang="en-US" sz="2800" dirty="0">
              <a:solidFill>
                <a:schemeClr val="tx1"/>
              </a:solidFill>
              <a:latin typeface="+mn-lt"/>
            </a:endParaRPr>
          </a:p>
        </p:txBody>
      </p:sp>
    </p:spTree>
    <p:extLst>
      <p:ext uri="{BB962C8B-B14F-4D97-AF65-F5344CB8AC3E}">
        <p14:creationId xmlns:p14="http://schemas.microsoft.com/office/powerpoint/2010/main" val="1457640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process overview</a:t>
            </a:r>
            <a:endParaRPr lang="en-US" dirty="0"/>
          </a:p>
        </p:txBody>
      </p:sp>
      <p:sp>
        <p:nvSpPr>
          <p:cNvPr id="4" name="Rectangle 3"/>
          <p:cNvSpPr/>
          <p:nvPr/>
        </p:nvSpPr>
        <p:spPr>
          <a:xfrm>
            <a:off x="501502" y="966089"/>
            <a:ext cx="8305800" cy="3724096"/>
          </a:xfrm>
          <a:prstGeom prst="rect">
            <a:avLst/>
          </a:prstGeom>
        </p:spPr>
        <p:txBody>
          <a:bodyPr wrap="square">
            <a:spAutoFit/>
          </a:bodyPr>
          <a:lstStyle/>
          <a:p>
            <a:r>
              <a:rPr lang="en-US" sz="2800" u="sng" dirty="0" smtClean="0">
                <a:solidFill>
                  <a:srgbClr val="0000FF"/>
                </a:solidFill>
              </a:rPr>
              <a:t>Configure </a:t>
            </a:r>
            <a:r>
              <a:rPr lang="en-US" sz="2800" u="sng" dirty="0" err="1" smtClean="0">
                <a:solidFill>
                  <a:srgbClr val="0000FF"/>
                </a:solidFill>
              </a:rPr>
              <a:t>ThreatVision</a:t>
            </a:r>
            <a:endParaRPr lang="en-US" sz="2800" u="sng" dirty="0" smtClean="0">
              <a:solidFill>
                <a:srgbClr val="0000FF"/>
              </a:solidFill>
            </a:endParaRPr>
          </a:p>
          <a:p>
            <a:endParaRPr lang="en-US" sz="2800" i="1" dirty="0">
              <a:solidFill>
                <a:schemeClr val="bg1">
                  <a:lumMod val="75000"/>
                </a:schemeClr>
              </a:solidFill>
            </a:endParaRPr>
          </a:p>
          <a:p>
            <a:pPr>
              <a:spcAft>
                <a:spcPts val="1200"/>
              </a:spcAft>
            </a:pPr>
            <a:r>
              <a:rPr lang="en-US" sz="2800" i="1" dirty="0"/>
              <a:t>Step 1: Configure Content Gateway analysis</a:t>
            </a:r>
          </a:p>
          <a:p>
            <a:pPr>
              <a:spcAft>
                <a:spcPts val="1200"/>
              </a:spcAft>
            </a:pPr>
            <a:r>
              <a:rPr lang="en-US" sz="2800" i="1" dirty="0"/>
              <a:t>Step </a:t>
            </a:r>
            <a:r>
              <a:rPr lang="en-US" sz="2800" i="1" dirty="0" smtClean="0"/>
              <a:t>2a</a:t>
            </a:r>
            <a:r>
              <a:rPr lang="en-US" sz="2800" i="1" dirty="0"/>
              <a:t>: Customize Internet access policies</a:t>
            </a:r>
          </a:p>
          <a:p>
            <a:pPr>
              <a:spcAft>
                <a:spcPts val="1200"/>
              </a:spcAft>
            </a:pPr>
            <a:r>
              <a:rPr lang="en-US" sz="2800" i="1" dirty="0"/>
              <a:t>Step </a:t>
            </a:r>
            <a:r>
              <a:rPr lang="en-US" sz="2800" i="1" dirty="0" smtClean="0"/>
              <a:t>2b</a:t>
            </a:r>
            <a:r>
              <a:rPr lang="en-US" sz="2800" i="1" dirty="0"/>
              <a:t>(optional): Configure Web DLP </a:t>
            </a:r>
            <a:r>
              <a:rPr lang="en-US" sz="2800" i="1" dirty="0" smtClean="0"/>
              <a:t>policies</a:t>
            </a:r>
          </a:p>
          <a:p>
            <a:pPr>
              <a:spcAft>
                <a:spcPts val="1200"/>
              </a:spcAft>
            </a:pPr>
            <a:r>
              <a:rPr lang="en-US" sz="2800" i="1" dirty="0" smtClean="0"/>
              <a:t>Step 3</a:t>
            </a:r>
            <a:r>
              <a:rPr lang="en-US" sz="2800" i="1" dirty="0"/>
              <a:t>: Configure reporting behavior</a:t>
            </a:r>
          </a:p>
          <a:p>
            <a:pPr>
              <a:spcAft>
                <a:spcPts val="1200"/>
              </a:spcAft>
            </a:pPr>
            <a:r>
              <a:rPr lang="en-US" sz="2800" i="1" dirty="0"/>
              <a:t>Step </a:t>
            </a:r>
            <a:r>
              <a:rPr lang="en-US" sz="2800" i="1" dirty="0" smtClean="0"/>
              <a:t>4</a:t>
            </a:r>
            <a:r>
              <a:rPr lang="en-US" sz="2800" i="1" dirty="0"/>
              <a:t>(optional): Configure the monitor port</a:t>
            </a:r>
          </a:p>
        </p:txBody>
      </p:sp>
    </p:spTree>
    <p:extLst>
      <p:ext uri="{BB962C8B-B14F-4D97-AF65-F5344CB8AC3E}">
        <p14:creationId xmlns:p14="http://schemas.microsoft.com/office/powerpoint/2010/main" val="33911425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Configure </a:t>
            </a:r>
            <a:r>
              <a:rPr lang="en-US" sz="2000" dirty="0" err="1" smtClean="0"/>
              <a:t>ThreatVision</a:t>
            </a:r>
            <a:r>
              <a:rPr lang="en-US" sz="2000" dirty="0" smtClean="0"/>
              <a:t> &gt; Content Gateway analysis</a:t>
            </a:r>
            <a:endParaRPr lang="en-US" sz="2000"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sz="2800" i="1" dirty="0">
                <a:latin typeface="+mn-lt"/>
              </a:rPr>
              <a:t/>
            </a:r>
            <a:br>
              <a:rPr lang="en-US" sz="2800" i="1" dirty="0">
                <a:latin typeface="+mn-lt"/>
              </a:rPr>
            </a:br>
            <a:endParaRPr lang="en-US" sz="2800" i="1" dirty="0">
              <a:latin typeface="+mn-lt"/>
            </a:endParaRPr>
          </a:p>
          <a:p>
            <a:pPr marL="0" indent="0">
              <a:spcAft>
                <a:spcPts val="1200"/>
              </a:spcAft>
              <a:buNone/>
            </a:pPr>
            <a:r>
              <a:rPr lang="en-US" sz="2800" dirty="0" smtClean="0">
                <a:solidFill>
                  <a:schemeClr val="tx1"/>
                </a:solidFill>
                <a:latin typeface="+mn-lt"/>
              </a:rPr>
              <a:t>S</a:t>
            </a:r>
            <a:r>
              <a:rPr lang="en-US" sz="2800" i="1" dirty="0" smtClean="0">
                <a:solidFill>
                  <a:schemeClr val="tx1"/>
                </a:solidFill>
                <a:latin typeface="+mn-lt"/>
              </a:rPr>
              <a:t>tep </a:t>
            </a:r>
            <a:r>
              <a:rPr lang="en-US" sz="2800" i="1" dirty="0">
                <a:solidFill>
                  <a:schemeClr val="tx1"/>
                </a:solidFill>
                <a:latin typeface="+mn-lt"/>
              </a:rPr>
              <a:t>1: Configure Content Gateway analysis</a:t>
            </a:r>
          </a:p>
          <a:p>
            <a:pPr marL="0" indent="0">
              <a:buNone/>
            </a:pPr>
            <a:r>
              <a:rPr lang="en-US" sz="3000" dirty="0">
                <a:solidFill>
                  <a:schemeClr val="tx1"/>
                </a:solidFill>
                <a:latin typeface="+mn-lt"/>
              </a:rPr>
              <a:t>This section describes which analysis options to enable to best demonstrate </a:t>
            </a:r>
            <a:r>
              <a:rPr lang="en-US" sz="3000" dirty="0" smtClean="0">
                <a:solidFill>
                  <a:schemeClr val="tx1"/>
                </a:solidFill>
                <a:latin typeface="+mn-lt"/>
              </a:rPr>
              <a:t>the capabilities </a:t>
            </a:r>
            <a:r>
              <a:rPr lang="en-US" sz="3000" dirty="0">
                <a:solidFill>
                  <a:schemeClr val="tx1"/>
                </a:solidFill>
                <a:latin typeface="+mn-lt"/>
              </a:rPr>
              <a:t>offered by Content Gateway and its analytics. Note, however, that even </a:t>
            </a:r>
            <a:r>
              <a:rPr lang="en-US" sz="3000" dirty="0" smtClean="0">
                <a:solidFill>
                  <a:schemeClr val="tx1"/>
                </a:solidFill>
                <a:latin typeface="+mn-lt"/>
              </a:rPr>
              <a:t>in this </a:t>
            </a:r>
            <a:r>
              <a:rPr lang="en-US" sz="3000" dirty="0">
                <a:solidFill>
                  <a:schemeClr val="tx1"/>
                </a:solidFill>
                <a:latin typeface="+mn-lt"/>
              </a:rPr>
              <a:t>configuration, not all traffic may be sent to the proxy for analysis.</a:t>
            </a:r>
          </a:p>
          <a:p>
            <a:r>
              <a:rPr lang="en-US" sz="3000" dirty="0" smtClean="0">
                <a:solidFill>
                  <a:schemeClr val="tx1"/>
                </a:solidFill>
                <a:latin typeface="+mn-lt"/>
              </a:rPr>
              <a:t>If </a:t>
            </a:r>
            <a:r>
              <a:rPr lang="en-US" sz="3000" dirty="0">
                <a:solidFill>
                  <a:schemeClr val="tx1"/>
                </a:solidFill>
                <a:latin typeface="+mn-lt"/>
              </a:rPr>
              <a:t>any policies that you configure (including the Default policy) use only </a:t>
            </a:r>
            <a:r>
              <a:rPr lang="en-US" sz="3000" dirty="0" smtClean="0">
                <a:solidFill>
                  <a:schemeClr val="tx1"/>
                </a:solidFill>
                <a:latin typeface="+mn-lt"/>
              </a:rPr>
              <a:t>the Monitor </a:t>
            </a:r>
            <a:r>
              <a:rPr lang="en-US" sz="3000" dirty="0">
                <a:solidFill>
                  <a:schemeClr val="tx1"/>
                </a:solidFill>
                <a:latin typeface="+mn-lt"/>
              </a:rPr>
              <a:t>Only filters, all traffic will go to the proxy, but reports will not show </a:t>
            </a:r>
            <a:r>
              <a:rPr lang="en-US" sz="3000" dirty="0" smtClean="0">
                <a:solidFill>
                  <a:schemeClr val="tx1"/>
                </a:solidFill>
                <a:latin typeface="+mn-lt"/>
              </a:rPr>
              <a:t>any blocked </a:t>
            </a:r>
            <a:r>
              <a:rPr lang="en-US" sz="3000" dirty="0">
                <a:solidFill>
                  <a:schemeClr val="tx1"/>
                </a:solidFill>
                <a:latin typeface="+mn-lt"/>
              </a:rPr>
              <a:t>requests.</a:t>
            </a:r>
          </a:p>
          <a:p>
            <a:pPr marL="0" indent="0">
              <a:buNone/>
            </a:pPr>
            <a:r>
              <a:rPr lang="en-US" sz="3000" dirty="0">
                <a:solidFill>
                  <a:schemeClr val="tx1"/>
                </a:solidFill>
                <a:latin typeface="+mn-lt"/>
              </a:rPr>
              <a:t>This means that you will not be able to see the blocking capabilities of the </a:t>
            </a:r>
            <a:r>
              <a:rPr lang="en-US" sz="3000" dirty="0" smtClean="0">
                <a:solidFill>
                  <a:schemeClr val="tx1"/>
                </a:solidFill>
                <a:latin typeface="+mn-lt"/>
              </a:rPr>
              <a:t>full (enforcement </a:t>
            </a:r>
            <a:r>
              <a:rPr lang="en-US" sz="3000" dirty="0">
                <a:solidFill>
                  <a:schemeClr val="tx1"/>
                </a:solidFill>
                <a:latin typeface="+mn-lt"/>
              </a:rPr>
              <a:t>mode) solution.</a:t>
            </a:r>
          </a:p>
        </p:txBody>
      </p:sp>
    </p:spTree>
    <p:extLst>
      <p:ext uri="{BB962C8B-B14F-4D97-AF65-F5344CB8AC3E}">
        <p14:creationId xmlns:p14="http://schemas.microsoft.com/office/powerpoint/2010/main" val="3902335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4" name="Content Placeholder 3"/>
          <p:cNvSpPr>
            <a:spLocks noGrp="1"/>
          </p:cNvSpPr>
          <p:nvPr>
            <p:ph sz="half" idx="1"/>
          </p:nvPr>
        </p:nvSpPr>
        <p:spPr>
          <a:xfrm>
            <a:off x="381000" y="1219200"/>
            <a:ext cx="7391400" cy="5384801"/>
          </a:xfrm>
        </p:spPr>
        <p:txBody>
          <a:bodyPr>
            <a:normAutofit/>
          </a:bodyPr>
          <a:lstStyle/>
          <a:p>
            <a:r>
              <a:rPr lang="en-US" sz="2800" dirty="0"/>
              <a:t>Traffic monitored by the </a:t>
            </a:r>
            <a:r>
              <a:rPr lang="en-US" sz="2800" dirty="0" err="1" smtClean="0"/>
              <a:t>ThreatVision</a:t>
            </a:r>
            <a:r>
              <a:rPr lang="en-US" sz="2800" dirty="0"/>
              <a:t> </a:t>
            </a:r>
            <a:r>
              <a:rPr lang="en-US" sz="2800" dirty="0" smtClean="0"/>
              <a:t>POC tool </a:t>
            </a:r>
            <a:r>
              <a:rPr lang="en-US" sz="2800" dirty="0"/>
              <a:t>is analyzed in real time by Content Gateway.</a:t>
            </a:r>
          </a:p>
          <a:p>
            <a:pPr>
              <a:spcAft>
                <a:spcPts val="600"/>
              </a:spcAft>
            </a:pPr>
            <a:r>
              <a:rPr lang="en-US" sz="2800" dirty="0"/>
              <a:t>Results of the analysis are logged, and appear in </a:t>
            </a:r>
            <a:r>
              <a:rPr lang="en-US" sz="2800" dirty="0" smtClean="0"/>
              <a:t>Websense standard reports </a:t>
            </a:r>
            <a:r>
              <a:rPr lang="en-US" sz="2800" dirty="0"/>
              <a:t>and Real-Time Monitor.</a:t>
            </a:r>
          </a:p>
          <a:p>
            <a:pPr>
              <a:spcAft>
                <a:spcPts val="600"/>
              </a:spcAft>
            </a:pPr>
            <a:r>
              <a:rPr lang="en-US" sz="2800" dirty="0" smtClean="0"/>
              <a:t>No </a:t>
            </a:r>
            <a:r>
              <a:rPr lang="en-US" sz="2800" dirty="0"/>
              <a:t>requests are </a:t>
            </a:r>
            <a:r>
              <a:rPr lang="en-US" sz="2800" dirty="0" smtClean="0"/>
              <a:t>actually blocked.</a:t>
            </a:r>
            <a:endParaRPr lang="en-US" sz="2800" dirty="0"/>
          </a:p>
        </p:txBody>
      </p:sp>
    </p:spTree>
    <p:extLst>
      <p:ext uri="{BB962C8B-B14F-4D97-AF65-F5344CB8AC3E}">
        <p14:creationId xmlns:p14="http://schemas.microsoft.com/office/powerpoint/2010/main" val="12892615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noAutofit/>
          </a:bodyPr>
          <a:lstStyle/>
          <a:p>
            <a:r>
              <a:rPr lang="en-US" sz="2800" dirty="0" smtClean="0">
                <a:solidFill>
                  <a:schemeClr val="tx1"/>
                </a:solidFill>
                <a:latin typeface="+mn-lt"/>
              </a:rPr>
              <a:t>If </a:t>
            </a:r>
            <a:r>
              <a:rPr lang="en-US" sz="2800" dirty="0">
                <a:solidFill>
                  <a:schemeClr val="tx1"/>
                </a:solidFill>
                <a:latin typeface="+mn-lt"/>
              </a:rPr>
              <a:t>your policies enforce filters that block categories (as instructed in the </a:t>
            </a:r>
            <a:r>
              <a:rPr lang="en-US" sz="2800" dirty="0" err="1" smtClean="0">
                <a:solidFill>
                  <a:schemeClr val="tx1"/>
                </a:solidFill>
                <a:latin typeface="+mn-lt"/>
              </a:rPr>
              <a:t>nextsection</a:t>
            </a:r>
            <a:r>
              <a:rPr lang="en-US" sz="2800" dirty="0">
                <a:solidFill>
                  <a:schemeClr val="tx1"/>
                </a:solidFill>
                <a:latin typeface="+mn-lt"/>
              </a:rPr>
              <a:t>), any requests blocked </a:t>
            </a:r>
            <a:r>
              <a:rPr lang="en-US" sz="2800" b="1" dirty="0">
                <a:solidFill>
                  <a:schemeClr val="tx1"/>
                </a:solidFill>
                <a:latin typeface="+mn-lt"/>
              </a:rPr>
              <a:t>before analysis </a:t>
            </a:r>
            <a:r>
              <a:rPr lang="en-US" sz="2800" dirty="0">
                <a:solidFill>
                  <a:schemeClr val="tx1"/>
                </a:solidFill>
                <a:latin typeface="+mn-lt"/>
              </a:rPr>
              <a:t>(that is, any requests for </a:t>
            </a:r>
            <a:r>
              <a:rPr lang="en-US" sz="2800" dirty="0" smtClean="0">
                <a:solidFill>
                  <a:schemeClr val="tx1"/>
                </a:solidFill>
                <a:latin typeface="+mn-lt"/>
              </a:rPr>
              <a:t>URLs assigned </a:t>
            </a:r>
            <a:r>
              <a:rPr lang="en-US" sz="2800" dirty="0">
                <a:solidFill>
                  <a:schemeClr val="tx1"/>
                </a:solidFill>
                <a:latin typeface="+mn-lt"/>
              </a:rPr>
              <a:t>to Master Database categories blocked by the filter) are not forwarded </a:t>
            </a:r>
            <a:r>
              <a:rPr lang="en-US" sz="2800" dirty="0" smtClean="0">
                <a:solidFill>
                  <a:schemeClr val="tx1"/>
                </a:solidFill>
                <a:latin typeface="+mn-lt"/>
              </a:rPr>
              <a:t>to the </a:t>
            </a:r>
            <a:r>
              <a:rPr lang="en-US" sz="2800" dirty="0">
                <a:solidFill>
                  <a:schemeClr val="tx1"/>
                </a:solidFill>
                <a:latin typeface="+mn-lt"/>
              </a:rPr>
              <a:t>proxy (just as in enforcement mode).</a:t>
            </a:r>
          </a:p>
          <a:p>
            <a:pPr marL="0" indent="0">
              <a:buNone/>
            </a:pPr>
            <a:r>
              <a:rPr lang="en-US" sz="2800" dirty="0">
                <a:solidFill>
                  <a:schemeClr val="tx1"/>
                </a:solidFill>
                <a:latin typeface="+mn-lt"/>
              </a:rPr>
              <a:t>In other words, even though no actual block occurs, the request is treated </a:t>
            </a:r>
            <a:r>
              <a:rPr lang="en-US" sz="2800" b="1" dirty="0">
                <a:solidFill>
                  <a:schemeClr val="tx1"/>
                </a:solidFill>
                <a:latin typeface="+mn-lt"/>
              </a:rPr>
              <a:t>as if </a:t>
            </a:r>
            <a:r>
              <a:rPr lang="en-US" sz="2800" b="1" dirty="0" smtClean="0">
                <a:solidFill>
                  <a:schemeClr val="tx1"/>
                </a:solidFill>
                <a:latin typeface="+mn-lt"/>
              </a:rPr>
              <a:t>it had </a:t>
            </a:r>
            <a:r>
              <a:rPr lang="en-US" sz="2800" b="1" dirty="0">
                <a:solidFill>
                  <a:schemeClr val="tx1"/>
                </a:solidFill>
                <a:latin typeface="+mn-lt"/>
              </a:rPr>
              <a:t>been blocked </a:t>
            </a:r>
            <a:r>
              <a:rPr lang="en-US" sz="2800" dirty="0">
                <a:solidFill>
                  <a:schemeClr val="tx1"/>
                </a:solidFill>
                <a:latin typeface="+mn-lt"/>
              </a:rPr>
              <a:t>based on Master Database categorization, and no </a:t>
            </a:r>
            <a:r>
              <a:rPr lang="en-US" sz="2800" dirty="0" smtClean="0">
                <a:solidFill>
                  <a:schemeClr val="tx1"/>
                </a:solidFill>
                <a:latin typeface="+mn-lt"/>
              </a:rPr>
              <a:t>further analysis </a:t>
            </a:r>
            <a:r>
              <a:rPr lang="en-US" sz="2800" dirty="0">
                <a:solidFill>
                  <a:schemeClr val="tx1"/>
                </a:solidFill>
                <a:latin typeface="+mn-lt"/>
              </a:rPr>
              <a:t>is </a:t>
            </a:r>
            <a:r>
              <a:rPr lang="en-US" sz="2800" dirty="0" smtClean="0">
                <a:solidFill>
                  <a:schemeClr val="tx1"/>
                </a:solidFill>
                <a:latin typeface="+mn-lt"/>
              </a:rPr>
              <a:t>performed.</a:t>
            </a:r>
          </a:p>
          <a:p>
            <a:pPr marL="0" indent="0">
              <a:buNone/>
            </a:pPr>
            <a:r>
              <a:rPr lang="en-US" sz="2800" dirty="0" smtClean="0">
                <a:solidFill>
                  <a:schemeClr val="tx1"/>
                </a:solidFill>
                <a:latin typeface="+mn-lt"/>
              </a:rPr>
              <a:t>This </a:t>
            </a:r>
            <a:r>
              <a:rPr lang="en-US" sz="2800" dirty="0">
                <a:solidFill>
                  <a:schemeClr val="tx1"/>
                </a:solidFill>
                <a:latin typeface="+mn-lt"/>
              </a:rPr>
              <a:t>mirrors the way that Web Security </a:t>
            </a:r>
            <a:r>
              <a:rPr lang="en-US" sz="2800" dirty="0" smtClean="0">
                <a:solidFill>
                  <a:schemeClr val="tx1"/>
                </a:solidFill>
                <a:latin typeface="+mn-lt"/>
              </a:rPr>
              <a:t>Gateway (Anywhere</a:t>
            </a:r>
            <a:r>
              <a:rPr lang="en-US" sz="2800" dirty="0">
                <a:solidFill>
                  <a:schemeClr val="tx1"/>
                </a:solidFill>
                <a:latin typeface="+mn-lt"/>
              </a:rPr>
              <a:t>) functions </a:t>
            </a:r>
            <a:r>
              <a:rPr lang="en-US" sz="2800" dirty="0" smtClean="0">
                <a:solidFill>
                  <a:schemeClr val="tx1"/>
                </a:solidFill>
                <a:latin typeface="+mn-lt"/>
              </a:rPr>
              <a:t>in enforcement </a:t>
            </a:r>
            <a:r>
              <a:rPr lang="en-US" sz="2800" dirty="0">
                <a:solidFill>
                  <a:schemeClr val="tx1"/>
                </a:solidFill>
                <a:latin typeface="+mn-lt"/>
              </a:rPr>
              <a:t>mode</a:t>
            </a:r>
            <a:r>
              <a:rPr lang="en-US" sz="2800" dirty="0" smtClean="0">
                <a:solidFill>
                  <a:schemeClr val="tx1"/>
                </a:solidFill>
                <a:latin typeface="+mn-lt"/>
              </a:rPr>
              <a:t>.</a:t>
            </a:r>
            <a:endParaRPr lang="en-US" sz="2800" dirty="0">
              <a:solidFill>
                <a:schemeClr val="tx1"/>
              </a:solidFill>
              <a:latin typeface="+mn-lt"/>
            </a:endParaRPr>
          </a:p>
        </p:txBody>
      </p:sp>
    </p:spTree>
    <p:extLst>
      <p:ext uri="{BB962C8B-B14F-4D97-AF65-F5344CB8AC3E}">
        <p14:creationId xmlns:p14="http://schemas.microsoft.com/office/powerpoint/2010/main" val="28804064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latin typeface="+mn-lt"/>
              </a:rPr>
              <a:t>To configure how Content Gateway analyzes traffic:</a:t>
            </a:r>
          </a:p>
          <a:p>
            <a:pPr marL="457200" indent="-457200">
              <a:buFont typeface="+mj-lt"/>
              <a:buAutoNum type="arabicPeriod"/>
            </a:pPr>
            <a:r>
              <a:rPr lang="en-US" sz="2800" dirty="0">
                <a:solidFill>
                  <a:schemeClr val="tx1"/>
                </a:solidFill>
                <a:latin typeface="+mn-lt"/>
              </a:rPr>
              <a:t>Log on to the TRITON console as </a:t>
            </a:r>
            <a:r>
              <a:rPr lang="en-US" sz="2800" b="1" dirty="0">
                <a:solidFill>
                  <a:schemeClr val="tx1"/>
                </a:solidFill>
                <a:latin typeface="+mn-lt"/>
              </a:rPr>
              <a:t>admin</a:t>
            </a:r>
            <a:r>
              <a:rPr lang="en-US" sz="2800" dirty="0">
                <a:solidFill>
                  <a:schemeClr val="tx1"/>
                </a:solidFill>
                <a:latin typeface="+mn-lt"/>
              </a:rPr>
              <a:t>, using the password created </a:t>
            </a:r>
            <a:r>
              <a:rPr lang="en-US" sz="2800" dirty="0" smtClean="0">
                <a:solidFill>
                  <a:schemeClr val="tx1"/>
                </a:solidFill>
                <a:latin typeface="+mn-lt"/>
              </a:rPr>
              <a:t>during installation </a:t>
            </a:r>
            <a:r>
              <a:rPr lang="en-US" sz="2800" dirty="0">
                <a:solidFill>
                  <a:schemeClr val="tx1"/>
                </a:solidFill>
                <a:latin typeface="+mn-lt"/>
              </a:rPr>
              <a:t>and select the Web Security module (if needed</a:t>
            </a:r>
            <a:r>
              <a:rPr lang="en-US" sz="2800" dirty="0" smtClean="0">
                <a:solidFill>
                  <a:schemeClr val="tx1"/>
                </a:solidFill>
                <a:latin typeface="+mn-lt"/>
              </a:rPr>
              <a:t>).</a:t>
            </a:r>
          </a:p>
          <a:p>
            <a:pPr marL="457200" indent="-457200">
              <a:buFont typeface="+mj-lt"/>
              <a:buAutoNum type="arabicPeriod"/>
            </a:pPr>
            <a:r>
              <a:rPr lang="en-US" sz="2800" dirty="0">
                <a:solidFill>
                  <a:schemeClr val="tx1"/>
                </a:solidFill>
                <a:latin typeface="+mn-lt"/>
              </a:rPr>
              <a:t>Select the </a:t>
            </a:r>
            <a:r>
              <a:rPr lang="en-US" sz="2800" b="1" dirty="0">
                <a:solidFill>
                  <a:schemeClr val="tx1"/>
                </a:solidFill>
                <a:latin typeface="+mn-lt"/>
              </a:rPr>
              <a:t>Settings </a:t>
            </a:r>
            <a:r>
              <a:rPr lang="en-US" sz="2800" dirty="0">
                <a:solidFill>
                  <a:schemeClr val="tx1"/>
                </a:solidFill>
                <a:latin typeface="+mn-lt"/>
              </a:rPr>
              <a:t>tab of the left navigation page, then navigate to </a:t>
            </a:r>
            <a:r>
              <a:rPr lang="en-US" sz="2800" dirty="0" smtClean="0">
                <a:solidFill>
                  <a:schemeClr val="tx1"/>
                </a:solidFill>
                <a:latin typeface="+mn-lt"/>
              </a:rPr>
              <a:t>the </a:t>
            </a:r>
            <a:r>
              <a:rPr lang="en-US" sz="2800" b="1" dirty="0" smtClean="0">
                <a:solidFill>
                  <a:schemeClr val="tx1"/>
                </a:solidFill>
                <a:latin typeface="+mn-lt"/>
              </a:rPr>
              <a:t>Scanning </a:t>
            </a:r>
            <a:r>
              <a:rPr lang="en-US" sz="2800" b="1" dirty="0">
                <a:solidFill>
                  <a:schemeClr val="tx1"/>
                </a:solidFill>
                <a:latin typeface="+mn-lt"/>
              </a:rPr>
              <a:t>&gt; Scanning Options </a:t>
            </a:r>
            <a:r>
              <a:rPr lang="en-US" sz="2800" dirty="0">
                <a:solidFill>
                  <a:schemeClr val="tx1"/>
                </a:solidFill>
                <a:latin typeface="+mn-lt"/>
              </a:rPr>
              <a:t>page.</a:t>
            </a:r>
          </a:p>
          <a:p>
            <a:pPr marL="457200" indent="-457200">
              <a:buFont typeface="+mj-lt"/>
              <a:buAutoNum type="arabicPeriod"/>
            </a:pPr>
            <a:r>
              <a:rPr lang="en-US" sz="2800" dirty="0" smtClean="0">
                <a:solidFill>
                  <a:schemeClr val="tx1"/>
                </a:solidFill>
                <a:latin typeface="+mn-lt"/>
              </a:rPr>
              <a:t>Under </a:t>
            </a:r>
            <a:r>
              <a:rPr lang="en-US" sz="2800" dirty="0">
                <a:solidFill>
                  <a:schemeClr val="tx1"/>
                </a:solidFill>
                <a:latin typeface="+mn-lt"/>
              </a:rPr>
              <a:t>Content Categorization, make sure that the </a:t>
            </a:r>
            <a:r>
              <a:rPr lang="en-US" sz="2800" b="1" dirty="0">
                <a:solidFill>
                  <a:schemeClr val="tx1"/>
                </a:solidFill>
                <a:latin typeface="+mn-lt"/>
              </a:rPr>
              <a:t>On </a:t>
            </a:r>
            <a:r>
              <a:rPr lang="en-US" sz="2800" dirty="0">
                <a:solidFill>
                  <a:schemeClr val="tx1"/>
                </a:solidFill>
                <a:latin typeface="+mn-lt"/>
              </a:rPr>
              <a:t>radio button is selected, </a:t>
            </a:r>
            <a:r>
              <a:rPr lang="en-US" sz="2800" dirty="0" smtClean="0">
                <a:solidFill>
                  <a:schemeClr val="tx1"/>
                </a:solidFill>
                <a:latin typeface="+mn-lt"/>
              </a:rPr>
              <a:t>and that </a:t>
            </a:r>
            <a:r>
              <a:rPr lang="en-US" sz="2800" dirty="0">
                <a:solidFill>
                  <a:schemeClr val="tx1"/>
                </a:solidFill>
                <a:latin typeface="+mn-lt"/>
              </a:rPr>
              <a:t>the </a:t>
            </a:r>
            <a:r>
              <a:rPr lang="en-US" sz="2800" b="1" dirty="0">
                <a:solidFill>
                  <a:schemeClr val="tx1"/>
                </a:solidFill>
                <a:latin typeface="+mn-lt"/>
              </a:rPr>
              <a:t>Analyze links embedded in Web content... </a:t>
            </a:r>
            <a:r>
              <a:rPr lang="en-US" sz="2800" dirty="0">
                <a:solidFill>
                  <a:schemeClr val="tx1"/>
                </a:solidFill>
                <a:latin typeface="+mn-lt"/>
              </a:rPr>
              <a:t>check box is marked.</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169136"/>
            <a:ext cx="5362353" cy="13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5910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4"/>
            </a:pPr>
            <a:r>
              <a:rPr lang="en-US" sz="2800" dirty="0">
                <a:solidFill>
                  <a:schemeClr val="tx1"/>
                </a:solidFill>
                <a:latin typeface="+mn-lt"/>
              </a:rPr>
              <a:t>Under Tunneled Protocol Detection, make sure that the </a:t>
            </a:r>
            <a:r>
              <a:rPr lang="en-US" sz="2800" b="1" dirty="0">
                <a:solidFill>
                  <a:schemeClr val="tx1"/>
                </a:solidFill>
                <a:latin typeface="+mn-lt"/>
              </a:rPr>
              <a:t>On </a:t>
            </a:r>
            <a:r>
              <a:rPr lang="en-US" sz="2800" dirty="0">
                <a:solidFill>
                  <a:schemeClr val="tx1"/>
                </a:solidFill>
                <a:latin typeface="+mn-lt"/>
              </a:rPr>
              <a:t>radio button </a:t>
            </a:r>
            <a:r>
              <a:rPr lang="en-US" sz="2800" dirty="0" smtClean="0">
                <a:solidFill>
                  <a:schemeClr val="tx1"/>
                </a:solidFill>
                <a:latin typeface="+mn-lt"/>
              </a:rPr>
              <a:t>is selected</a:t>
            </a:r>
            <a:r>
              <a:rPr lang="en-US" sz="2800" dirty="0">
                <a:solidFill>
                  <a:schemeClr val="tx1"/>
                </a:solidFill>
                <a:latin typeface="+mn-lt"/>
              </a:rPr>
              <a:t>.</a:t>
            </a:r>
          </a:p>
          <a:p>
            <a:pPr marL="457200" indent="-457200">
              <a:buFont typeface="+mj-lt"/>
              <a:buAutoNum type="arabicPeriod" startAt="4"/>
            </a:pPr>
            <a:r>
              <a:rPr lang="en-US" sz="2800" dirty="0" smtClean="0">
                <a:solidFill>
                  <a:schemeClr val="tx1"/>
                </a:solidFill>
                <a:latin typeface="+mn-lt"/>
              </a:rPr>
              <a:t>Under </a:t>
            </a:r>
            <a:r>
              <a:rPr lang="en-US" sz="2800" dirty="0">
                <a:solidFill>
                  <a:schemeClr val="tx1"/>
                </a:solidFill>
                <a:latin typeface="+mn-lt"/>
              </a:rPr>
              <a:t>Security Threats: Content Security, make sure that the </a:t>
            </a:r>
            <a:r>
              <a:rPr lang="en-US" sz="2800" b="1" dirty="0">
                <a:solidFill>
                  <a:schemeClr val="tx1"/>
                </a:solidFill>
                <a:latin typeface="+mn-lt"/>
              </a:rPr>
              <a:t>On </a:t>
            </a:r>
            <a:r>
              <a:rPr lang="en-US" sz="2800" dirty="0">
                <a:solidFill>
                  <a:schemeClr val="tx1"/>
                </a:solidFill>
                <a:latin typeface="+mn-lt"/>
              </a:rPr>
              <a:t>radio button </a:t>
            </a:r>
            <a:r>
              <a:rPr lang="en-US" sz="2800" dirty="0" smtClean="0">
                <a:solidFill>
                  <a:schemeClr val="tx1"/>
                </a:solidFill>
                <a:latin typeface="+mn-lt"/>
              </a:rPr>
              <a:t>is selected</a:t>
            </a:r>
            <a:r>
              <a:rPr lang="en-US" sz="2800" dirty="0">
                <a:solidFill>
                  <a:schemeClr val="tx1"/>
                </a:solidFill>
                <a:latin typeface="+mn-lt"/>
              </a:rPr>
              <a:t>, and the </a:t>
            </a:r>
            <a:r>
              <a:rPr lang="en-US" sz="2800" b="1" dirty="0">
                <a:solidFill>
                  <a:schemeClr val="tx1"/>
                </a:solidFill>
                <a:latin typeface="+mn-lt"/>
              </a:rPr>
              <a:t>Aggressive </a:t>
            </a:r>
            <a:r>
              <a:rPr lang="en-US" sz="2800" b="1" dirty="0" smtClean="0">
                <a:solidFill>
                  <a:schemeClr val="tx1"/>
                </a:solidFill>
                <a:latin typeface="+mn-lt"/>
              </a:rPr>
              <a:t>analysis</a:t>
            </a:r>
            <a:r>
              <a:rPr lang="en-US" sz="2800" b="1" dirty="0">
                <a:solidFill>
                  <a:schemeClr val="tx1"/>
                </a:solidFill>
                <a:latin typeface="+mn-lt"/>
              </a:rPr>
              <a:t>... </a:t>
            </a:r>
            <a:r>
              <a:rPr lang="en-US" sz="2800" dirty="0">
                <a:solidFill>
                  <a:schemeClr val="tx1"/>
                </a:solidFill>
                <a:latin typeface="+mn-lt"/>
              </a:rPr>
              <a:t>check box is marked.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886200"/>
            <a:ext cx="6370637"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431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6"/>
            </a:pPr>
            <a:r>
              <a:rPr lang="en-US" sz="2800" dirty="0">
                <a:solidFill>
                  <a:schemeClr val="tx1"/>
                </a:solidFill>
                <a:latin typeface="+mn-lt"/>
              </a:rPr>
              <a:t>Under Security Threats: File Analysis:</a:t>
            </a:r>
          </a:p>
          <a:p>
            <a:r>
              <a:rPr lang="en-US" sz="2800" dirty="0" smtClean="0">
                <a:solidFill>
                  <a:schemeClr val="tx1"/>
                </a:solidFill>
                <a:latin typeface="+mn-lt"/>
              </a:rPr>
              <a:t>Under </a:t>
            </a:r>
            <a:r>
              <a:rPr lang="en-US" sz="2800" dirty="0">
                <a:solidFill>
                  <a:schemeClr val="tx1"/>
                </a:solidFill>
                <a:latin typeface="+mn-lt"/>
              </a:rPr>
              <a:t>Advanced Detection, make sure that the </a:t>
            </a:r>
            <a:r>
              <a:rPr lang="en-US" sz="2800" b="1" dirty="0">
                <a:solidFill>
                  <a:schemeClr val="tx1"/>
                </a:solidFill>
                <a:latin typeface="+mn-lt"/>
              </a:rPr>
              <a:t>On </a:t>
            </a:r>
            <a:r>
              <a:rPr lang="en-US" sz="2800" dirty="0">
                <a:solidFill>
                  <a:schemeClr val="tx1"/>
                </a:solidFill>
                <a:latin typeface="+mn-lt"/>
              </a:rPr>
              <a:t>radio button is </a:t>
            </a:r>
            <a:r>
              <a:rPr lang="en-US" sz="2800" dirty="0" smtClean="0">
                <a:solidFill>
                  <a:schemeClr val="tx1"/>
                </a:solidFill>
                <a:latin typeface="+mn-lt"/>
              </a:rPr>
              <a:t>checked, and </a:t>
            </a:r>
            <a:r>
              <a:rPr lang="en-US" sz="2800" dirty="0">
                <a:solidFill>
                  <a:schemeClr val="tx1"/>
                </a:solidFill>
                <a:latin typeface="+mn-lt"/>
              </a:rPr>
              <a:t>the </a:t>
            </a:r>
            <a:r>
              <a:rPr lang="en-US" sz="2800" b="1" dirty="0">
                <a:solidFill>
                  <a:schemeClr val="tx1"/>
                </a:solidFill>
                <a:latin typeface="+mn-lt"/>
              </a:rPr>
              <a:t>Aggressive analysis... </a:t>
            </a:r>
            <a:r>
              <a:rPr lang="en-US" sz="2800" dirty="0">
                <a:solidFill>
                  <a:schemeClr val="tx1"/>
                </a:solidFill>
                <a:latin typeface="+mn-lt"/>
              </a:rPr>
              <a:t>check box is marked.</a:t>
            </a:r>
          </a:p>
          <a:p>
            <a:r>
              <a:rPr lang="en-US" sz="2800" dirty="0" smtClean="0">
                <a:solidFill>
                  <a:schemeClr val="tx1"/>
                </a:solidFill>
                <a:latin typeface="+mn-lt"/>
              </a:rPr>
              <a:t>Under </a:t>
            </a:r>
            <a:r>
              <a:rPr lang="en-US" sz="2800" dirty="0">
                <a:solidFill>
                  <a:schemeClr val="tx1"/>
                </a:solidFill>
                <a:latin typeface="+mn-lt"/>
              </a:rPr>
              <a:t>Antivirus Scanning, make sure that the </a:t>
            </a:r>
            <a:r>
              <a:rPr lang="en-US" sz="2800" b="1" dirty="0">
                <a:solidFill>
                  <a:schemeClr val="tx1"/>
                </a:solidFill>
                <a:latin typeface="+mn-lt"/>
              </a:rPr>
              <a:t>On </a:t>
            </a:r>
            <a:r>
              <a:rPr lang="en-US" sz="2800" dirty="0">
                <a:solidFill>
                  <a:schemeClr val="tx1"/>
                </a:solidFill>
                <a:latin typeface="+mn-lt"/>
              </a:rPr>
              <a:t>radio button is checked, </a:t>
            </a:r>
            <a:r>
              <a:rPr lang="en-US" sz="2800" dirty="0" smtClean="0">
                <a:solidFill>
                  <a:schemeClr val="tx1"/>
                </a:solidFill>
                <a:latin typeface="+mn-lt"/>
              </a:rPr>
              <a:t>and the </a:t>
            </a:r>
            <a:r>
              <a:rPr lang="en-US" sz="2800" b="1" dirty="0">
                <a:solidFill>
                  <a:schemeClr val="tx1"/>
                </a:solidFill>
                <a:latin typeface="+mn-lt"/>
              </a:rPr>
              <a:t>Aggressive analysis... </a:t>
            </a:r>
            <a:r>
              <a:rPr lang="en-US" sz="2800" dirty="0">
                <a:solidFill>
                  <a:schemeClr val="tx1"/>
                </a:solidFill>
                <a:latin typeface="+mn-lt"/>
              </a:rPr>
              <a:t>check box is marked.</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47361"/>
            <a:ext cx="5029200" cy="264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741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lstStyle/>
          <a:p>
            <a:r>
              <a:rPr lang="en-US" sz="2800" dirty="0">
                <a:solidFill>
                  <a:schemeClr val="tx1"/>
                </a:solidFill>
                <a:latin typeface="+mn-lt"/>
              </a:rPr>
              <a:t>Expand the </a:t>
            </a:r>
            <a:r>
              <a:rPr lang="en-US" sz="2800" b="1" dirty="0">
                <a:solidFill>
                  <a:schemeClr val="tx1"/>
                </a:solidFill>
                <a:latin typeface="+mn-lt"/>
              </a:rPr>
              <a:t>File Type Options </a:t>
            </a:r>
            <a:r>
              <a:rPr lang="en-US" sz="2800" dirty="0">
                <a:solidFill>
                  <a:schemeClr val="tx1"/>
                </a:solidFill>
                <a:latin typeface="+mn-lt"/>
              </a:rPr>
              <a:t>button, then mark all of the file type </a:t>
            </a:r>
            <a:r>
              <a:rPr lang="en-US" sz="2800" dirty="0" smtClean="0">
                <a:solidFill>
                  <a:schemeClr val="tx1"/>
                </a:solidFill>
                <a:latin typeface="+mn-lt"/>
              </a:rPr>
              <a:t>check boxes</a:t>
            </a:r>
            <a:r>
              <a:rPr lang="en-US" dirty="0" smtClean="0"/>
              <a: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29" y="2209800"/>
            <a:ext cx="59531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5591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Content Gateway analysis</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rabicPeriod" startAt="7"/>
            </a:pPr>
            <a:r>
              <a:rPr lang="en-US" sz="2800" dirty="0">
                <a:solidFill>
                  <a:schemeClr val="tx1"/>
                </a:solidFill>
                <a:latin typeface="+mn-lt"/>
              </a:rPr>
              <a:t>Under Outbound Scanning, make sure that both the </a:t>
            </a:r>
            <a:r>
              <a:rPr lang="en-US" sz="2800" b="1" dirty="0">
                <a:solidFill>
                  <a:schemeClr val="tx1"/>
                </a:solidFill>
                <a:latin typeface="+mn-lt"/>
              </a:rPr>
              <a:t>Analyze for and </a:t>
            </a:r>
            <a:r>
              <a:rPr lang="en-US" sz="2800" b="1" dirty="0" smtClean="0">
                <a:solidFill>
                  <a:schemeClr val="tx1"/>
                </a:solidFill>
                <a:latin typeface="+mn-lt"/>
              </a:rPr>
              <a:t>block outbound </a:t>
            </a:r>
            <a:r>
              <a:rPr lang="en-US" sz="2800" b="1" dirty="0">
                <a:solidFill>
                  <a:schemeClr val="tx1"/>
                </a:solidFill>
                <a:latin typeface="+mn-lt"/>
              </a:rPr>
              <a:t>security threats... </a:t>
            </a:r>
            <a:r>
              <a:rPr lang="en-US" sz="2800" dirty="0">
                <a:solidFill>
                  <a:schemeClr val="tx1"/>
                </a:solidFill>
                <a:latin typeface="+mn-lt"/>
              </a:rPr>
              <a:t>and </a:t>
            </a:r>
            <a:r>
              <a:rPr lang="en-US" sz="2800" b="1" dirty="0">
                <a:solidFill>
                  <a:schemeClr val="tx1"/>
                </a:solidFill>
                <a:latin typeface="+mn-lt"/>
              </a:rPr>
              <a:t>Data theft protection </a:t>
            </a:r>
            <a:r>
              <a:rPr lang="en-US" sz="2800" dirty="0">
                <a:solidFill>
                  <a:schemeClr val="tx1"/>
                </a:solidFill>
                <a:latin typeface="+mn-lt"/>
              </a:rPr>
              <a:t>check boxes are marked</a:t>
            </a:r>
            <a:r>
              <a:rPr lang="en-US" sz="2800" dirty="0" smtClean="0">
                <a:solidFill>
                  <a:schemeClr val="tx1"/>
                </a:solidFill>
                <a:latin typeface="+mn-lt"/>
              </a:rPr>
              <a:t>.</a:t>
            </a:r>
          </a:p>
          <a:p>
            <a:pPr marL="514350" indent="-514350">
              <a:buFont typeface="+mj-lt"/>
              <a:buAutoNum type="arabicPeriod" startAt="7"/>
            </a:pPr>
            <a:endParaRPr lang="en-US" sz="2800" dirty="0">
              <a:solidFill>
                <a:schemeClr val="tx1"/>
              </a:solidFill>
              <a:latin typeface="+mn-lt"/>
            </a:endParaRPr>
          </a:p>
          <a:p>
            <a:pPr marL="514350" indent="-514350">
              <a:buFont typeface="+mj-lt"/>
              <a:buAutoNum type="arabicPeriod" startAt="7"/>
            </a:pPr>
            <a:endParaRPr lang="en-US" sz="2800" dirty="0" smtClean="0">
              <a:solidFill>
                <a:schemeClr val="tx1"/>
              </a:solidFill>
              <a:latin typeface="+mn-lt"/>
            </a:endParaRPr>
          </a:p>
          <a:p>
            <a:pPr marL="514350" indent="-514350">
              <a:buFont typeface="+mj-lt"/>
              <a:buAutoNum type="arabicPeriod" startAt="7"/>
            </a:pPr>
            <a:endParaRPr lang="en-US" sz="2800" dirty="0">
              <a:solidFill>
                <a:schemeClr val="tx1"/>
              </a:solidFill>
              <a:latin typeface="+mn-lt"/>
            </a:endParaRPr>
          </a:p>
          <a:p>
            <a:pPr marL="514350" indent="-514350">
              <a:buFont typeface="+mj-lt"/>
              <a:buAutoNum type="arabicPeriod" startAt="7"/>
            </a:pPr>
            <a:endParaRPr lang="en-US" sz="2800" dirty="0">
              <a:solidFill>
                <a:schemeClr val="tx1"/>
              </a:solidFill>
              <a:latin typeface="+mn-lt"/>
            </a:endParaRPr>
          </a:p>
          <a:p>
            <a:pPr marL="514350" indent="-514350">
              <a:buFont typeface="+mj-lt"/>
              <a:buAutoNum type="arabicPeriod" startAt="7"/>
            </a:pPr>
            <a:r>
              <a:rPr lang="en-US" sz="2800" dirty="0" smtClean="0">
                <a:solidFill>
                  <a:schemeClr val="tx1"/>
                </a:solidFill>
                <a:latin typeface="+mn-lt"/>
              </a:rPr>
              <a:t>Click </a:t>
            </a:r>
            <a:r>
              <a:rPr lang="en-US" sz="2800" b="1" dirty="0">
                <a:solidFill>
                  <a:schemeClr val="tx1"/>
                </a:solidFill>
                <a:latin typeface="+mn-lt"/>
              </a:rPr>
              <a:t>OK </a:t>
            </a:r>
            <a:r>
              <a:rPr lang="en-US" sz="2800" dirty="0">
                <a:solidFill>
                  <a:schemeClr val="tx1"/>
                </a:solidFill>
                <a:latin typeface="+mn-lt"/>
              </a:rPr>
              <a:t>to cache your changes, then click </a:t>
            </a:r>
            <a:r>
              <a:rPr lang="en-US" sz="2800" b="1" dirty="0">
                <a:solidFill>
                  <a:schemeClr val="tx1"/>
                </a:solidFill>
                <a:latin typeface="+mn-lt"/>
              </a:rPr>
              <a:t>Save and Deploy </a:t>
            </a:r>
            <a:r>
              <a:rPr lang="en-US" sz="2800" dirty="0">
                <a:solidFill>
                  <a:schemeClr val="tx1"/>
                </a:solidFill>
                <a:latin typeface="+mn-lt"/>
              </a:rPr>
              <a:t>to implement them.</a:t>
            </a:r>
          </a:p>
          <a:p>
            <a:pPr marL="0" indent="0">
              <a:buNone/>
            </a:pPr>
            <a:r>
              <a:rPr lang="en-US" sz="2800" dirty="0">
                <a:solidFill>
                  <a:schemeClr val="tx1"/>
                </a:solidFill>
                <a:latin typeface="+mn-lt"/>
              </a:rPr>
              <a:t>Next, optionally customize your Web Security policies.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662781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3478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152400" y="929817"/>
            <a:ext cx="8305800" cy="5139869"/>
          </a:xfrm>
          <a:prstGeom prst="rect">
            <a:avLst/>
          </a:prstGeom>
        </p:spPr>
        <p:txBody>
          <a:bodyPr wrap="square">
            <a:spAutoFit/>
          </a:bodyPr>
          <a:lstStyle/>
          <a:p>
            <a:r>
              <a:rPr lang="en-US" sz="2800" i="1" u="sng" dirty="0" smtClean="0">
                <a:solidFill>
                  <a:srgbClr val="0000FF"/>
                </a:solidFill>
              </a:rPr>
              <a:t>Configure </a:t>
            </a:r>
            <a:r>
              <a:rPr lang="en-US" sz="2800" i="1" u="sng" dirty="0" err="1" smtClean="0">
                <a:solidFill>
                  <a:srgbClr val="0000FF"/>
                </a:solidFill>
              </a:rPr>
              <a:t>ThreatVision</a:t>
            </a:r>
            <a:r>
              <a:rPr lang="en-US" sz="2800" i="1" dirty="0"/>
              <a:t/>
            </a:r>
            <a:br>
              <a:rPr lang="en-US" sz="2800" i="1" dirty="0"/>
            </a:br>
            <a:endParaRPr lang="en-US" sz="2800" i="1" dirty="0"/>
          </a:p>
          <a:p>
            <a:pPr>
              <a:spcAft>
                <a:spcPts val="1200"/>
              </a:spcAft>
            </a:pPr>
            <a:r>
              <a:rPr lang="en-US" sz="2800" dirty="0" smtClean="0"/>
              <a:t>	</a:t>
            </a:r>
            <a:r>
              <a:rPr lang="en-US" sz="2800" dirty="0" smtClean="0">
                <a:solidFill>
                  <a:schemeClr val="bg1">
                    <a:lumMod val="75000"/>
                  </a:schemeClr>
                </a:solidFill>
              </a:rPr>
              <a:t>S</a:t>
            </a:r>
            <a:r>
              <a:rPr lang="en-US" sz="2800" i="1" dirty="0" smtClean="0">
                <a:solidFill>
                  <a:schemeClr val="bg1">
                    <a:lumMod val="75000"/>
                  </a:schemeClr>
                </a:solidFill>
              </a:rPr>
              <a:t>tep </a:t>
            </a:r>
            <a:r>
              <a:rPr lang="en-US" sz="2800" i="1" dirty="0">
                <a:solidFill>
                  <a:schemeClr val="bg1">
                    <a:lumMod val="75000"/>
                  </a:schemeClr>
                </a:solidFill>
              </a:rPr>
              <a:t>1: Configure Content Gateway analysis</a:t>
            </a:r>
          </a:p>
          <a:p>
            <a:pPr>
              <a:spcAft>
                <a:spcPts val="1200"/>
              </a:spcAft>
            </a:pPr>
            <a:r>
              <a:rPr lang="en-US" sz="2800" dirty="0"/>
              <a:t>	</a:t>
            </a:r>
            <a:r>
              <a:rPr lang="en-US" sz="2800" i="1" dirty="0"/>
              <a:t>Step 2a: Customize Internet access </a:t>
            </a:r>
            <a:r>
              <a:rPr lang="en-US" sz="2800" i="1" dirty="0" smtClean="0"/>
              <a:t>policies</a:t>
            </a:r>
          </a:p>
          <a:p>
            <a:r>
              <a:rPr lang="en-US" sz="2800" dirty="0" smtClean="0"/>
              <a:t>With </a:t>
            </a:r>
            <a:r>
              <a:rPr lang="en-US" sz="2800" dirty="0" err="1" smtClean="0"/>
              <a:t>ThreatVision</a:t>
            </a:r>
            <a:r>
              <a:rPr lang="en-US" sz="2800" dirty="0" smtClean="0"/>
              <a:t>, </a:t>
            </a:r>
            <a:r>
              <a:rPr lang="en-US" sz="2800" dirty="0"/>
              <a:t>creating custom policies enables reporting tools to show </a:t>
            </a:r>
            <a:r>
              <a:rPr lang="en-US" sz="2800" dirty="0" smtClean="0"/>
              <a:t>how requests </a:t>
            </a:r>
            <a:r>
              <a:rPr lang="en-US" sz="2800" dirty="0"/>
              <a:t>would be handled by Websense Web Security Gateway (Anywhere) </a:t>
            </a:r>
            <a:r>
              <a:rPr lang="en-US" sz="2800" dirty="0" smtClean="0"/>
              <a:t>in enforcement </a:t>
            </a:r>
            <a:r>
              <a:rPr lang="en-US" sz="2800" dirty="0"/>
              <a:t>mode. Regardless of how strict the policies are that you create, </a:t>
            </a:r>
            <a:r>
              <a:rPr lang="en-US" sz="2800" dirty="0" smtClean="0"/>
              <a:t>no requests </a:t>
            </a:r>
            <a:r>
              <a:rPr lang="en-US" sz="2800" dirty="0"/>
              <a:t>are blocked while the deployment is in monitor mode.</a:t>
            </a:r>
          </a:p>
          <a:p>
            <a:pPr>
              <a:spcAft>
                <a:spcPts val="1200"/>
              </a:spcAft>
            </a:pPr>
            <a:r>
              <a:rPr lang="en-US" sz="2800" dirty="0"/>
              <a:t>	</a:t>
            </a:r>
          </a:p>
        </p:txBody>
      </p:sp>
    </p:spTree>
    <p:extLst>
      <p:ext uri="{BB962C8B-B14F-4D97-AF65-F5344CB8AC3E}">
        <p14:creationId xmlns:p14="http://schemas.microsoft.com/office/powerpoint/2010/main" val="36863825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a:t>
            </a:r>
            <a:r>
              <a:rPr lang="en-US" sz="2000" dirty="0" smtClean="0">
                <a:solidFill>
                  <a:prstClr val="white"/>
                </a:solidFill>
              </a:rPr>
              <a:t>Customize Internet policies</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latin typeface="+mn-lt"/>
              </a:rPr>
              <a:t>Web Security Gateway includes a </a:t>
            </a:r>
            <a:r>
              <a:rPr lang="en-US" sz="2800" b="1" dirty="0">
                <a:solidFill>
                  <a:schemeClr val="tx1"/>
                </a:solidFill>
                <a:latin typeface="+mn-lt"/>
              </a:rPr>
              <a:t>Default </a:t>
            </a:r>
            <a:r>
              <a:rPr lang="en-US" sz="2800" dirty="0">
                <a:solidFill>
                  <a:schemeClr val="tx1"/>
                </a:solidFill>
                <a:latin typeface="+mn-lt"/>
              </a:rPr>
              <a:t>policy, in effect 24 hours a day, 7 days </a:t>
            </a:r>
            <a:r>
              <a:rPr lang="en-US" sz="2800" dirty="0" smtClean="0">
                <a:solidFill>
                  <a:schemeClr val="tx1"/>
                </a:solidFill>
                <a:latin typeface="+mn-lt"/>
              </a:rPr>
              <a:t>a week</a:t>
            </a:r>
            <a:r>
              <a:rPr lang="en-US" sz="2800" dirty="0">
                <a:solidFill>
                  <a:schemeClr val="tx1"/>
                </a:solidFill>
                <a:latin typeface="+mn-lt"/>
              </a:rPr>
              <a:t>. This policy is applied to all requests from clients that do not have any </a:t>
            </a:r>
            <a:r>
              <a:rPr lang="en-US" sz="2800" dirty="0" smtClean="0">
                <a:solidFill>
                  <a:schemeClr val="tx1"/>
                </a:solidFill>
                <a:latin typeface="+mn-lt"/>
              </a:rPr>
              <a:t>other policy </a:t>
            </a:r>
            <a:r>
              <a:rPr lang="en-US" sz="2800" dirty="0">
                <a:solidFill>
                  <a:schemeClr val="tx1"/>
                </a:solidFill>
                <a:latin typeface="+mn-lt"/>
              </a:rPr>
              <a:t>assigned. Initially, this policy is configured to use the </a:t>
            </a:r>
            <a:r>
              <a:rPr lang="en-US" sz="2800" b="1" dirty="0">
                <a:solidFill>
                  <a:schemeClr val="tx1"/>
                </a:solidFill>
                <a:latin typeface="+mn-lt"/>
              </a:rPr>
              <a:t>Monitor Only </a:t>
            </a:r>
            <a:r>
              <a:rPr lang="en-US" sz="2800" dirty="0" smtClean="0">
                <a:solidFill>
                  <a:schemeClr val="tx1"/>
                </a:solidFill>
                <a:latin typeface="+mn-lt"/>
              </a:rPr>
              <a:t>category filter</a:t>
            </a:r>
            <a:r>
              <a:rPr lang="en-US" sz="2800" dirty="0">
                <a:solidFill>
                  <a:schemeClr val="tx1"/>
                </a:solidFill>
                <a:latin typeface="+mn-lt"/>
              </a:rPr>
              <a:t>, which permits all Internet requests.</a:t>
            </a:r>
            <a:endParaRPr lang="en-US" sz="2800" i="1" dirty="0">
              <a:solidFill>
                <a:schemeClr val="tx1"/>
              </a:solidFill>
              <a:latin typeface="+mn-lt"/>
            </a:endParaRPr>
          </a:p>
          <a:p>
            <a:pPr marL="0" indent="0">
              <a:buNone/>
            </a:pPr>
            <a:r>
              <a:rPr lang="en-US" sz="2800" dirty="0">
                <a:solidFill>
                  <a:schemeClr val="tx1"/>
                </a:solidFill>
                <a:latin typeface="+mn-lt"/>
              </a:rPr>
              <a:t>As a best practice, configure the Default policy to enforce the </a:t>
            </a:r>
            <a:r>
              <a:rPr lang="en-US" sz="2800" b="1" dirty="0">
                <a:solidFill>
                  <a:schemeClr val="tx1"/>
                </a:solidFill>
                <a:latin typeface="+mn-lt"/>
              </a:rPr>
              <a:t>Basic </a:t>
            </a:r>
            <a:r>
              <a:rPr lang="en-US" sz="2800" dirty="0">
                <a:solidFill>
                  <a:schemeClr val="tx1"/>
                </a:solidFill>
                <a:latin typeface="+mn-lt"/>
              </a:rPr>
              <a:t>category </a:t>
            </a:r>
            <a:r>
              <a:rPr lang="en-US" sz="2800" dirty="0" smtClean="0">
                <a:solidFill>
                  <a:schemeClr val="tx1"/>
                </a:solidFill>
                <a:latin typeface="+mn-lt"/>
              </a:rPr>
              <a:t>filter, then </a:t>
            </a:r>
            <a:r>
              <a:rPr lang="en-US" sz="2800" dirty="0">
                <a:solidFill>
                  <a:schemeClr val="tx1"/>
                </a:solidFill>
                <a:latin typeface="+mn-lt"/>
              </a:rPr>
              <a:t>update the filter to block 4 additional categories, as described below:</a:t>
            </a:r>
          </a:p>
          <a:p>
            <a:pPr marL="514350" indent="-514350">
              <a:buFont typeface="+mj-lt"/>
              <a:buAutoNum type="arabicPeriod"/>
            </a:pPr>
            <a:r>
              <a:rPr lang="en-US" sz="2800" dirty="0" smtClean="0">
                <a:solidFill>
                  <a:schemeClr val="tx1"/>
                </a:solidFill>
                <a:latin typeface="+mn-lt"/>
              </a:rPr>
              <a:t>In </a:t>
            </a:r>
            <a:r>
              <a:rPr lang="en-US" sz="2800" dirty="0">
                <a:solidFill>
                  <a:schemeClr val="tx1"/>
                </a:solidFill>
                <a:latin typeface="+mn-lt"/>
              </a:rPr>
              <a:t>the Web Security module of the TRITON console, navigate to the </a:t>
            </a:r>
            <a:r>
              <a:rPr lang="en-US" sz="2800" b="1" dirty="0" smtClean="0">
                <a:solidFill>
                  <a:schemeClr val="tx1"/>
                </a:solidFill>
                <a:latin typeface="+mn-lt"/>
              </a:rPr>
              <a:t>Policy Management </a:t>
            </a:r>
            <a:r>
              <a:rPr lang="en-US" sz="2800" b="1" dirty="0">
                <a:solidFill>
                  <a:schemeClr val="tx1"/>
                </a:solidFill>
                <a:latin typeface="+mn-lt"/>
              </a:rPr>
              <a:t>&gt; Policies </a:t>
            </a:r>
            <a:r>
              <a:rPr lang="en-US" sz="2800" dirty="0">
                <a:solidFill>
                  <a:schemeClr val="tx1"/>
                </a:solidFill>
                <a:latin typeface="+mn-lt"/>
              </a:rPr>
              <a:t>page</a:t>
            </a:r>
            <a:r>
              <a:rPr lang="en-US" sz="2800" dirty="0" smtClean="0">
                <a:solidFill>
                  <a:schemeClr val="tx1"/>
                </a:solidFill>
                <a:latin typeface="+mn-lt"/>
              </a:rPr>
              <a:t>.</a:t>
            </a:r>
            <a:endParaRPr lang="en-US" sz="2800" dirty="0">
              <a:solidFill>
                <a:schemeClr val="tx1"/>
              </a:solidFill>
              <a:latin typeface="+mn-lt"/>
            </a:endParaRPr>
          </a:p>
        </p:txBody>
      </p:sp>
    </p:spTree>
    <p:extLst>
      <p:ext uri="{BB962C8B-B14F-4D97-AF65-F5344CB8AC3E}">
        <p14:creationId xmlns:p14="http://schemas.microsoft.com/office/powerpoint/2010/main" val="30506459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Customize Internet policies</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buFont typeface="+mj-lt"/>
              <a:buAutoNum type="arabicPeriod" startAt="2"/>
            </a:pPr>
            <a:r>
              <a:rPr lang="en-US" sz="3000" dirty="0">
                <a:solidFill>
                  <a:schemeClr val="tx1"/>
                </a:solidFill>
                <a:latin typeface="+mn-lt"/>
              </a:rPr>
              <a:t>Click the </a:t>
            </a:r>
            <a:r>
              <a:rPr lang="en-US" sz="3000" b="1" dirty="0">
                <a:solidFill>
                  <a:schemeClr val="tx1"/>
                </a:solidFill>
                <a:latin typeface="+mn-lt"/>
              </a:rPr>
              <a:t>Default </a:t>
            </a:r>
            <a:r>
              <a:rPr lang="en-US" sz="3000" dirty="0">
                <a:solidFill>
                  <a:schemeClr val="tx1"/>
                </a:solidFill>
                <a:latin typeface="+mn-lt"/>
              </a:rPr>
              <a:t>link to open the Default policy for editing</a:t>
            </a:r>
            <a:r>
              <a:rPr lang="en-US" sz="3000" dirty="0" smtClean="0">
                <a:solidFill>
                  <a:schemeClr val="tx1"/>
                </a:solidFill>
                <a:latin typeface="+mn-lt"/>
              </a:rPr>
              <a:t>.</a:t>
            </a:r>
          </a:p>
          <a:p>
            <a:pPr marL="457200" indent="-457200">
              <a:buFont typeface="+mj-lt"/>
              <a:buAutoNum type="arabicPeriod" startAt="2"/>
            </a:pPr>
            <a:r>
              <a:rPr lang="en-US" sz="3000" dirty="0">
                <a:solidFill>
                  <a:schemeClr val="tx1"/>
                </a:solidFill>
                <a:latin typeface="+mn-lt"/>
              </a:rPr>
              <a:t>Expand the Category / Limited Access Filter list and select </a:t>
            </a:r>
            <a:r>
              <a:rPr lang="en-US" sz="3000" b="1" dirty="0" smtClean="0">
                <a:solidFill>
                  <a:schemeClr val="tx1"/>
                </a:solidFill>
                <a:latin typeface="+mn-lt"/>
              </a:rPr>
              <a:t>Basic</a:t>
            </a:r>
            <a:r>
              <a:rPr lang="en-US" sz="3000" dirty="0" smtClean="0">
                <a:solidFill>
                  <a:schemeClr val="tx1"/>
                </a:solidFill>
                <a:latin typeface="+mn-lt"/>
              </a:rPr>
              <a:t>. </a:t>
            </a:r>
          </a:p>
          <a:p>
            <a:pPr marL="0" indent="0">
              <a:buNone/>
            </a:pPr>
            <a:r>
              <a:rPr lang="en-US" sz="3000" dirty="0" smtClean="0">
                <a:solidFill>
                  <a:schemeClr val="tx1"/>
                </a:solidFill>
                <a:latin typeface="+mn-lt"/>
              </a:rPr>
              <a:t>The </a:t>
            </a:r>
            <a:r>
              <a:rPr lang="en-US" sz="3000" dirty="0">
                <a:solidFill>
                  <a:schemeClr val="tx1"/>
                </a:solidFill>
                <a:latin typeface="+mn-lt"/>
              </a:rPr>
              <a:t>Category Filter box (under the Policy Definition box) updates to show </a:t>
            </a:r>
            <a:r>
              <a:rPr lang="en-US" sz="3000" dirty="0" smtClean="0">
                <a:solidFill>
                  <a:schemeClr val="tx1"/>
                </a:solidFill>
                <a:latin typeface="+mn-lt"/>
              </a:rPr>
              <a:t>which categories </a:t>
            </a:r>
            <a:r>
              <a:rPr lang="en-US" sz="3000" dirty="0">
                <a:solidFill>
                  <a:schemeClr val="tx1"/>
                </a:solidFill>
                <a:latin typeface="+mn-lt"/>
              </a:rPr>
              <a:t>the Basic category filter blocks and permits.</a:t>
            </a:r>
          </a:p>
          <a:p>
            <a:pPr marL="514350" indent="-514350">
              <a:buFont typeface="+mj-lt"/>
              <a:buAutoNum type="arabicPeriod" startAt="4"/>
            </a:pPr>
            <a:r>
              <a:rPr lang="en-US" sz="3000" dirty="0" smtClean="0">
                <a:solidFill>
                  <a:schemeClr val="tx1"/>
                </a:solidFill>
                <a:latin typeface="+mn-lt"/>
              </a:rPr>
              <a:t>Scroll </a:t>
            </a:r>
            <a:r>
              <a:rPr lang="en-US" sz="3000" dirty="0">
                <a:solidFill>
                  <a:schemeClr val="tx1"/>
                </a:solidFill>
                <a:latin typeface="+mn-lt"/>
              </a:rPr>
              <a:t>down to the </a:t>
            </a:r>
            <a:r>
              <a:rPr lang="en-US" sz="3000" b="1" dirty="0">
                <a:solidFill>
                  <a:schemeClr val="tx1"/>
                </a:solidFill>
                <a:latin typeface="+mn-lt"/>
              </a:rPr>
              <a:t>Extended Protection </a:t>
            </a:r>
            <a:r>
              <a:rPr lang="en-US" sz="3000" dirty="0">
                <a:solidFill>
                  <a:schemeClr val="tx1"/>
                </a:solidFill>
                <a:latin typeface="+mn-lt"/>
              </a:rPr>
              <a:t>parent category in the category list </a:t>
            </a:r>
            <a:r>
              <a:rPr lang="en-US" sz="3000" dirty="0" smtClean="0">
                <a:solidFill>
                  <a:schemeClr val="tx1"/>
                </a:solidFill>
                <a:latin typeface="+mn-lt"/>
              </a:rPr>
              <a:t>and expand </a:t>
            </a:r>
            <a:r>
              <a:rPr lang="en-US" sz="3000" dirty="0">
                <a:solidFill>
                  <a:schemeClr val="tx1"/>
                </a:solidFill>
                <a:latin typeface="+mn-lt"/>
              </a:rPr>
              <a:t>it to see its child </a:t>
            </a:r>
            <a:r>
              <a:rPr lang="en-US" sz="3000" dirty="0" smtClean="0">
                <a:solidFill>
                  <a:schemeClr val="tx1"/>
                </a:solidFill>
                <a:latin typeface="+mn-lt"/>
              </a:rPr>
              <a:t>categories.</a:t>
            </a:r>
          </a:p>
          <a:p>
            <a:pPr marL="514350" indent="-514350">
              <a:buFont typeface="+mj-lt"/>
              <a:buAutoNum type="arabicPeriod" startAt="4"/>
            </a:pPr>
            <a:r>
              <a:rPr lang="en-US" sz="3000" dirty="0" smtClean="0">
                <a:solidFill>
                  <a:schemeClr val="tx1"/>
                </a:solidFill>
                <a:latin typeface="+mn-lt"/>
              </a:rPr>
              <a:t>Select </a:t>
            </a:r>
            <a:r>
              <a:rPr lang="en-US" sz="3000" b="1" dirty="0">
                <a:solidFill>
                  <a:schemeClr val="tx1"/>
                </a:solidFill>
                <a:latin typeface="+mn-lt"/>
              </a:rPr>
              <a:t>Dynamic DNS</a:t>
            </a:r>
            <a:r>
              <a:rPr lang="en-US" sz="3000" dirty="0">
                <a:solidFill>
                  <a:schemeClr val="tx1"/>
                </a:solidFill>
                <a:latin typeface="+mn-lt"/>
              </a:rPr>
              <a:t>, then click </a:t>
            </a:r>
            <a:r>
              <a:rPr lang="en-US" sz="3000" b="1" dirty="0">
                <a:solidFill>
                  <a:schemeClr val="tx1"/>
                </a:solidFill>
                <a:latin typeface="+mn-lt"/>
              </a:rPr>
              <a:t>Block</a:t>
            </a:r>
            <a:r>
              <a:rPr lang="en-US" sz="3000" dirty="0">
                <a:solidFill>
                  <a:schemeClr val="tx1"/>
                </a:solidFill>
                <a:latin typeface="+mn-lt"/>
              </a:rPr>
              <a:t>.</a:t>
            </a:r>
          </a:p>
          <a:p>
            <a:pPr marL="514350" indent="-514350">
              <a:buFont typeface="+mj-lt"/>
              <a:buAutoNum type="arabicPeriod" startAt="4"/>
            </a:pPr>
            <a:r>
              <a:rPr lang="en-US" sz="3000" dirty="0" smtClean="0">
                <a:solidFill>
                  <a:schemeClr val="tx1"/>
                </a:solidFill>
                <a:latin typeface="+mn-lt"/>
              </a:rPr>
              <a:t>Scroll </a:t>
            </a:r>
            <a:r>
              <a:rPr lang="en-US" sz="3000" dirty="0">
                <a:solidFill>
                  <a:schemeClr val="tx1"/>
                </a:solidFill>
                <a:latin typeface="+mn-lt"/>
              </a:rPr>
              <a:t>down to the </a:t>
            </a:r>
            <a:r>
              <a:rPr lang="en-US" sz="3000" b="1" dirty="0">
                <a:solidFill>
                  <a:schemeClr val="tx1"/>
                </a:solidFill>
                <a:latin typeface="+mn-lt"/>
              </a:rPr>
              <a:t>Productivity </a:t>
            </a:r>
            <a:r>
              <a:rPr lang="en-US" sz="3000" dirty="0">
                <a:solidFill>
                  <a:schemeClr val="tx1"/>
                </a:solidFill>
                <a:latin typeface="+mn-lt"/>
              </a:rPr>
              <a:t>parent category and expand it, then </a:t>
            </a:r>
            <a:r>
              <a:rPr lang="en-US" sz="3000" dirty="0" smtClean="0">
                <a:solidFill>
                  <a:schemeClr val="tx1"/>
                </a:solidFill>
                <a:latin typeface="+mn-lt"/>
              </a:rPr>
              <a:t>select </a:t>
            </a:r>
            <a:r>
              <a:rPr lang="en-US" sz="3000" b="1" dirty="0" smtClean="0">
                <a:solidFill>
                  <a:schemeClr val="tx1"/>
                </a:solidFill>
                <a:latin typeface="+mn-lt"/>
              </a:rPr>
              <a:t>Freeware </a:t>
            </a:r>
            <a:r>
              <a:rPr lang="en-US" sz="3000" b="1" dirty="0">
                <a:solidFill>
                  <a:schemeClr val="tx1"/>
                </a:solidFill>
                <a:latin typeface="+mn-lt"/>
              </a:rPr>
              <a:t>and Software Download </a:t>
            </a:r>
            <a:r>
              <a:rPr lang="en-US" sz="3000" dirty="0">
                <a:solidFill>
                  <a:schemeClr val="tx1"/>
                </a:solidFill>
                <a:latin typeface="+mn-lt"/>
              </a:rPr>
              <a:t>and click </a:t>
            </a:r>
            <a:r>
              <a:rPr lang="en-US" sz="3000" b="1" dirty="0">
                <a:solidFill>
                  <a:schemeClr val="tx1"/>
                </a:solidFill>
                <a:latin typeface="+mn-lt"/>
              </a:rPr>
              <a:t>Block</a:t>
            </a:r>
            <a:r>
              <a:rPr lang="en-US" sz="3000" dirty="0">
                <a:solidFill>
                  <a:schemeClr val="tx1"/>
                </a:solidFill>
                <a:latin typeface="+mn-lt"/>
              </a:rPr>
              <a:t>.</a:t>
            </a:r>
          </a:p>
          <a:p>
            <a:endParaRPr lang="en-US" dirty="0"/>
          </a:p>
        </p:txBody>
      </p:sp>
    </p:spTree>
    <p:extLst>
      <p:ext uri="{BB962C8B-B14F-4D97-AF65-F5344CB8AC3E}">
        <p14:creationId xmlns:p14="http://schemas.microsoft.com/office/powerpoint/2010/main" val="19088639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Customize Internet policies</a:t>
            </a:r>
            <a:endParaRPr lang="en-US" dirty="0"/>
          </a:p>
        </p:txBody>
      </p:sp>
      <p:sp>
        <p:nvSpPr>
          <p:cNvPr id="3" name="Content Placeholder 2"/>
          <p:cNvSpPr>
            <a:spLocks noGrp="1"/>
          </p:cNvSpPr>
          <p:nvPr>
            <p:ph sz="half" idx="1"/>
          </p:nvPr>
        </p:nvSpPr>
        <p:spPr>
          <a:xfrm>
            <a:off x="228600" y="914401"/>
            <a:ext cx="8686800" cy="5410200"/>
          </a:xfrm>
        </p:spPr>
        <p:txBody>
          <a:bodyPr>
            <a:noAutofit/>
          </a:bodyPr>
          <a:lstStyle/>
          <a:p>
            <a:pPr marL="457200" indent="-457200">
              <a:buFont typeface="+mj-lt"/>
              <a:buAutoNum type="arabicPeriod" startAt="7"/>
            </a:pPr>
            <a:r>
              <a:rPr lang="en-US" sz="3200" dirty="0">
                <a:solidFill>
                  <a:schemeClr val="tx1"/>
                </a:solidFill>
                <a:latin typeface="+mn-lt"/>
              </a:rPr>
              <a:t>Scroll down to the Security parent category and expand it, then:</a:t>
            </a:r>
          </a:p>
          <a:p>
            <a:pPr lvl="2"/>
            <a:r>
              <a:rPr lang="en-US" sz="2800" dirty="0" smtClean="0">
                <a:solidFill>
                  <a:schemeClr val="tx1"/>
                </a:solidFill>
                <a:latin typeface="+mn-lt"/>
              </a:rPr>
              <a:t>Select </a:t>
            </a:r>
            <a:r>
              <a:rPr lang="en-US" sz="2800" dirty="0">
                <a:solidFill>
                  <a:schemeClr val="tx1"/>
                </a:solidFill>
                <a:latin typeface="+mn-lt"/>
              </a:rPr>
              <a:t>Malicious Embedded Link and click Block.</a:t>
            </a:r>
          </a:p>
          <a:p>
            <a:pPr lvl="2"/>
            <a:r>
              <a:rPr lang="en-US" sz="2800" dirty="0" smtClean="0">
                <a:solidFill>
                  <a:schemeClr val="tx1"/>
                </a:solidFill>
                <a:latin typeface="+mn-lt"/>
              </a:rPr>
              <a:t>Select </a:t>
            </a:r>
            <a:r>
              <a:rPr lang="en-US" sz="2800" dirty="0">
                <a:solidFill>
                  <a:schemeClr val="tx1"/>
                </a:solidFill>
                <a:latin typeface="+mn-lt"/>
              </a:rPr>
              <a:t>Suspicious Embedded Link and click </a:t>
            </a:r>
            <a:r>
              <a:rPr lang="en-US" sz="2800" dirty="0" smtClean="0">
                <a:solidFill>
                  <a:schemeClr val="tx1"/>
                </a:solidFill>
                <a:latin typeface="+mn-lt"/>
              </a:rPr>
              <a:t>Block.</a:t>
            </a:r>
          </a:p>
          <a:p>
            <a:pPr marL="457200" indent="-457200">
              <a:buFont typeface="+mj-lt"/>
              <a:buAutoNum type="arabicPeriod" startAt="8"/>
            </a:pPr>
            <a:r>
              <a:rPr lang="en-US" sz="3200" dirty="0" smtClean="0">
                <a:solidFill>
                  <a:schemeClr val="tx1"/>
                </a:solidFill>
                <a:latin typeface="+mn-lt"/>
              </a:rPr>
              <a:t>Click </a:t>
            </a:r>
            <a:r>
              <a:rPr lang="en-US" sz="3200" dirty="0">
                <a:solidFill>
                  <a:schemeClr val="tx1"/>
                </a:solidFill>
                <a:latin typeface="+mn-lt"/>
              </a:rPr>
              <a:t>OK to cache your changes, then click Save and Deploy to implement </a:t>
            </a:r>
            <a:r>
              <a:rPr lang="en-US" sz="3200" dirty="0" smtClean="0">
                <a:solidFill>
                  <a:schemeClr val="tx1"/>
                </a:solidFill>
                <a:latin typeface="+mn-lt"/>
              </a:rPr>
              <a:t>them. In </a:t>
            </a:r>
            <a:r>
              <a:rPr lang="en-US" sz="3200" dirty="0">
                <a:solidFill>
                  <a:schemeClr val="tx1"/>
                </a:solidFill>
                <a:latin typeface="+mn-lt"/>
              </a:rPr>
              <a:t>addition to modifying the Default policy, you can:</a:t>
            </a:r>
          </a:p>
          <a:p>
            <a:pPr lvl="2"/>
            <a:r>
              <a:rPr lang="en-US" sz="2800" dirty="0" smtClean="0">
                <a:solidFill>
                  <a:schemeClr val="tx1"/>
                </a:solidFill>
                <a:latin typeface="+mn-lt"/>
              </a:rPr>
              <a:t>Create </a:t>
            </a:r>
            <a:r>
              <a:rPr lang="en-US" sz="2800" dirty="0">
                <a:solidFill>
                  <a:schemeClr val="tx1"/>
                </a:solidFill>
                <a:latin typeface="+mn-lt"/>
              </a:rPr>
              <a:t>additional, custom policies.</a:t>
            </a:r>
          </a:p>
          <a:p>
            <a:pPr lvl="2"/>
            <a:r>
              <a:rPr lang="en-US" sz="2800" dirty="0" smtClean="0">
                <a:solidFill>
                  <a:schemeClr val="tx1"/>
                </a:solidFill>
                <a:latin typeface="+mn-lt"/>
              </a:rPr>
              <a:t>Define </a:t>
            </a:r>
            <a:r>
              <a:rPr lang="en-US" sz="2800" dirty="0">
                <a:solidFill>
                  <a:schemeClr val="tx1"/>
                </a:solidFill>
                <a:latin typeface="+mn-lt"/>
              </a:rPr>
              <a:t>specific clients (IP addresses or IP address ranges) and apply </a:t>
            </a:r>
            <a:r>
              <a:rPr lang="en-US" sz="2800" dirty="0" smtClean="0">
                <a:solidFill>
                  <a:schemeClr val="tx1"/>
                </a:solidFill>
                <a:latin typeface="+mn-lt"/>
              </a:rPr>
              <a:t>different policies </a:t>
            </a:r>
            <a:r>
              <a:rPr lang="en-US" sz="2800" dirty="0">
                <a:solidFill>
                  <a:schemeClr val="tx1"/>
                </a:solidFill>
                <a:latin typeface="+mn-lt"/>
              </a:rPr>
              <a:t>to different clients or groups of clients.</a:t>
            </a:r>
          </a:p>
        </p:txBody>
      </p:sp>
    </p:spTree>
    <p:extLst>
      <p:ext uri="{BB962C8B-B14F-4D97-AF65-F5344CB8AC3E}">
        <p14:creationId xmlns:p14="http://schemas.microsoft.com/office/powerpoint/2010/main" val="177769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4" name="Content Placeholder 3"/>
          <p:cNvSpPr>
            <a:spLocks noGrp="1"/>
          </p:cNvSpPr>
          <p:nvPr>
            <p:ph sz="half" idx="1"/>
          </p:nvPr>
        </p:nvSpPr>
        <p:spPr>
          <a:xfrm>
            <a:off x="381000" y="1219200"/>
            <a:ext cx="7391400" cy="5384801"/>
          </a:xfrm>
        </p:spPr>
        <p:txBody>
          <a:bodyPr>
            <a:normAutofit/>
          </a:bodyPr>
          <a:lstStyle/>
          <a:p>
            <a:r>
              <a:rPr lang="en-US" sz="2800" dirty="0" smtClean="0"/>
              <a:t>If </a:t>
            </a:r>
            <a:r>
              <a:rPr lang="en-US" sz="2800" dirty="0"/>
              <a:t>the administrator configures policies that include blocked </a:t>
            </a:r>
            <a:r>
              <a:rPr lang="en-US" sz="2800" dirty="0" smtClean="0"/>
              <a:t>categories, Web Security </a:t>
            </a:r>
            <a:r>
              <a:rPr lang="en-US" sz="2800" dirty="0"/>
              <a:t>reporting tools show requests as </a:t>
            </a:r>
            <a:r>
              <a:rPr lang="en-US" sz="2800" dirty="0" smtClean="0"/>
              <a:t>blocked.</a:t>
            </a:r>
          </a:p>
          <a:p>
            <a:r>
              <a:rPr lang="en-US" sz="2800" dirty="0" smtClean="0"/>
              <a:t>No actual blocking has </a:t>
            </a:r>
            <a:r>
              <a:rPr lang="en-US" sz="2800" dirty="0"/>
              <a:t>occurred</a:t>
            </a:r>
            <a:r>
              <a:rPr lang="en-US" sz="2800" dirty="0" smtClean="0"/>
              <a:t>.</a:t>
            </a:r>
          </a:p>
        </p:txBody>
      </p:sp>
    </p:spTree>
    <p:extLst>
      <p:ext uri="{BB962C8B-B14F-4D97-AF65-F5344CB8AC3E}">
        <p14:creationId xmlns:p14="http://schemas.microsoft.com/office/powerpoint/2010/main" val="26740779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115186" y="929816"/>
            <a:ext cx="8305800" cy="5293757"/>
          </a:xfrm>
          <a:prstGeom prst="rect">
            <a:avLst/>
          </a:prstGeom>
        </p:spPr>
        <p:txBody>
          <a:bodyPr wrap="square">
            <a:spAutoFit/>
          </a:bodyPr>
          <a:lstStyle/>
          <a:p>
            <a:r>
              <a:rPr lang="en-US" sz="2800" i="1" u="sng" dirty="0" smtClean="0">
                <a:solidFill>
                  <a:srgbClr val="0000FF"/>
                </a:solidFill>
              </a:rPr>
              <a:t>Configure </a:t>
            </a:r>
            <a:r>
              <a:rPr lang="en-US" sz="2800" i="1" u="sng" dirty="0">
                <a:solidFill>
                  <a:srgbClr val="0000FF"/>
                </a:solidFill>
              </a:rPr>
              <a:t>Monitor Mode</a:t>
            </a:r>
            <a:r>
              <a:rPr lang="en-US" sz="2800" i="1" dirty="0"/>
              <a:t/>
            </a:r>
            <a:br>
              <a:rPr lang="en-US" sz="2800" i="1" dirty="0"/>
            </a:br>
            <a:endParaRPr lang="en-US" sz="2800" i="1" dirty="0"/>
          </a:p>
          <a:p>
            <a:pPr>
              <a:spcAft>
                <a:spcPts val="1200"/>
              </a:spcAft>
            </a:pPr>
            <a:r>
              <a:rPr lang="en-US" sz="2800" dirty="0" smtClean="0">
                <a:solidFill>
                  <a:schemeClr val="bg1">
                    <a:lumMod val="75000"/>
                  </a:schemeClr>
                </a:solidFill>
              </a:rPr>
              <a:t>	S</a:t>
            </a:r>
            <a:r>
              <a:rPr lang="en-US" sz="2800" i="1" dirty="0" smtClean="0">
                <a:solidFill>
                  <a:schemeClr val="bg1">
                    <a:lumMod val="75000"/>
                  </a:schemeClr>
                </a:solidFill>
              </a:rPr>
              <a:t>tep </a:t>
            </a:r>
            <a:r>
              <a:rPr lang="en-US" sz="2800" i="1" dirty="0">
                <a:solidFill>
                  <a:schemeClr val="bg1">
                    <a:lumMod val="75000"/>
                  </a:schemeClr>
                </a:solidFill>
              </a:rPr>
              <a:t>1: Configure Content Gateway analysis</a:t>
            </a:r>
          </a:p>
          <a:p>
            <a:pPr>
              <a:spcAft>
                <a:spcPts val="1200"/>
              </a:spcAft>
            </a:pPr>
            <a:r>
              <a:rPr lang="en-US" sz="2800" dirty="0">
                <a:solidFill>
                  <a:schemeClr val="bg1">
                    <a:lumMod val="75000"/>
                  </a:schemeClr>
                </a:solidFill>
              </a:rPr>
              <a:t>	</a:t>
            </a:r>
            <a:r>
              <a:rPr lang="en-US" sz="2800" i="1" dirty="0">
                <a:solidFill>
                  <a:schemeClr val="bg1">
                    <a:lumMod val="75000"/>
                  </a:schemeClr>
                </a:solidFill>
              </a:rPr>
              <a:t>Step 2a: Customize Internet access policies</a:t>
            </a:r>
          </a:p>
          <a:p>
            <a:pPr>
              <a:spcAft>
                <a:spcPts val="1200"/>
              </a:spcAft>
            </a:pPr>
            <a:r>
              <a:rPr lang="en-US" sz="2800" dirty="0"/>
              <a:t>	</a:t>
            </a:r>
            <a:r>
              <a:rPr lang="en-US" sz="2800" i="1" dirty="0"/>
              <a:t>Step 2b (optional): Configure Web DLP policies</a:t>
            </a:r>
          </a:p>
          <a:p>
            <a:r>
              <a:rPr lang="en-US" sz="2800" dirty="0" smtClean="0"/>
              <a:t>If </a:t>
            </a:r>
            <a:r>
              <a:rPr lang="en-US" sz="2800" dirty="0"/>
              <a:t>you have installed Websense Web Security Gateway Anywhere, configure </a:t>
            </a:r>
            <a:r>
              <a:rPr lang="en-US" sz="2800" dirty="0" smtClean="0"/>
              <a:t>Web DLP </a:t>
            </a:r>
            <a:r>
              <a:rPr lang="en-US" sz="2800" dirty="0"/>
              <a:t>policies in the Data Security manager to compliment your Web Security policies.</a:t>
            </a:r>
          </a:p>
          <a:p>
            <a:pPr marL="514350" indent="-514350">
              <a:buFont typeface="+mj-lt"/>
              <a:buAutoNum type="arabicPeriod"/>
            </a:pPr>
            <a:r>
              <a:rPr lang="en-US" sz="2800" dirty="0" smtClean="0"/>
              <a:t>Select </a:t>
            </a:r>
            <a:r>
              <a:rPr lang="en-US" sz="2800" dirty="0"/>
              <a:t>the Data Security module of the TRITON console.</a:t>
            </a:r>
          </a:p>
        </p:txBody>
      </p:sp>
    </p:spTree>
    <p:extLst>
      <p:ext uri="{BB962C8B-B14F-4D97-AF65-F5344CB8AC3E}">
        <p14:creationId xmlns:p14="http://schemas.microsoft.com/office/powerpoint/2010/main" val="34364466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a:t>
            </a:r>
            <a:r>
              <a:rPr lang="en-US" sz="2000" dirty="0" smtClean="0">
                <a:solidFill>
                  <a:prstClr val="white"/>
                </a:solidFill>
              </a:rPr>
              <a:t>Configure Web DLP </a:t>
            </a:r>
            <a:r>
              <a:rPr lang="en-US" sz="2000" dirty="0">
                <a:solidFill>
                  <a:prstClr val="white"/>
                </a:solidFill>
              </a:rPr>
              <a:t>policies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2"/>
            </a:pPr>
            <a:r>
              <a:rPr lang="en-US" sz="2800" dirty="0">
                <a:solidFill>
                  <a:schemeClr val="tx1"/>
                </a:solidFill>
                <a:latin typeface="+mn-lt"/>
              </a:rPr>
              <a:t>On the Main tab, navigate to the </a:t>
            </a:r>
            <a:r>
              <a:rPr lang="en-US" sz="2800" b="1" dirty="0">
                <a:solidFill>
                  <a:schemeClr val="tx1"/>
                </a:solidFill>
                <a:latin typeface="+mn-lt"/>
              </a:rPr>
              <a:t>Policy Management &gt; DLP Policies &gt; </a:t>
            </a:r>
            <a:r>
              <a:rPr lang="en-US" sz="2800" b="1" dirty="0" smtClean="0">
                <a:solidFill>
                  <a:schemeClr val="tx1"/>
                </a:solidFill>
                <a:latin typeface="+mn-lt"/>
              </a:rPr>
              <a:t>Web DLP </a:t>
            </a:r>
            <a:r>
              <a:rPr lang="en-US" sz="2800" b="1" dirty="0">
                <a:solidFill>
                  <a:schemeClr val="tx1"/>
                </a:solidFill>
                <a:latin typeface="+mn-lt"/>
              </a:rPr>
              <a:t>Policy </a:t>
            </a:r>
            <a:r>
              <a:rPr lang="en-US" sz="2800" dirty="0">
                <a:solidFill>
                  <a:schemeClr val="tx1"/>
                </a:solidFill>
                <a:latin typeface="+mn-lt"/>
              </a:rPr>
              <a:t>page. A quick-start Web DLP policy is provided.</a:t>
            </a:r>
          </a:p>
          <a:p>
            <a:pPr marL="457200" indent="-457200">
              <a:buFont typeface="+mj-lt"/>
              <a:buAutoNum type="arabicPeriod" startAt="2"/>
            </a:pPr>
            <a:r>
              <a:rPr lang="en-US" sz="2800" dirty="0" smtClean="0">
                <a:solidFill>
                  <a:schemeClr val="tx1"/>
                </a:solidFill>
                <a:latin typeface="+mn-lt"/>
              </a:rPr>
              <a:t>On </a:t>
            </a:r>
            <a:r>
              <a:rPr lang="en-US" sz="2800" dirty="0">
                <a:solidFill>
                  <a:schemeClr val="tx1"/>
                </a:solidFill>
                <a:latin typeface="+mn-lt"/>
              </a:rPr>
              <a:t>the Attributes tab, select and enable the attributes to monitor—for </a:t>
            </a:r>
            <a:r>
              <a:rPr lang="en-US" sz="2800" dirty="0" smtClean="0">
                <a:solidFill>
                  <a:schemeClr val="tx1"/>
                </a:solidFill>
                <a:latin typeface="+mn-lt"/>
              </a:rPr>
              <a:t>example uploaded </a:t>
            </a:r>
            <a:r>
              <a:rPr lang="en-US" sz="2800" dirty="0">
                <a:solidFill>
                  <a:schemeClr val="tx1"/>
                </a:solidFill>
                <a:latin typeface="+mn-lt"/>
              </a:rPr>
              <a:t>file type. Configure properties for those attributes. When the </a:t>
            </a:r>
            <a:r>
              <a:rPr lang="en-US" sz="2800" dirty="0" smtClean="0">
                <a:solidFill>
                  <a:schemeClr val="tx1"/>
                </a:solidFill>
                <a:latin typeface="+mn-lt"/>
              </a:rPr>
              <a:t>settings you </a:t>
            </a:r>
            <a:r>
              <a:rPr lang="en-US" sz="2800" dirty="0">
                <a:solidFill>
                  <a:schemeClr val="tx1"/>
                </a:solidFill>
                <a:latin typeface="+mn-lt"/>
              </a:rPr>
              <a:t>configure are matched, the policy is triggered.</a:t>
            </a:r>
          </a:p>
          <a:p>
            <a:pPr marL="0" indent="0">
              <a:buNone/>
            </a:pPr>
            <a:r>
              <a:rPr lang="en-US" sz="2800" dirty="0">
                <a:solidFill>
                  <a:schemeClr val="tx1"/>
                </a:solidFill>
                <a:latin typeface="+mn-lt"/>
              </a:rPr>
              <a:t>See the Data Security Help for instructions.</a:t>
            </a:r>
          </a:p>
        </p:txBody>
      </p:sp>
    </p:spTree>
    <p:extLst>
      <p:ext uri="{BB962C8B-B14F-4D97-AF65-F5344CB8AC3E}">
        <p14:creationId xmlns:p14="http://schemas.microsoft.com/office/powerpoint/2010/main" val="31963470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Configure Web DLP policies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startAt="4"/>
            </a:pPr>
            <a:r>
              <a:rPr lang="en-US" sz="2800" dirty="0">
                <a:solidFill>
                  <a:schemeClr val="tx1"/>
                </a:solidFill>
                <a:latin typeface="+mn-lt"/>
              </a:rPr>
              <a:t>Select the </a:t>
            </a:r>
            <a:r>
              <a:rPr lang="en-US" sz="2800" b="1" dirty="0">
                <a:solidFill>
                  <a:schemeClr val="tx1"/>
                </a:solidFill>
                <a:latin typeface="+mn-lt"/>
              </a:rPr>
              <a:t>Destination </a:t>
            </a:r>
            <a:r>
              <a:rPr lang="en-US" sz="2800" dirty="0">
                <a:solidFill>
                  <a:schemeClr val="tx1"/>
                </a:solidFill>
                <a:latin typeface="+mn-lt"/>
              </a:rPr>
              <a:t>tab, then specify the websites where you do not want </a:t>
            </a:r>
            <a:r>
              <a:rPr lang="en-US" sz="2800" dirty="0" smtClean="0">
                <a:solidFill>
                  <a:schemeClr val="tx1"/>
                </a:solidFill>
                <a:latin typeface="+mn-lt"/>
              </a:rPr>
              <a:t>your data </a:t>
            </a:r>
            <a:r>
              <a:rPr lang="en-US" sz="2800" dirty="0">
                <a:solidFill>
                  <a:schemeClr val="tx1"/>
                </a:solidFill>
                <a:latin typeface="+mn-lt"/>
              </a:rPr>
              <a:t>sent. See the Data Security Help for instructions.</a:t>
            </a:r>
          </a:p>
          <a:p>
            <a:pPr marL="457200" indent="-457200">
              <a:buFont typeface="+mj-lt"/>
              <a:buAutoNum type="arabicPeriod" startAt="4"/>
            </a:pPr>
            <a:r>
              <a:rPr lang="en-US" sz="2800" dirty="0" smtClean="0">
                <a:solidFill>
                  <a:schemeClr val="tx1"/>
                </a:solidFill>
                <a:latin typeface="+mn-lt"/>
              </a:rPr>
              <a:t>Select </a:t>
            </a:r>
            <a:r>
              <a:rPr lang="en-US" sz="2800" dirty="0">
                <a:solidFill>
                  <a:schemeClr val="tx1"/>
                </a:solidFill>
                <a:latin typeface="+mn-lt"/>
              </a:rPr>
              <a:t>the </a:t>
            </a:r>
            <a:r>
              <a:rPr lang="en-US" sz="2800" b="1" dirty="0">
                <a:solidFill>
                  <a:schemeClr val="tx1"/>
                </a:solidFill>
                <a:latin typeface="+mn-lt"/>
              </a:rPr>
              <a:t>Policy Owners </a:t>
            </a:r>
            <a:r>
              <a:rPr lang="en-US" sz="2800" dirty="0">
                <a:solidFill>
                  <a:schemeClr val="tx1"/>
                </a:solidFill>
                <a:latin typeface="+mn-lt"/>
              </a:rPr>
              <a:t>tab, then identify an owner for the policy. See the </a:t>
            </a:r>
            <a:r>
              <a:rPr lang="en-US" sz="2800" dirty="0" smtClean="0">
                <a:solidFill>
                  <a:schemeClr val="tx1"/>
                </a:solidFill>
                <a:latin typeface="+mn-lt"/>
              </a:rPr>
              <a:t>Data Security </a:t>
            </a:r>
            <a:r>
              <a:rPr lang="en-US" sz="2800" dirty="0">
                <a:solidFill>
                  <a:schemeClr val="tx1"/>
                </a:solidFill>
                <a:latin typeface="+mn-lt"/>
              </a:rPr>
              <a:t>Help for instructions.</a:t>
            </a:r>
          </a:p>
          <a:p>
            <a:pPr marL="457200" indent="-457200">
              <a:buFont typeface="+mj-lt"/>
              <a:buAutoNum type="arabicPeriod" startAt="4"/>
            </a:pPr>
            <a:r>
              <a:rPr lang="en-US" sz="2800" dirty="0" smtClean="0">
                <a:solidFill>
                  <a:schemeClr val="tx1"/>
                </a:solidFill>
                <a:latin typeface="+mn-lt"/>
              </a:rPr>
              <a:t> </a:t>
            </a:r>
            <a:r>
              <a:rPr lang="en-US" sz="2800" dirty="0">
                <a:solidFill>
                  <a:schemeClr val="tx1"/>
                </a:solidFill>
                <a:latin typeface="+mn-lt"/>
              </a:rPr>
              <a:t>Click </a:t>
            </a:r>
            <a:r>
              <a:rPr lang="en-US" sz="2800" b="1" dirty="0">
                <a:solidFill>
                  <a:schemeClr val="tx1"/>
                </a:solidFill>
                <a:latin typeface="+mn-lt"/>
              </a:rPr>
              <a:t>OK</a:t>
            </a:r>
            <a:r>
              <a:rPr lang="en-US" sz="2800" dirty="0">
                <a:solidFill>
                  <a:schemeClr val="tx1"/>
                </a:solidFill>
                <a:latin typeface="+mn-lt"/>
              </a:rPr>
              <a:t>.</a:t>
            </a:r>
          </a:p>
        </p:txBody>
      </p:sp>
    </p:spTree>
    <p:extLst>
      <p:ext uri="{BB962C8B-B14F-4D97-AF65-F5344CB8AC3E}">
        <p14:creationId xmlns:p14="http://schemas.microsoft.com/office/powerpoint/2010/main" val="36827266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152400" y="929817"/>
            <a:ext cx="8305800" cy="3693319"/>
          </a:xfrm>
          <a:prstGeom prst="rect">
            <a:avLst/>
          </a:prstGeom>
        </p:spPr>
        <p:txBody>
          <a:bodyPr wrap="square">
            <a:spAutoFit/>
          </a:bodyPr>
          <a:lstStyle/>
          <a:p>
            <a:r>
              <a:rPr lang="en-US" sz="2800" i="1" u="sng" dirty="0" smtClean="0">
                <a:solidFill>
                  <a:srgbClr val="0000FF"/>
                </a:solidFill>
              </a:rPr>
              <a:t>Configure </a:t>
            </a:r>
            <a:r>
              <a:rPr lang="en-US" sz="2800" i="1" u="sng" dirty="0" err="1" smtClean="0">
                <a:solidFill>
                  <a:srgbClr val="0000FF"/>
                </a:solidFill>
              </a:rPr>
              <a:t>ThreatVision</a:t>
            </a:r>
            <a:r>
              <a:rPr lang="en-US" sz="2800" i="1" dirty="0"/>
              <a:t/>
            </a:r>
            <a:br>
              <a:rPr lang="en-US" sz="2800" i="1" dirty="0"/>
            </a:br>
            <a:endParaRPr lang="en-US" sz="2800" i="1" dirty="0"/>
          </a:p>
          <a:p>
            <a:r>
              <a:rPr lang="en-US" sz="2800" dirty="0" smtClean="0"/>
              <a:t>	</a:t>
            </a:r>
            <a:r>
              <a:rPr lang="en-US" sz="2800" dirty="0" smtClean="0">
                <a:solidFill>
                  <a:schemeClr val="bg1">
                    <a:lumMod val="75000"/>
                  </a:schemeClr>
                </a:solidFill>
              </a:rPr>
              <a:t>S</a:t>
            </a:r>
            <a:r>
              <a:rPr lang="en-US" sz="2800" i="1" dirty="0" smtClean="0">
                <a:solidFill>
                  <a:schemeClr val="bg1">
                    <a:lumMod val="75000"/>
                  </a:schemeClr>
                </a:solidFill>
              </a:rPr>
              <a:t>tep </a:t>
            </a:r>
            <a:r>
              <a:rPr lang="en-US" sz="2800" i="1" dirty="0">
                <a:solidFill>
                  <a:schemeClr val="bg1">
                    <a:lumMod val="75000"/>
                  </a:schemeClr>
                </a:solidFill>
              </a:rPr>
              <a:t>1: Configure Content Gateway analysis</a:t>
            </a:r>
          </a:p>
          <a:p>
            <a:r>
              <a:rPr lang="en-US" sz="2800" dirty="0">
                <a:solidFill>
                  <a:schemeClr val="bg1">
                    <a:lumMod val="75000"/>
                  </a:schemeClr>
                </a:solidFill>
              </a:rPr>
              <a:t>	</a:t>
            </a:r>
            <a:r>
              <a:rPr lang="en-US" sz="2800" i="1" dirty="0">
                <a:solidFill>
                  <a:schemeClr val="bg1">
                    <a:lumMod val="75000"/>
                  </a:schemeClr>
                </a:solidFill>
              </a:rPr>
              <a:t>Step 2a: Customize Internet access policies</a:t>
            </a:r>
          </a:p>
          <a:p>
            <a:r>
              <a:rPr lang="en-US" sz="2800" dirty="0">
                <a:solidFill>
                  <a:schemeClr val="bg1">
                    <a:lumMod val="75000"/>
                  </a:schemeClr>
                </a:solidFill>
              </a:rPr>
              <a:t>	</a:t>
            </a:r>
            <a:r>
              <a:rPr lang="en-US" sz="2800" i="1" dirty="0">
                <a:solidFill>
                  <a:schemeClr val="bg1">
                    <a:lumMod val="75000"/>
                  </a:schemeClr>
                </a:solidFill>
              </a:rPr>
              <a:t>Step 2b (optional): Configure Web DLP policies</a:t>
            </a:r>
          </a:p>
          <a:p>
            <a:pPr>
              <a:spcAft>
                <a:spcPts val="1200"/>
              </a:spcAft>
            </a:pPr>
            <a:r>
              <a:rPr lang="en-US" sz="2800" dirty="0"/>
              <a:t>	</a:t>
            </a:r>
            <a:r>
              <a:rPr lang="en-US" sz="2800" i="1" dirty="0"/>
              <a:t>Step 3: Configure reporting </a:t>
            </a:r>
            <a:r>
              <a:rPr lang="en-US" sz="2800" i="1" dirty="0" smtClean="0"/>
              <a:t>behavior</a:t>
            </a:r>
          </a:p>
          <a:p>
            <a:r>
              <a:rPr lang="en-US" sz="2800" dirty="0"/>
              <a:t>To record detailed information about the URLs </a:t>
            </a:r>
            <a:r>
              <a:rPr lang="en-US" sz="2800" dirty="0" smtClean="0"/>
              <a:t>that users </a:t>
            </a:r>
            <a:r>
              <a:rPr lang="en-US" sz="2800" dirty="0"/>
              <a:t>request, enable full </a:t>
            </a:r>
            <a:r>
              <a:rPr lang="en-US" sz="2800" dirty="0" smtClean="0"/>
              <a:t>URL logging</a:t>
            </a:r>
            <a:r>
              <a:rPr lang="en-US" sz="2800" dirty="0"/>
              <a:t>.</a:t>
            </a:r>
            <a:endParaRPr lang="en-US" sz="2800" i="1" dirty="0"/>
          </a:p>
        </p:txBody>
      </p:sp>
    </p:spTree>
    <p:extLst>
      <p:ext uri="{BB962C8B-B14F-4D97-AF65-F5344CB8AC3E}">
        <p14:creationId xmlns:p14="http://schemas.microsoft.com/office/powerpoint/2010/main" val="29704717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Configure </a:t>
            </a:r>
            <a:r>
              <a:rPr lang="en-US" sz="2000" dirty="0" smtClean="0">
                <a:solidFill>
                  <a:prstClr val="white"/>
                </a:solidFill>
              </a:rPr>
              <a:t>reporting</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sz="2800" dirty="0">
                <a:solidFill>
                  <a:schemeClr val="tx1"/>
                </a:solidFill>
                <a:latin typeface="+mn-lt"/>
              </a:rPr>
              <a:t>In the Web Security module of the TRITON console, navigate to </a:t>
            </a:r>
            <a:r>
              <a:rPr lang="en-US" sz="2800" dirty="0" smtClean="0">
                <a:solidFill>
                  <a:schemeClr val="tx1"/>
                </a:solidFill>
                <a:latin typeface="+mn-lt"/>
              </a:rPr>
              <a:t>the </a:t>
            </a:r>
            <a:r>
              <a:rPr lang="en-US" sz="2800" b="1" dirty="0" smtClean="0">
                <a:solidFill>
                  <a:schemeClr val="tx1"/>
                </a:solidFill>
                <a:latin typeface="+mn-lt"/>
              </a:rPr>
              <a:t>Settings &gt; Reporting </a:t>
            </a:r>
            <a:r>
              <a:rPr lang="en-US" sz="2800" b="1" dirty="0">
                <a:solidFill>
                  <a:schemeClr val="tx1"/>
                </a:solidFill>
                <a:latin typeface="+mn-lt"/>
              </a:rPr>
              <a:t>&gt; Log Database </a:t>
            </a:r>
            <a:r>
              <a:rPr lang="en-US" sz="2800" dirty="0">
                <a:solidFill>
                  <a:schemeClr val="tx1"/>
                </a:solidFill>
                <a:latin typeface="+mn-lt"/>
              </a:rPr>
              <a:t>page.</a:t>
            </a:r>
          </a:p>
          <a:p>
            <a:pPr marL="457200" indent="-457200">
              <a:buFont typeface="+mj-lt"/>
              <a:buAutoNum type="arabicPeriod"/>
            </a:pPr>
            <a:r>
              <a:rPr lang="en-US" sz="2800" dirty="0" smtClean="0">
                <a:solidFill>
                  <a:schemeClr val="tx1"/>
                </a:solidFill>
                <a:latin typeface="+mn-lt"/>
              </a:rPr>
              <a:t>Scroll </a:t>
            </a:r>
            <a:r>
              <a:rPr lang="en-US" sz="2800" dirty="0">
                <a:solidFill>
                  <a:schemeClr val="tx1"/>
                </a:solidFill>
                <a:latin typeface="+mn-lt"/>
              </a:rPr>
              <a:t>down to the </a:t>
            </a:r>
            <a:r>
              <a:rPr lang="en-US" sz="2800" b="1" dirty="0">
                <a:solidFill>
                  <a:schemeClr val="tx1"/>
                </a:solidFill>
                <a:latin typeface="+mn-lt"/>
              </a:rPr>
              <a:t>Full URL Logging </a:t>
            </a:r>
            <a:r>
              <a:rPr lang="en-US" sz="2800" dirty="0">
                <a:solidFill>
                  <a:schemeClr val="tx1"/>
                </a:solidFill>
                <a:latin typeface="+mn-lt"/>
              </a:rPr>
              <a:t>section.</a:t>
            </a:r>
          </a:p>
          <a:p>
            <a:pPr marL="457200" indent="-457200">
              <a:buFont typeface="+mj-lt"/>
              <a:buAutoNum type="arabicPeriod"/>
            </a:pPr>
            <a:r>
              <a:rPr lang="en-US" sz="2800" dirty="0" smtClean="0">
                <a:solidFill>
                  <a:schemeClr val="tx1"/>
                </a:solidFill>
                <a:latin typeface="+mn-lt"/>
              </a:rPr>
              <a:t>Select </a:t>
            </a:r>
            <a:r>
              <a:rPr lang="en-US" sz="2800" dirty="0">
                <a:solidFill>
                  <a:schemeClr val="tx1"/>
                </a:solidFill>
                <a:latin typeface="+mn-lt"/>
              </a:rPr>
              <a:t>the </a:t>
            </a:r>
            <a:r>
              <a:rPr lang="en-US" sz="2800" b="1" dirty="0">
                <a:solidFill>
                  <a:schemeClr val="tx1"/>
                </a:solidFill>
                <a:latin typeface="+mn-lt"/>
              </a:rPr>
              <a:t>Record domain and full URL of each site </a:t>
            </a:r>
            <a:r>
              <a:rPr lang="en-US" sz="2800" b="1" dirty="0" smtClean="0">
                <a:solidFill>
                  <a:schemeClr val="tx1"/>
                </a:solidFill>
                <a:latin typeface="+mn-lt"/>
              </a:rPr>
              <a:t>requested </a:t>
            </a:r>
            <a:r>
              <a:rPr lang="en-US" sz="2800" dirty="0" smtClean="0">
                <a:solidFill>
                  <a:schemeClr val="tx1"/>
                </a:solidFill>
                <a:latin typeface="+mn-lt"/>
              </a:rPr>
              <a:t>radio </a:t>
            </a:r>
            <a:r>
              <a:rPr lang="en-US" sz="2800" dirty="0">
                <a:solidFill>
                  <a:schemeClr val="tx1"/>
                </a:solidFill>
                <a:latin typeface="+mn-lt"/>
              </a:rPr>
              <a:t>button.</a:t>
            </a:r>
          </a:p>
          <a:p>
            <a:pPr marL="457200" indent="-457200">
              <a:buFont typeface="+mj-lt"/>
              <a:buAutoNum type="arabicPeriod"/>
            </a:pPr>
            <a:r>
              <a:rPr lang="en-US" sz="2800" dirty="0" smtClean="0">
                <a:solidFill>
                  <a:schemeClr val="tx1"/>
                </a:solidFill>
                <a:latin typeface="+mn-lt"/>
              </a:rPr>
              <a:t>Click </a:t>
            </a:r>
            <a:r>
              <a:rPr lang="en-US" sz="2800" b="1" dirty="0">
                <a:solidFill>
                  <a:schemeClr val="tx1"/>
                </a:solidFill>
                <a:latin typeface="+mn-lt"/>
              </a:rPr>
              <a:t>OK </a:t>
            </a:r>
            <a:r>
              <a:rPr lang="en-US" sz="2800" dirty="0">
                <a:solidFill>
                  <a:schemeClr val="tx1"/>
                </a:solidFill>
                <a:latin typeface="+mn-lt"/>
              </a:rPr>
              <a:t>to cache your changes, then click </a:t>
            </a:r>
            <a:r>
              <a:rPr lang="en-US" sz="2800" b="1" dirty="0">
                <a:solidFill>
                  <a:schemeClr val="tx1"/>
                </a:solidFill>
                <a:latin typeface="+mn-lt"/>
              </a:rPr>
              <a:t>Save and Deploy </a:t>
            </a:r>
            <a:r>
              <a:rPr lang="en-US" sz="2800" dirty="0">
                <a:solidFill>
                  <a:schemeClr val="tx1"/>
                </a:solidFill>
                <a:latin typeface="+mn-lt"/>
              </a:rPr>
              <a:t>to implement them.</a:t>
            </a:r>
          </a:p>
        </p:txBody>
      </p:sp>
    </p:spTree>
    <p:extLst>
      <p:ext uri="{BB962C8B-B14F-4D97-AF65-F5344CB8AC3E}">
        <p14:creationId xmlns:p14="http://schemas.microsoft.com/office/powerpoint/2010/main" val="31674931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process overview</a:t>
            </a:r>
          </a:p>
        </p:txBody>
      </p:sp>
      <p:sp>
        <p:nvSpPr>
          <p:cNvPr id="3" name="Rectangle 2"/>
          <p:cNvSpPr/>
          <p:nvPr/>
        </p:nvSpPr>
        <p:spPr>
          <a:xfrm>
            <a:off x="152400" y="929817"/>
            <a:ext cx="8305800" cy="4555093"/>
          </a:xfrm>
          <a:prstGeom prst="rect">
            <a:avLst/>
          </a:prstGeom>
        </p:spPr>
        <p:txBody>
          <a:bodyPr wrap="square">
            <a:spAutoFit/>
          </a:bodyPr>
          <a:lstStyle/>
          <a:p>
            <a:r>
              <a:rPr lang="en-US" sz="2800" i="1" u="sng" dirty="0" smtClean="0">
                <a:solidFill>
                  <a:srgbClr val="0000FF"/>
                </a:solidFill>
              </a:rPr>
              <a:t>Configure </a:t>
            </a:r>
            <a:r>
              <a:rPr lang="en-US" sz="2800" i="1" u="sng" dirty="0" err="1" smtClean="0">
                <a:solidFill>
                  <a:srgbClr val="0000FF"/>
                </a:solidFill>
              </a:rPr>
              <a:t>ThreatVision</a:t>
            </a:r>
            <a:r>
              <a:rPr lang="en-US" sz="2800" i="1" dirty="0"/>
              <a:t/>
            </a:r>
            <a:br>
              <a:rPr lang="en-US" sz="2800" i="1" dirty="0"/>
            </a:br>
            <a:endParaRPr lang="en-US" sz="2800" i="1" dirty="0"/>
          </a:p>
          <a:p>
            <a:r>
              <a:rPr lang="en-US" sz="2800" dirty="0" smtClean="0"/>
              <a:t>	</a:t>
            </a:r>
            <a:r>
              <a:rPr lang="en-US" sz="2800" dirty="0" smtClean="0">
                <a:solidFill>
                  <a:schemeClr val="bg1">
                    <a:lumMod val="75000"/>
                  </a:schemeClr>
                </a:solidFill>
              </a:rPr>
              <a:t>S</a:t>
            </a:r>
            <a:r>
              <a:rPr lang="en-US" sz="2800" i="1" dirty="0" smtClean="0">
                <a:solidFill>
                  <a:schemeClr val="bg1">
                    <a:lumMod val="75000"/>
                  </a:schemeClr>
                </a:solidFill>
              </a:rPr>
              <a:t>tep </a:t>
            </a:r>
            <a:r>
              <a:rPr lang="en-US" sz="2800" i="1" dirty="0">
                <a:solidFill>
                  <a:schemeClr val="bg1">
                    <a:lumMod val="75000"/>
                  </a:schemeClr>
                </a:solidFill>
              </a:rPr>
              <a:t>1: Configure Content Gateway analysis</a:t>
            </a:r>
          </a:p>
          <a:p>
            <a:r>
              <a:rPr lang="en-US" sz="2800" dirty="0">
                <a:solidFill>
                  <a:schemeClr val="bg1">
                    <a:lumMod val="75000"/>
                  </a:schemeClr>
                </a:solidFill>
              </a:rPr>
              <a:t>	</a:t>
            </a:r>
            <a:r>
              <a:rPr lang="en-US" sz="2800" i="1" dirty="0">
                <a:solidFill>
                  <a:schemeClr val="bg1">
                    <a:lumMod val="75000"/>
                  </a:schemeClr>
                </a:solidFill>
              </a:rPr>
              <a:t>Step 2a: Customize Internet access policies</a:t>
            </a:r>
          </a:p>
          <a:p>
            <a:r>
              <a:rPr lang="en-US" sz="2800" dirty="0">
                <a:solidFill>
                  <a:schemeClr val="bg1">
                    <a:lumMod val="75000"/>
                  </a:schemeClr>
                </a:solidFill>
              </a:rPr>
              <a:t>	</a:t>
            </a:r>
            <a:r>
              <a:rPr lang="en-US" sz="2800" i="1" dirty="0">
                <a:solidFill>
                  <a:schemeClr val="bg1">
                    <a:lumMod val="75000"/>
                  </a:schemeClr>
                </a:solidFill>
              </a:rPr>
              <a:t>Step 2b (optional): Configure Web DLP policies</a:t>
            </a:r>
          </a:p>
          <a:p>
            <a:r>
              <a:rPr lang="en-US" sz="2800" dirty="0">
                <a:solidFill>
                  <a:schemeClr val="bg1">
                    <a:lumMod val="75000"/>
                  </a:schemeClr>
                </a:solidFill>
              </a:rPr>
              <a:t>	</a:t>
            </a:r>
            <a:r>
              <a:rPr lang="en-US" sz="2800" i="1" dirty="0">
                <a:solidFill>
                  <a:schemeClr val="bg1">
                    <a:lumMod val="75000"/>
                  </a:schemeClr>
                </a:solidFill>
              </a:rPr>
              <a:t>Step 3: Configure reporting behavior</a:t>
            </a:r>
          </a:p>
          <a:p>
            <a:pPr>
              <a:spcAft>
                <a:spcPts val="1200"/>
              </a:spcAft>
            </a:pPr>
            <a:r>
              <a:rPr lang="en-US" sz="2800" dirty="0"/>
              <a:t>	S</a:t>
            </a:r>
            <a:r>
              <a:rPr lang="en-US" sz="2800" i="1" dirty="0"/>
              <a:t>tep 4 (optional): Configure the monitor </a:t>
            </a:r>
            <a:r>
              <a:rPr lang="en-US" sz="2800" i="1" dirty="0" smtClean="0"/>
              <a:t>port</a:t>
            </a:r>
          </a:p>
          <a:p>
            <a:r>
              <a:rPr lang="en-US" sz="2800" dirty="0"/>
              <a:t>If you want to monitor traffic on a port other than the default (port 80), configure </a:t>
            </a:r>
            <a:r>
              <a:rPr lang="en-US" sz="2800" dirty="0" smtClean="0"/>
              <a:t>the custom </a:t>
            </a:r>
            <a:r>
              <a:rPr lang="en-US" sz="2800" dirty="0"/>
              <a:t>port in Content Gateway Manager:</a:t>
            </a:r>
          </a:p>
        </p:txBody>
      </p:sp>
    </p:spTree>
    <p:extLst>
      <p:ext uri="{BB962C8B-B14F-4D97-AF65-F5344CB8AC3E}">
        <p14:creationId xmlns:p14="http://schemas.microsoft.com/office/powerpoint/2010/main" val="14372544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&gt; Configure </a:t>
            </a:r>
            <a:r>
              <a:rPr lang="en-US" sz="2000" dirty="0" smtClean="0">
                <a:solidFill>
                  <a:prstClr val="white"/>
                </a:solidFill>
              </a:rPr>
              <a:t>monitor port</a:t>
            </a:r>
            <a:endParaRPr lang="en-US" dirty="0"/>
          </a:p>
        </p:txBody>
      </p:sp>
      <p:sp>
        <p:nvSpPr>
          <p:cNvPr id="4" name="Content Placeholder 3"/>
          <p:cNvSpPr>
            <a:spLocks noGrp="1"/>
          </p:cNvSpPr>
          <p:nvPr>
            <p:ph sz="half" idx="1"/>
          </p:nvPr>
        </p:nvSpPr>
        <p:spPr/>
        <p:txBody>
          <a:bodyPr>
            <a:noAutofit/>
          </a:bodyPr>
          <a:lstStyle/>
          <a:p>
            <a:pPr marL="457200" indent="-457200">
              <a:buFont typeface="+mj-lt"/>
              <a:buAutoNum type="arabicPeriod"/>
            </a:pPr>
            <a:r>
              <a:rPr lang="en-US" sz="2800" dirty="0" smtClean="0">
                <a:solidFill>
                  <a:schemeClr val="tx1"/>
                </a:solidFill>
                <a:latin typeface="+mn-lt"/>
              </a:rPr>
              <a:t>Log </a:t>
            </a:r>
            <a:r>
              <a:rPr lang="en-US" sz="2800" dirty="0">
                <a:solidFill>
                  <a:schemeClr val="tx1"/>
                </a:solidFill>
                <a:latin typeface="+mn-lt"/>
              </a:rPr>
              <a:t>on to Content Gateway Manager.</a:t>
            </a:r>
          </a:p>
          <a:p>
            <a:pPr marL="457200" indent="-457200">
              <a:buFont typeface="+mj-lt"/>
              <a:buAutoNum type="arabicPeriod"/>
            </a:pPr>
            <a:r>
              <a:rPr lang="en-US" sz="2800" dirty="0" smtClean="0">
                <a:solidFill>
                  <a:schemeClr val="tx1"/>
                </a:solidFill>
                <a:latin typeface="+mn-lt"/>
              </a:rPr>
              <a:t>Select </a:t>
            </a:r>
            <a:r>
              <a:rPr lang="en-US" sz="2800" dirty="0">
                <a:solidFill>
                  <a:schemeClr val="tx1"/>
                </a:solidFill>
                <a:latin typeface="+mn-lt"/>
              </a:rPr>
              <a:t>the </a:t>
            </a:r>
            <a:r>
              <a:rPr lang="en-US" sz="2800" b="1" dirty="0">
                <a:solidFill>
                  <a:schemeClr val="tx1"/>
                </a:solidFill>
                <a:latin typeface="+mn-lt"/>
              </a:rPr>
              <a:t>Configure </a:t>
            </a:r>
            <a:r>
              <a:rPr lang="en-US" sz="2800" dirty="0">
                <a:solidFill>
                  <a:schemeClr val="tx1"/>
                </a:solidFill>
                <a:latin typeface="+mn-lt"/>
              </a:rPr>
              <a:t>tab and navigate to the </a:t>
            </a:r>
            <a:r>
              <a:rPr lang="en-US" sz="2800" b="1" dirty="0">
                <a:solidFill>
                  <a:schemeClr val="tx1"/>
                </a:solidFill>
                <a:latin typeface="+mn-lt"/>
              </a:rPr>
              <a:t>Networking &gt; ARM </a:t>
            </a:r>
            <a:r>
              <a:rPr lang="en-US" sz="2800" dirty="0">
                <a:solidFill>
                  <a:schemeClr val="tx1"/>
                </a:solidFill>
                <a:latin typeface="+mn-lt"/>
              </a:rPr>
              <a:t>page.</a:t>
            </a:r>
          </a:p>
          <a:p>
            <a:pPr marL="457200" indent="-457200">
              <a:buFont typeface="+mj-lt"/>
              <a:buAutoNum type="arabicPeriod"/>
            </a:pPr>
            <a:r>
              <a:rPr lang="en-US" sz="2800" dirty="0" smtClean="0">
                <a:solidFill>
                  <a:schemeClr val="tx1"/>
                </a:solidFill>
                <a:latin typeface="+mn-lt"/>
              </a:rPr>
              <a:t>Click </a:t>
            </a:r>
            <a:r>
              <a:rPr lang="en-US" sz="2800" b="1" dirty="0">
                <a:solidFill>
                  <a:schemeClr val="tx1"/>
                </a:solidFill>
                <a:latin typeface="+mn-lt"/>
              </a:rPr>
              <a:t>Edit File</a:t>
            </a:r>
            <a:r>
              <a:rPr lang="en-US" sz="2800" dirty="0">
                <a:solidFill>
                  <a:schemeClr val="tx1"/>
                </a:solidFill>
                <a:latin typeface="+mn-lt"/>
              </a:rPr>
              <a:t>.</a:t>
            </a:r>
          </a:p>
          <a:p>
            <a:pPr marL="457200" indent="-457200">
              <a:buFont typeface="+mj-lt"/>
              <a:buAutoNum type="arabicPeriod"/>
            </a:pPr>
            <a:r>
              <a:rPr lang="en-US" sz="2800" dirty="0" smtClean="0">
                <a:solidFill>
                  <a:schemeClr val="tx1"/>
                </a:solidFill>
                <a:latin typeface="+mn-lt"/>
              </a:rPr>
              <a:t>In </a:t>
            </a:r>
            <a:r>
              <a:rPr lang="en-US" sz="2800" dirty="0">
                <a:solidFill>
                  <a:schemeClr val="tx1"/>
                </a:solidFill>
                <a:latin typeface="+mn-lt"/>
              </a:rPr>
              <a:t>the selection box at the top of the page, select the connection that you want </a:t>
            </a:r>
            <a:r>
              <a:rPr lang="en-US" sz="2800" dirty="0" smtClean="0">
                <a:solidFill>
                  <a:schemeClr val="tx1"/>
                </a:solidFill>
                <a:latin typeface="+mn-lt"/>
              </a:rPr>
              <a:t>to change </a:t>
            </a:r>
            <a:r>
              <a:rPr lang="en-US" sz="2800" dirty="0">
                <a:solidFill>
                  <a:schemeClr val="tx1"/>
                </a:solidFill>
                <a:latin typeface="+mn-lt"/>
              </a:rPr>
              <a:t>(the rule using port 80).</a:t>
            </a:r>
          </a:p>
          <a:p>
            <a:pPr marL="457200" indent="-457200">
              <a:buFont typeface="+mj-lt"/>
              <a:buAutoNum type="arabicPeriod"/>
            </a:pPr>
            <a:r>
              <a:rPr lang="en-US" sz="2800" dirty="0" smtClean="0">
                <a:solidFill>
                  <a:schemeClr val="tx1"/>
                </a:solidFill>
                <a:latin typeface="+mn-lt"/>
              </a:rPr>
              <a:t>Change </a:t>
            </a:r>
            <a:r>
              <a:rPr lang="en-US" sz="2800" dirty="0">
                <a:solidFill>
                  <a:schemeClr val="tx1"/>
                </a:solidFill>
                <a:latin typeface="+mn-lt"/>
              </a:rPr>
              <a:t>the </a:t>
            </a:r>
            <a:r>
              <a:rPr lang="en-US" sz="2800" b="1" dirty="0">
                <a:solidFill>
                  <a:schemeClr val="tx1"/>
                </a:solidFill>
                <a:latin typeface="+mn-lt"/>
              </a:rPr>
              <a:t>Destination Port </a:t>
            </a:r>
            <a:r>
              <a:rPr lang="en-US" sz="2800" dirty="0">
                <a:solidFill>
                  <a:schemeClr val="tx1"/>
                </a:solidFill>
                <a:latin typeface="+mn-lt"/>
              </a:rPr>
              <a:t>value to the port you want to use.</a:t>
            </a:r>
          </a:p>
          <a:p>
            <a:pPr marL="457200" indent="-457200">
              <a:buFont typeface="+mj-lt"/>
              <a:buAutoNum type="arabicPeriod"/>
            </a:pPr>
            <a:r>
              <a:rPr lang="en-US" sz="2800" dirty="0" smtClean="0">
                <a:solidFill>
                  <a:schemeClr val="tx1"/>
                </a:solidFill>
                <a:latin typeface="+mn-lt"/>
              </a:rPr>
              <a:t>Click </a:t>
            </a:r>
            <a:r>
              <a:rPr lang="en-US" sz="2800" b="1" dirty="0">
                <a:solidFill>
                  <a:schemeClr val="tx1"/>
                </a:solidFill>
                <a:latin typeface="+mn-lt"/>
              </a:rPr>
              <a:t>Apply</a:t>
            </a:r>
            <a:r>
              <a:rPr lang="en-US" sz="2800" dirty="0">
                <a:solidFill>
                  <a:schemeClr val="tx1"/>
                </a:solidFill>
                <a:latin typeface="+mn-lt"/>
              </a:rPr>
              <a:t>, then click </a:t>
            </a:r>
            <a:r>
              <a:rPr lang="en-US" sz="2800" b="1" dirty="0">
                <a:solidFill>
                  <a:schemeClr val="tx1"/>
                </a:solidFill>
                <a:latin typeface="+mn-lt"/>
              </a:rPr>
              <a:t>Close </a:t>
            </a:r>
            <a:r>
              <a:rPr lang="en-US" sz="2800" dirty="0">
                <a:solidFill>
                  <a:schemeClr val="tx1"/>
                </a:solidFill>
                <a:latin typeface="+mn-lt"/>
              </a:rPr>
              <a:t>to return </a:t>
            </a:r>
            <a:r>
              <a:rPr lang="en-US" sz="2800" dirty="0" smtClean="0">
                <a:solidFill>
                  <a:schemeClr val="tx1"/>
                </a:solidFill>
                <a:latin typeface="+mn-lt"/>
              </a:rPr>
              <a:t>to the </a:t>
            </a:r>
            <a:r>
              <a:rPr lang="en-US" sz="2800" dirty="0">
                <a:solidFill>
                  <a:schemeClr val="tx1"/>
                </a:solidFill>
                <a:latin typeface="+mn-lt"/>
              </a:rPr>
              <a:t>ARM page.</a:t>
            </a:r>
          </a:p>
          <a:p>
            <a:pPr marL="457200" indent="-457200">
              <a:buFont typeface="+mj-lt"/>
              <a:buAutoNum type="arabicPeriod"/>
            </a:pPr>
            <a:r>
              <a:rPr lang="en-US" sz="2800" dirty="0" smtClean="0">
                <a:solidFill>
                  <a:schemeClr val="tx1"/>
                </a:solidFill>
                <a:latin typeface="+mn-lt"/>
              </a:rPr>
              <a:t>Click </a:t>
            </a:r>
            <a:r>
              <a:rPr lang="en-US" sz="2800" b="1" dirty="0">
                <a:solidFill>
                  <a:schemeClr val="tx1"/>
                </a:solidFill>
                <a:latin typeface="+mn-lt"/>
              </a:rPr>
              <a:t>Apply </a:t>
            </a:r>
            <a:r>
              <a:rPr lang="en-US" sz="2800" dirty="0">
                <a:solidFill>
                  <a:schemeClr val="tx1"/>
                </a:solidFill>
                <a:latin typeface="+mn-lt"/>
              </a:rPr>
              <a:t>again to implement the change.</a:t>
            </a:r>
          </a:p>
        </p:txBody>
      </p:sp>
    </p:spTree>
    <p:extLst>
      <p:ext uri="{BB962C8B-B14F-4D97-AF65-F5344CB8AC3E}">
        <p14:creationId xmlns:p14="http://schemas.microsoft.com/office/powerpoint/2010/main" val="10740075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solidFill>
                  <a:prstClr val="white"/>
                </a:solidFill>
              </a:rPr>
              <a:t>Configure </a:t>
            </a:r>
            <a:r>
              <a:rPr lang="en-US" sz="2000" dirty="0" err="1">
                <a:solidFill>
                  <a:prstClr val="white"/>
                </a:solidFill>
              </a:rPr>
              <a:t>ThreatVision</a:t>
            </a:r>
            <a:r>
              <a:rPr lang="en-US" sz="2000" dirty="0">
                <a:solidFill>
                  <a:prstClr val="white"/>
                </a:solidFill>
              </a:rPr>
              <a:t> </a:t>
            </a:r>
            <a:endParaRPr lang="en-US" dirty="0"/>
          </a:p>
        </p:txBody>
      </p:sp>
      <p:sp>
        <p:nvSpPr>
          <p:cNvPr id="4" name="Content Placeholder 3"/>
          <p:cNvSpPr>
            <a:spLocks noGrp="1"/>
          </p:cNvSpPr>
          <p:nvPr>
            <p:ph sz="half" idx="1"/>
          </p:nvPr>
        </p:nvSpPr>
        <p:spPr/>
        <p:txBody>
          <a:bodyPr>
            <a:noAutofit/>
          </a:bodyPr>
          <a:lstStyle/>
          <a:p>
            <a:pPr marL="0" indent="0">
              <a:buNone/>
            </a:pPr>
            <a:r>
              <a:rPr lang="en-US" sz="2800" dirty="0" smtClean="0">
                <a:solidFill>
                  <a:schemeClr val="tx1"/>
                </a:solidFill>
                <a:latin typeface="+mn-lt"/>
              </a:rPr>
              <a:t>This completes the setup and configuration steps.</a:t>
            </a:r>
            <a:endParaRPr lang="en-US" sz="2800" dirty="0">
              <a:solidFill>
                <a:schemeClr val="tx1"/>
              </a:solidFill>
              <a:latin typeface="+mn-lt"/>
            </a:endParaRPr>
          </a:p>
        </p:txBody>
      </p:sp>
    </p:spTree>
    <p:extLst>
      <p:ext uri="{BB962C8B-B14F-4D97-AF65-F5344CB8AC3E}">
        <p14:creationId xmlns:p14="http://schemas.microsoft.com/office/powerpoint/2010/main" val="26868558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QA </a:t>
            </a:r>
          </a:p>
        </p:txBody>
      </p:sp>
      <p:sp>
        <p:nvSpPr>
          <p:cNvPr id="5" name="Subtitle 4"/>
          <p:cNvSpPr>
            <a:spLocks noGrp="1"/>
          </p:cNvSpPr>
          <p:nvPr>
            <p:ph type="subTitle" idx="1"/>
          </p:nvPr>
        </p:nvSpPr>
        <p:spPr/>
        <p:txBody>
          <a:bodyPr/>
          <a:lstStyle/>
          <a:p>
            <a:r>
              <a:rPr lang="en-US" dirty="0" smtClean="0"/>
              <a:t>Testing scope</a:t>
            </a:r>
            <a:endParaRPr lang="en-US" dirty="0"/>
          </a:p>
        </p:txBody>
      </p:sp>
    </p:spTree>
    <p:extLst>
      <p:ext uri="{BB962C8B-B14F-4D97-AF65-F5344CB8AC3E}">
        <p14:creationId xmlns:p14="http://schemas.microsoft.com/office/powerpoint/2010/main" val="1029801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QA Testing Boundaries</a:t>
            </a:r>
            <a:endParaRPr lang="en-US" dirty="0"/>
          </a:p>
        </p:txBody>
      </p:sp>
      <p:sp>
        <p:nvSpPr>
          <p:cNvPr id="5" name="Content Placeholder 4"/>
          <p:cNvSpPr>
            <a:spLocks noGrp="1"/>
          </p:cNvSpPr>
          <p:nvPr>
            <p:ph sz="half" idx="1"/>
          </p:nvPr>
        </p:nvSpPr>
        <p:spPr>
          <a:xfrm>
            <a:off x="152400" y="1143000"/>
            <a:ext cx="8686800" cy="5308600"/>
          </a:xfrm>
        </p:spPr>
        <p:txBody>
          <a:bodyPr>
            <a:normAutofit/>
          </a:bodyPr>
          <a:lstStyle/>
          <a:p>
            <a:pPr marL="457200" lvl="1" indent="0">
              <a:buNone/>
            </a:pPr>
            <a:r>
              <a:rPr lang="en-US" sz="2800" dirty="0" smtClean="0"/>
              <a:t>The following were not tested </a:t>
            </a:r>
            <a:r>
              <a:rPr lang="en-US" sz="2800" dirty="0"/>
              <a:t>by </a:t>
            </a:r>
            <a:r>
              <a:rPr lang="en-US" sz="2800" dirty="0" smtClean="0"/>
              <a:t>QA for v7.7.3: </a:t>
            </a:r>
            <a:endParaRPr lang="en-US" sz="2800" dirty="0"/>
          </a:p>
          <a:p>
            <a:pPr lvl="2">
              <a:spcAft>
                <a:spcPts val="1200"/>
              </a:spcAft>
            </a:pPr>
            <a:r>
              <a:rPr lang="en-US" sz="2800" dirty="0"/>
              <a:t>C</a:t>
            </a:r>
            <a:r>
              <a:rPr lang="en-US" sz="2800" dirty="0" smtClean="0"/>
              <a:t>o-existence </a:t>
            </a:r>
            <a:r>
              <a:rPr lang="en-US" sz="2800" dirty="0"/>
              <a:t>with another proxy </a:t>
            </a:r>
          </a:p>
          <a:p>
            <a:pPr lvl="2">
              <a:spcAft>
                <a:spcPts val="1200"/>
              </a:spcAft>
            </a:pPr>
            <a:r>
              <a:rPr lang="en-US" sz="2800" dirty="0"/>
              <a:t>N</a:t>
            </a:r>
            <a:r>
              <a:rPr lang="en-US" sz="2800" dirty="0" smtClean="0"/>
              <a:t>etwork </a:t>
            </a:r>
            <a:r>
              <a:rPr lang="en-US" sz="2800" dirty="0"/>
              <a:t>tap</a:t>
            </a:r>
          </a:p>
          <a:p>
            <a:pPr lvl="2">
              <a:spcAft>
                <a:spcPts val="1200"/>
              </a:spcAft>
            </a:pPr>
            <a:r>
              <a:rPr lang="en-US" sz="2800" dirty="0"/>
              <a:t>M</a:t>
            </a:r>
            <a:r>
              <a:rPr lang="en-US" sz="2800" dirty="0" smtClean="0"/>
              <a:t>onitor </a:t>
            </a:r>
            <a:r>
              <a:rPr lang="en-US" sz="2800" dirty="0"/>
              <a:t>mode with </a:t>
            </a:r>
            <a:r>
              <a:rPr lang="en-US" sz="2800" dirty="0" smtClean="0"/>
              <a:t>Network Agent </a:t>
            </a:r>
            <a:endParaRPr lang="en-US" sz="2800" dirty="0"/>
          </a:p>
          <a:p>
            <a:pPr lvl="2">
              <a:spcAft>
                <a:spcPts val="1200"/>
              </a:spcAft>
            </a:pPr>
            <a:r>
              <a:rPr lang="en-US" sz="2800" dirty="0"/>
              <a:t>Tagged VLAN support (not officially supported, script available in Merlin build, tested by DEV in-house &amp; on EAP customer deployment – to be used as last resort</a:t>
            </a:r>
            <a:r>
              <a:rPr lang="en-US" sz="2800" dirty="0" smtClean="0"/>
              <a:t>)</a:t>
            </a:r>
            <a:endParaRPr lang="en-US" sz="28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2825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rpose xmlns="2f892afa-1e3a-4f72-9407-67503cc1be8e">mini release document for monitory mode HF</Purpose>
    <Doc_x0020_Type xmlns="$ListId:DocLibrary;">Reports</Doc_x0020_Type>
    <Team xmlns="2f892afa-1e3a-4f72-9407-67503cc1be8e">PGM</Team>
    <Sprint xmlns="2f892afa-1e3a-4f72-9407-67503cc1be8e">Not Applicable</Sprint>
    <Status xmlns="2f892afa-1e3a-4f72-9407-67503cc1be8e">Ready for review</Status>
    <Owner xmlns="2f892afa-1e3a-4f72-9407-67503cc1be8e">
      <UserInfo>
        <DisplayName>NIS1\fvarnell</DisplayName>
        <AccountId>290</AccountId>
        <AccountType/>
      </UserInfo>
    </Owner>
    <Latest_x0020_Updates xmlns="2f892afa-1e3a-4f72-9407-67503cc1be8e" xsi:nil="true"/>
    <Deliverable_x0020_Type xmlns="2f892afa-1e3a-4f72-9407-67503cc1be8e">Go/NoGo</Deliverable_x0020_Type>
    <ProductCode xmlns="92e6c777-4294-4b18-9632-1a3d951d6d61">APP</ProductCod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FFA6CF41380746B9EF76CAD657E1DF" ma:contentTypeVersion="" ma:contentTypeDescription="Create a new document." ma:contentTypeScope="" ma:versionID="be05eb11ea5a56ebdf531e452fd5236e">
  <xsd:schema xmlns:xsd="http://www.w3.org/2001/XMLSchema" xmlns:xs="http://www.w3.org/2001/XMLSchema" xmlns:p="http://schemas.microsoft.com/office/2006/metadata/properties" xmlns:ns2="92e6c777-4294-4b18-9632-1a3d951d6d61" xmlns:ns3="2f892afa-1e3a-4f72-9407-67503cc1be8e" xmlns:ns4="$ListId:DocLibrary;" targetNamespace="http://schemas.microsoft.com/office/2006/metadata/properties" ma:root="true" ma:fieldsID="4ab43248363c89edf54e061e6e97cb21" ns2:_="" ns3:_="" ns4:_="">
    <xsd:import namespace="92e6c777-4294-4b18-9632-1a3d951d6d61"/>
    <xsd:import namespace="2f892afa-1e3a-4f72-9407-67503cc1be8e"/>
    <xsd:import namespace="$ListId:DocLibrary;"/>
    <xsd:element name="properties">
      <xsd:complexType>
        <xsd:sequence>
          <xsd:element name="documentManagement">
            <xsd:complexType>
              <xsd:all>
                <xsd:element ref="ns2:ProductCode" minOccurs="0"/>
                <xsd:element ref="ns3:Team"/>
                <xsd:element ref="ns4:Doc_x0020_Type" minOccurs="0"/>
                <xsd:element ref="ns3:Deliverable_x0020_Type"/>
                <xsd:element ref="ns3:Sprint"/>
                <xsd:element ref="ns3:Status"/>
                <xsd:element ref="ns3:Owner"/>
                <xsd:element ref="ns3:Purpose"/>
                <xsd:element ref="ns3:Latest_x0020_Upda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6c777-4294-4b18-9632-1a3d951d6d61" elementFormDefault="qualified">
    <xsd:import namespace="http://schemas.microsoft.com/office/2006/documentManagement/types"/>
    <xsd:import namespace="http://schemas.microsoft.com/office/infopath/2007/PartnerControls"/>
    <xsd:element name="ProductCode" ma:index="1" nillable="true" ma:displayName="Product" ma:default="WSG" ma:description="Key Product Families used for sorting and filtering in PMO reports - do not change" ma:format="Dropdown" ma:internalName="ProductCode">
      <xsd:simpleType>
        <xsd:restriction base="dms:Choice">
          <xsd:enumeration value="APP"/>
          <xsd:enumeration value="CCA"/>
          <xsd:enumeration value="CWS"/>
          <xsd:enumeration value="CES"/>
          <xsd:enumeration value="DSS"/>
          <xsd:enumeration value="EIP"/>
          <xsd:enumeration value="ESG"/>
          <xsd:enumeration value="HYB"/>
          <xsd:enumeration value="TMS"/>
          <xsd:enumeration value="WSG"/>
        </xsd:restriction>
      </xsd:simpleType>
    </xsd:element>
  </xsd:schema>
  <xsd:schema xmlns:xsd="http://www.w3.org/2001/XMLSchema" xmlns:xs="http://www.w3.org/2001/XMLSchema" xmlns:dms="http://schemas.microsoft.com/office/2006/documentManagement/types" xmlns:pc="http://schemas.microsoft.com/office/infopath/2007/PartnerControls" targetNamespace="2f892afa-1e3a-4f72-9407-67503cc1be8e" elementFormDefault="qualified">
    <xsd:import namespace="http://schemas.microsoft.com/office/2006/documentManagement/types"/>
    <xsd:import namespace="http://schemas.microsoft.com/office/infopath/2007/PartnerControls"/>
    <xsd:element name="Team" ma:index="2" ma:displayName="Team" ma:default="Config. Mgmt" ma:description="Team that owns the Deliverable Document" ma:format="Dropdown" ma:indexed="true" ma:internalName="Team">
      <xsd:simpleType>
        <xsd:restriction base="dms:Choice">
          <xsd:enumeration value="Appliance Ops"/>
          <xsd:enumeration value="Config. Mgmt"/>
          <xsd:enumeration value="Dev"/>
          <xsd:enumeration value="EAG/IT"/>
          <xsd:enumeration value="Execution"/>
          <xsd:enumeration value="Hosted Ops"/>
          <xsd:enumeration value="Legal"/>
          <xsd:enumeration value="Perf Eng."/>
          <xsd:enumeration value="PGM"/>
          <xsd:enumeration value="PM"/>
          <xsd:enumeration value="SDG"/>
          <xsd:enumeration value="Solution Test"/>
          <xsd:enumeration value="Tech Com"/>
          <xsd:enumeration value="Tech Support"/>
          <xsd:enumeration value="Tech Training"/>
          <xsd:enumeration value="QA"/>
          <xsd:enumeration value="WSL"/>
          <xsd:enumeration value="UX"/>
          <xsd:enumeration value="Other"/>
        </xsd:restriction>
      </xsd:simpleType>
    </xsd:element>
    <xsd:element name="Deliverable_x0020_Type" ma:index="4" ma:displayName="Deliverable Type" ma:default="Functional/Design Specification" ma:description="Choose the type of deliverable" ma:format="Dropdown" ma:internalName="Deliverable_x0020_Type">
      <xsd:simpleType>
        <xsd:restriction base="dms:Choice">
          <xsd:enumeration value="Concept Commit"/>
          <xsd:enumeration value="CRs"/>
          <xsd:enumeration value="EAP"/>
          <xsd:enumeration value="Execution Commit"/>
          <xsd:enumeration value="Functional/Design Specification"/>
          <xsd:enumeration value="Go/NoGo"/>
          <xsd:enumeration value="Handoff"/>
          <xsd:enumeration value="High-Level Architecture/Design"/>
          <xsd:enumeration value="High Fidelity Mockup"/>
          <xsd:enumeration value="Implementation Review"/>
          <xsd:enumeration value="Low Fidelity Mockup"/>
          <xsd:enumeration value="Meeting Minutes"/>
          <xsd:enumeration value="PCR"/>
          <xsd:enumeration value="Performance/Stability"/>
          <xsd:enumeration value="PRD"/>
          <xsd:enumeration value="QA"/>
          <xsd:enumeration value="Requirements"/>
          <xsd:enumeration value="Release Candidate"/>
          <xsd:enumeration value="ROMs"/>
          <xsd:enumeration value="Sprint"/>
          <xsd:enumeration value="Status"/>
          <xsd:enumeration value="Tech Support"/>
          <xsd:enumeration value="Test"/>
          <xsd:enumeration value="Training"/>
          <xsd:enumeration value="Use Case"/>
          <xsd:enumeration value="Other"/>
        </xsd:restriction>
      </xsd:simpleType>
    </xsd:element>
    <xsd:element name="Sprint" ma:index="5" ma:displayName="Sprint" ma:default="Sprint 1" ma:description="Targeted Sprint" ma:format="Dropdown" ma:internalName="Sprint">
      <xsd:simpleType>
        <xsd:restriction base="dms:Choice">
          <xsd:enumeration value="Sprint 1"/>
          <xsd:enumeration value="Sprint 2"/>
          <xsd:enumeration value="Sprint 3"/>
          <xsd:enumeration value="Sprint 4"/>
          <xsd:enumeration value="Sprint 5"/>
          <xsd:enumeration value="Sprint 6"/>
          <xsd:enumeration value="Sprint 7"/>
          <xsd:enumeration value="TBD"/>
          <xsd:enumeration value="Not Applicable"/>
        </xsd:restriction>
      </xsd:simpleType>
    </xsd:element>
    <xsd:element name="Status" ma:index="6" ma:displayName="Status" ma:default="Draft" ma:description="Enter the current status of this document." ma:format="Dropdown" ma:internalName="Status">
      <xsd:simpleType>
        <xsd:restriction base="dms:Choice">
          <xsd:enumeration value="Draft"/>
          <xsd:enumeration value="Ready for review"/>
          <xsd:enumeration value="Accepted"/>
          <xsd:enumeration value="Rejected - rework required"/>
          <xsd:enumeration value="No approval needed"/>
          <xsd:enumeration value="Marked for deletion"/>
        </xsd:restriction>
      </xsd:simpleType>
    </xsd:element>
    <xsd:element name="Owner" ma:index="7" ma:displayName="Owner" ma:description="Assign one or more owner responsible for this deliverable. &#10;&#10;If left blank, owner will be automatically set to the person adding the document." ma:list="UserInfo" ma:SharePointGroup="0" ma:internalName="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rpose" ma:index="8" ma:displayName="Purpose" ma:description="Explain the purpose of this document and who should read it" ma:internalName="Purpose">
      <xsd:simpleType>
        <xsd:restriction base="dms:Note">
          <xsd:maxLength value="255"/>
        </xsd:restriction>
      </xsd:simpleType>
    </xsd:element>
    <xsd:element name="Latest_x0020_Updates" ma:index="9" nillable="true" ma:displayName="Latest Updates" ma:description="Please insert any comments, suggestions, updates, or instruction regarding this doc." ma:internalName="Latest_x0020_Update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ListId:DocLibrary;" elementFormDefault="qualified">
    <xsd:import namespace="http://schemas.microsoft.com/office/2006/documentManagement/types"/>
    <xsd:import namespace="http://schemas.microsoft.com/office/infopath/2007/PartnerControls"/>
    <xsd:element name="Doc_x0020_Type" ma:index="3" nillable="true" ma:displayName="Doc Type" ma:description="Choose the type of document" ma:format="Dropdown" ma:internalName="Doc_x0020_Type">
      <xsd:simpleType>
        <xsd:restriction base="dms:Choice">
          <xsd:enumeration value="Design"/>
          <xsd:enumeration value="Metrics"/>
          <xsd:enumeration value="Notes"/>
          <xsd:enumeration value="Plan"/>
          <xsd:enumeration value="Reports"/>
          <xsd:enumeration value="Request"/>
          <xsd:enumeration value="Review"/>
          <xsd:enumeration value="Specs."/>
          <xsd:enumeration value="Spreadsheet"/>
          <xsd:enumeration value="Support"/>
          <xsd:enumeration value="Tools"/>
          <xsd:enumeration value="TBD"/>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4442D5-E5EB-4CE0-82F8-84C6CFD2BC5E}">
  <ds:schemaRefs>
    <ds:schemaRef ds:uri="http://purl.org/dc/elements/1.1/"/>
    <ds:schemaRef ds:uri="92e6c777-4294-4b18-9632-1a3d951d6d61"/>
    <ds:schemaRef ds:uri="http://schemas.microsoft.com/office/infopath/2007/PartnerControls"/>
    <ds:schemaRef ds:uri="http://purl.org/dc/dcmitype/"/>
    <ds:schemaRef ds:uri="2f892afa-1e3a-4f72-9407-67503cc1be8e"/>
    <ds:schemaRef ds:uri="http://schemas.microsoft.com/office/2006/documentManagement/types"/>
    <ds:schemaRef ds:uri="http://www.w3.org/XML/1998/namespace"/>
    <ds:schemaRef ds:uri="http://purl.org/dc/terms/"/>
    <ds:schemaRef ds:uri="http://schemas.openxmlformats.org/package/2006/metadata/core-properties"/>
    <ds:schemaRef ds:uri="$ListId:DocLibrary;"/>
    <ds:schemaRef ds:uri="http://schemas.microsoft.com/office/2006/metadata/properties"/>
  </ds:schemaRefs>
</ds:datastoreItem>
</file>

<file path=customXml/itemProps2.xml><?xml version="1.0" encoding="utf-8"?>
<ds:datastoreItem xmlns:ds="http://schemas.openxmlformats.org/officeDocument/2006/customXml" ds:itemID="{51FE3CFA-1861-4AB8-B9B4-D4CD4FB7F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6c777-4294-4b18-9632-1a3d951d6d61"/>
    <ds:schemaRef ds:uri="2f892afa-1e3a-4f72-9407-67503cc1be8e"/>
    <ds:schemaRef ds:uri="$ListId:DocLibrary;"/>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9986B-E1CD-4F9A-B2F7-88EA8619C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5227</TotalTime>
  <Words>5889</Words>
  <Application>Microsoft Office PowerPoint</Application>
  <PresentationFormat>On-screen Show (4:3)</PresentationFormat>
  <Paragraphs>688</Paragraphs>
  <Slides>115</Slides>
  <Notes>29</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Custom Design</vt:lpstr>
      <vt:lpstr>ThreatVision Training</vt:lpstr>
      <vt:lpstr>ThreatVision Release Summary</vt:lpstr>
      <vt:lpstr>ThreatVision POC Tool Release Goals</vt:lpstr>
      <vt:lpstr>Agenda</vt:lpstr>
      <vt:lpstr> ThreatVision Capabilities</vt:lpstr>
      <vt:lpstr>The Big Picture</vt:lpstr>
      <vt:lpstr>Topology</vt:lpstr>
      <vt:lpstr>Capabilities</vt:lpstr>
      <vt:lpstr>Capabilities</vt:lpstr>
      <vt:lpstr>Capabilities</vt:lpstr>
      <vt:lpstr>Known Limitations</vt:lpstr>
      <vt:lpstr>Known Limitations (part 1 of 4)</vt:lpstr>
      <vt:lpstr>Known Limitations (part 2 of 4)</vt:lpstr>
      <vt:lpstr>Known Limitations (part 3 of 4)</vt:lpstr>
      <vt:lpstr>Known Limitations (part 4 of 4)</vt:lpstr>
      <vt:lpstr> ThreatVision Setup</vt:lpstr>
      <vt:lpstr>Setup process overview</vt:lpstr>
      <vt:lpstr>Topology</vt:lpstr>
      <vt:lpstr>Setup process overview</vt:lpstr>
      <vt:lpstr>Set up the appliance &gt; Hardware</vt:lpstr>
      <vt:lpstr>Set up the appliance &gt; Hardware</vt:lpstr>
      <vt:lpstr>Set up the appliance &gt; firstboot</vt:lpstr>
      <vt:lpstr>Set up the appliance &gt; firstboot</vt:lpstr>
      <vt:lpstr>Set up the appliance &gt; firstboot</vt:lpstr>
      <vt:lpstr>Set up the appliance &gt; firstboot</vt:lpstr>
      <vt:lpstr>Set up the appliance &gt; firstboot</vt:lpstr>
      <vt:lpstr>Set up the appliance &gt; firstboot</vt:lpstr>
      <vt:lpstr>Set up the appliance &gt; Configure basic settings</vt:lpstr>
      <vt:lpstr>Set up the appliance &gt; Configure basic settings</vt:lpstr>
      <vt:lpstr>Set up the appliance &gt; Configure basic settings</vt:lpstr>
      <vt:lpstr>Set up the appliance &gt; Configure basic settings</vt:lpstr>
      <vt:lpstr>Set up the appliance &gt; Configure basic settings</vt:lpstr>
      <vt:lpstr>Setup process overview</vt:lpstr>
      <vt:lpstr>Set up the appliance &gt; Configure network interfaces</vt:lpstr>
      <vt:lpstr>Set up the appliance &gt; Configure network interfaces</vt:lpstr>
      <vt:lpstr>Setup process overview</vt:lpstr>
      <vt:lpstr>Set up the appliance &gt; Configure Web Security components</vt:lpstr>
      <vt:lpstr>Setup process overview</vt:lpstr>
      <vt:lpstr>Set up the appliance &gt; Apply the hotfix and enable ThreatVision</vt:lpstr>
      <vt:lpstr>Set up the appliance &gt; Apply the hotfix and enable ThreatVision</vt:lpstr>
      <vt:lpstr>Set up the appliance &gt; Apply the hotfix and enable ThreatVision</vt:lpstr>
      <vt:lpstr>Setup process overview</vt:lpstr>
      <vt:lpstr>Setup process overview</vt:lpstr>
      <vt:lpstr>Create Management Server &gt; Run the installer</vt:lpstr>
      <vt:lpstr>Create Management Server &gt; Run the installer</vt:lpstr>
      <vt:lpstr>Create Management Server &gt; Run the installer</vt:lpstr>
      <vt:lpstr>Create Management Server &gt; Run the installer</vt:lpstr>
      <vt:lpstr>Create Management Server &gt; Run the installer</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Setup process overview</vt:lpstr>
      <vt:lpstr>Create Management Server &gt; Infrastructure</vt:lpstr>
      <vt:lpstr>Create Management Server &gt; Infrastructure</vt:lpstr>
      <vt:lpstr>Create Management Server &gt; Infrastructure</vt:lpstr>
      <vt:lpstr>Create Management Server &gt; Infrastructure</vt:lpstr>
      <vt:lpstr>Create Management Server &gt; Infrastructure</vt:lpstr>
      <vt:lpstr>Setup process overview</vt:lpstr>
      <vt:lpstr>Create management server &gt; Web components</vt:lpstr>
      <vt:lpstr>Create management server &gt; Web components</vt:lpstr>
      <vt:lpstr>Create Management server &gt; Web components</vt:lpstr>
      <vt:lpstr>Create Management server &gt; Web components</vt:lpstr>
      <vt:lpstr>Setup process overview</vt:lpstr>
      <vt:lpstr>Create Management server &gt; Data components</vt:lpstr>
      <vt:lpstr>Create Management server &gt; Data components</vt:lpstr>
      <vt:lpstr>Create Management server &gt; Data components</vt:lpstr>
      <vt:lpstr>Create Management server &gt; Data components</vt:lpstr>
      <vt:lpstr>Setup process overview</vt:lpstr>
      <vt:lpstr>Create management server &gt; Enter subscription key</vt:lpstr>
      <vt:lpstr>Create management server &gt; Enter subscription key</vt:lpstr>
      <vt:lpstr>Setup process overview</vt:lpstr>
      <vt:lpstr>Configure ThreatVision &gt; Content Gateway analysis</vt:lpstr>
      <vt:lpstr>Configure ThreatVision &gt; Content Gateway analysis</vt:lpstr>
      <vt:lpstr>Configure ThreatVision &gt; Content Gateway analysis</vt:lpstr>
      <vt:lpstr>Configure ThreatVision &gt; Content Gateway analysis</vt:lpstr>
      <vt:lpstr>Configure ThreatVision &gt; Content Gateway analysis</vt:lpstr>
      <vt:lpstr>Configure ThreatVision &gt; Content Gateway analysis</vt:lpstr>
      <vt:lpstr>Configure ThreatVision &gt; Content Gateway analysis</vt:lpstr>
      <vt:lpstr>Setup process overview</vt:lpstr>
      <vt:lpstr>Configure ThreatVision &gt; Customize Internet policies</vt:lpstr>
      <vt:lpstr>Configure ThreatVision &gt; Customize Internet policies</vt:lpstr>
      <vt:lpstr>Configure ThreatVision &gt; Customize Internet policies</vt:lpstr>
      <vt:lpstr>Setup process overview</vt:lpstr>
      <vt:lpstr>Configure ThreatVision &gt; Configure Web DLP policies</vt:lpstr>
      <vt:lpstr>Configure ThreatVision &gt; Configure Web DLP policies</vt:lpstr>
      <vt:lpstr>Setup process overview</vt:lpstr>
      <vt:lpstr>Configure ThreatVision &gt; Configure reporting</vt:lpstr>
      <vt:lpstr>Setup process overview</vt:lpstr>
      <vt:lpstr>Configure ThreatVision &gt; Configure monitor port</vt:lpstr>
      <vt:lpstr>Configure ThreatVision </vt:lpstr>
      <vt:lpstr>QA </vt:lpstr>
      <vt:lpstr>QA Testing Boundaries</vt:lpstr>
      <vt:lpstr>Performance and Stability Findings</vt:lpstr>
      <vt:lpstr>Performance results at a glance </vt:lpstr>
      <vt:lpstr>Performance results at a glance </vt:lpstr>
      <vt:lpstr>Performance results at a glance </vt:lpstr>
      <vt:lpstr>Performance results at a glance </vt:lpstr>
      <vt:lpstr>Beta Program Summary</vt:lpstr>
      <vt:lpstr>Beta Summary</vt:lpstr>
      <vt:lpstr>Beta Summary</vt:lpstr>
      <vt:lpstr>Threat Dashboards from Beta Sites (DataWorld)</vt:lpstr>
      <vt:lpstr>Threat Dashboards from Beta Sites (PDCL)</vt:lpstr>
      <vt:lpstr>Support</vt:lpstr>
      <vt:lpstr>Support Readiness</vt:lpstr>
      <vt:lpstr>Release Overview</vt:lpstr>
      <vt:lpstr>SE - User Assistance</vt:lpstr>
      <vt:lpstr>Go to Market</vt:lpstr>
      <vt:lpstr>Released in April 2013</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Websense Confidential Template 2012 4:3</dc:title>
  <dc:creator>Presentation Partners</dc:creator>
  <cp:lastModifiedBy>snichols</cp:lastModifiedBy>
  <cp:revision>285</cp:revision>
  <cp:lastPrinted>2013-04-12T15:17:14Z</cp:lastPrinted>
  <dcterms:created xsi:type="dcterms:W3CDTF">2012-03-25T23:32:51Z</dcterms:created>
  <dcterms:modified xsi:type="dcterms:W3CDTF">2013-04-13T02:06:59Z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0x01010017FFA6CF41380746B9EF76CAD657E1DF</vt:lpwstr>
  </property>
  <property fmtid="{D5CDD505-2E9C-101B-9397-08002B2CF9AE}" pid="3" name="Order">
    <vt:r8>500</vt:r8>
  </property>
</Properties>
</file>