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gif" ContentType="image/gif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sldIdLst>
    <p:sldId id="282" r:id="rId2"/>
    <p:sldId id="279" r:id="rId3"/>
    <p:sldId id="280" r:id="rId4"/>
    <p:sldId id="281" r:id="rId5"/>
  </p:sldIdLst>
  <p:sldSz cx="9144000" cy="5143500" type="screen16x9"/>
  <p:notesSz cx="6858000" cy="9144000"/>
  <p:custShowLst>
    <p:custShow name="Refreshments" id="0">
      <p:sldLst/>
    </p:custShow>
    <p:custShow name="Lunch" id="1">
      <p:sldLst/>
    </p:custShow>
  </p:custShowLst>
  <p:custDataLst>
    <p:tags r:id="rId7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EF4638"/>
    <a:srgbClr val="DC532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64" autoAdjust="0"/>
    <p:restoredTop sz="87621" autoAdjust="0"/>
  </p:normalViewPr>
  <p:slideViewPr>
    <p:cSldViewPr>
      <p:cViewPr varScale="1">
        <p:scale>
          <a:sx n="80" d="100"/>
          <a:sy n="80" d="100"/>
        </p:scale>
        <p:origin x="-84" y="-31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A8ADFD5B-A66C-449C-B6E8-FB716D07777D}" type="datetimeFigureOut">
              <a:rPr lang="en-US" smtClean="0"/>
              <a:pPr/>
              <a:t>6/8/2011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CA5D3BF3-D352-46FC-8343-31F56E6730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2211710"/>
            <a:ext cx="1340784" cy="72008"/>
          </a:xfrm>
          <a:prstGeom prst="rect">
            <a:avLst/>
          </a:prstGeom>
          <a:solidFill>
            <a:schemeClr val="tx1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475656" y="2211710"/>
            <a:ext cx="7668344" cy="72008"/>
          </a:xfrm>
          <a:prstGeom prst="rect">
            <a:avLst/>
          </a:prstGeom>
          <a:solidFill>
            <a:schemeClr val="tx1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75656" y="1563638"/>
            <a:ext cx="7235180" cy="514350"/>
          </a:xfrm>
          <a:noFill/>
        </p:spPr>
        <p:txBody>
          <a:bodyPr anchor="ctr">
            <a:noAutofit/>
          </a:bodyPr>
          <a:lstStyle>
            <a:lvl1pPr marL="0" indent="0" algn="l">
              <a:buNone/>
              <a:defRPr sz="3200" b="1">
                <a:solidFill>
                  <a:srgbClr val="EF4638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1475656" y="2427734"/>
            <a:ext cx="5544616" cy="360040"/>
          </a:xfrm>
        </p:spPr>
        <p:txBody>
          <a:bodyPr rtlCol="0" anchor="b">
            <a:normAutofit/>
          </a:bodyPr>
          <a:lstStyle>
            <a:lvl1pPr>
              <a:defRPr sz="2000" b="0" cap="none" baseline="0">
                <a:solidFill>
                  <a:schemeClr val="tx1"/>
                </a:solidFill>
              </a:defRPr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peak-up-CMYKblue-red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12160" y="4060266"/>
            <a:ext cx="2759800" cy="887748"/>
          </a:xfrm>
          <a:prstGeom prst="rect">
            <a:avLst/>
          </a:prstGeom>
        </p:spPr>
      </p:pic>
      <p:pic>
        <p:nvPicPr>
          <p:cNvPr id="18" name="Picture 17" descr="sketchy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971600" y="3795886"/>
            <a:ext cx="935757" cy="935757"/>
          </a:xfrm>
          <a:prstGeom prst="rect">
            <a:avLst/>
          </a:prstGeom>
        </p:spPr>
      </p:pic>
      <p:pic>
        <p:nvPicPr>
          <p:cNvPr id="19" name="Picture 18" descr="sketchy2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23528" y="4083918"/>
            <a:ext cx="792088" cy="792088"/>
          </a:xfrm>
          <a:prstGeom prst="rect">
            <a:avLst/>
          </a:prstGeom>
        </p:spPr>
      </p:pic>
      <p:pic>
        <p:nvPicPr>
          <p:cNvPr id="30" name="Picture 29" descr="sketchy5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835696" y="4155926"/>
            <a:ext cx="863749" cy="863749"/>
          </a:xfrm>
          <a:prstGeom prst="rect">
            <a:avLst/>
          </a:prstGeom>
        </p:spPr>
      </p:pic>
      <p:pic>
        <p:nvPicPr>
          <p:cNvPr id="31" name="Picture 30" descr="sketchy3.jp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627784" y="3867894"/>
            <a:ext cx="935757" cy="935757"/>
          </a:xfrm>
          <a:prstGeom prst="rect">
            <a:avLst/>
          </a:prstGeom>
        </p:spPr>
      </p:pic>
      <p:grpSp>
        <p:nvGrpSpPr>
          <p:cNvPr id="33" name="Group 32"/>
          <p:cNvGrpSpPr/>
          <p:nvPr userDrawn="1"/>
        </p:nvGrpSpPr>
        <p:grpSpPr>
          <a:xfrm>
            <a:off x="395536" y="123478"/>
            <a:ext cx="1115616" cy="363319"/>
            <a:chOff x="7582586" y="4443953"/>
            <a:chExt cx="1261769" cy="410916"/>
          </a:xfrm>
        </p:grpSpPr>
        <p:pic>
          <p:nvPicPr>
            <p:cNvPr id="15" name="Picture 14" descr="WebsenseLogo_RGB_2in.jpg"/>
            <p:cNvPicPr>
              <a:picLocks noChangeAspect="1"/>
            </p:cNvPicPr>
            <p:nvPr userDrawn="1"/>
          </p:nvPicPr>
          <p:blipFill>
            <a:blip r:embed="rId7" cstate="print"/>
            <a:stretch>
              <a:fillRect/>
            </a:stretch>
          </p:blipFill>
          <p:spPr>
            <a:xfrm>
              <a:off x="7668344" y="4659982"/>
              <a:ext cx="1152128" cy="194887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 userDrawn="1"/>
          </p:nvSpPr>
          <p:spPr>
            <a:xfrm>
              <a:off x="7582586" y="4443953"/>
              <a:ext cx="1261769" cy="2436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dirty="0" smtClean="0">
                  <a:solidFill>
                    <a:schemeClr val="bg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In association</a:t>
              </a:r>
              <a:r>
                <a:rPr lang="en-GB" sz="800" baseline="0" dirty="0" smtClean="0">
                  <a:solidFill>
                    <a:schemeClr val="bg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 with</a:t>
              </a:r>
              <a:endParaRPr lang="en-GB" sz="8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1123507"/>
            <a:ext cx="533400" cy="183357"/>
          </a:xfrm>
          <a:prstGeom prst="rect">
            <a:avLst/>
          </a:prstGeom>
        </p:spPr>
        <p:txBody>
          <a:bodyPr/>
          <a:lstStyle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886200" cy="3268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49"/>
            <a:ext cx="3886200" cy="3268625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>
          <a:xfrm>
            <a:off x="0" y="1123507"/>
            <a:ext cx="533400" cy="183357"/>
          </a:xfrm>
          <a:prstGeom prst="rect">
            <a:avLst/>
          </a:prstGeom>
        </p:spPr>
        <p:txBody>
          <a:bodyPr rtlCol="0"/>
          <a:lstStyle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3" name="TextBox 12"/>
          <p:cNvSpPr txBox="1"/>
          <p:nvPr userDrawn="1"/>
        </p:nvSpPr>
        <p:spPr>
          <a:xfrm>
            <a:off x="611560" y="473199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7DF7FFE-C244-4E2D-865C-CAF1EB4F91F0}" type="slidenum">
              <a:rPr lang="en-GB" sz="105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pPr/>
              <a:t>‹#›</a:t>
            </a:fld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1123507"/>
            <a:ext cx="533400" cy="18335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467544" y="480399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79512" y="4803998"/>
            <a:ext cx="5040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59B8C44-FCB0-4D19-BB9F-2AE76F3A0C6B}" type="slidenum">
              <a:rPr lang="en-GB" sz="105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pPr/>
              <a:t>‹#›</a:t>
            </a:fld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 anchor="b"/>
          <a:lstStyle>
            <a:lvl1pPr algn="l">
              <a:buNone/>
              <a:defRPr sz="42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1123507"/>
            <a:ext cx="533400" cy="18335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solidFill>
            <a:srgbClr val="EF4638"/>
          </a:solidFill>
          <a:ln w="50800" cap="sq" cmpd="dbl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>
              <a:buNone/>
              <a:defRPr sz="3200"/>
            </a:lvl1pPr>
            <a:extLst/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7280" y="421764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-9144" y="3429000"/>
            <a:ext cx="9144000" cy="7269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79862"/>
            <a:ext cx="7315200" cy="457200"/>
          </a:xfrm>
        </p:spPr>
        <p:txBody>
          <a:bodyPr anchor="ctr">
            <a:normAutofit/>
          </a:bodyPr>
          <a:lstStyle>
            <a:lvl1pPr algn="l">
              <a:buNone/>
              <a:defRPr sz="2400" b="1">
                <a:solidFill>
                  <a:srgbClr val="EF4638"/>
                </a:solidFill>
              </a:defRPr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482531" y="0"/>
            <a:ext cx="9986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pic>
        <p:nvPicPr>
          <p:cNvPr id="15" name="Picture 14" descr="speak-up-CMYKblue-red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2145" y="3572988"/>
            <a:ext cx="1387228" cy="446232"/>
          </a:xfrm>
          <a:prstGeom prst="rect">
            <a:avLst/>
          </a:prstGeom>
        </p:spPr>
      </p:pic>
      <p:pic>
        <p:nvPicPr>
          <p:cNvPr id="9" name="Picture 8" descr="WebsenseLogo_Wht_10in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2360" y="4876006"/>
            <a:ext cx="1080120" cy="192605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7711597" y="4707702"/>
            <a:ext cx="11673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 ASSOCIATION WITH</a:t>
            </a:r>
            <a:endParaRPr lang="en-US" sz="700" dirty="0">
              <a:solidFill>
                <a:schemeClr val="accent4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52550"/>
            <a:ext cx="8153400" cy="324231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1560" y="4686300"/>
            <a:ext cx="446584" cy="273844"/>
          </a:xfrm>
          <a:prstGeom prst="rect">
            <a:avLst/>
          </a:prstGeom>
        </p:spPr>
        <p:txBody>
          <a:bodyPr vert="horz" anchor="ctr" anchorCtr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solidFill>
                  <a:schemeClr val="tx1"/>
                </a:solidFill>
              </a:defRPr>
            </a:lvl1pPr>
            <a:extLst/>
          </a:lstStyle>
          <a:p>
            <a:fld id="{A7DF7FFE-C244-4E2D-865C-CAF1EB4F91F0}" type="slidenum">
              <a:rPr lang="en-GB" smtClean="0">
                <a:latin typeface="Arial" pitchFamily="34" charset="0"/>
                <a:cs typeface="Arial" pitchFamily="34" charset="0"/>
              </a:rPr>
              <a:pPr/>
              <a:t>‹#›</a:t>
            </a:fld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109517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129460"/>
            <a:ext cx="533400" cy="74138"/>
          </a:xfrm>
          <a:prstGeom prst="rect">
            <a:avLst/>
          </a:prstGeom>
          <a:solidFill>
            <a:schemeClr val="tx1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129460"/>
            <a:ext cx="8553450" cy="74138"/>
          </a:xfrm>
          <a:prstGeom prst="rect">
            <a:avLst/>
          </a:prstGeom>
          <a:solidFill>
            <a:schemeClr val="tx1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539552" y="118110"/>
            <a:ext cx="8208912" cy="100584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0" name="Picture 9" descr="speak-up-CMYKblue-red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596336" y="4515966"/>
            <a:ext cx="1403647" cy="45151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2" r:id="rId3"/>
    <p:sldLayoutId id="2147483654" r:id="rId4"/>
    <p:sldLayoutId id="2147483655" r:id="rId5"/>
    <p:sldLayoutId id="2147483656" r:id="rId6"/>
    <p:sldLayoutId id="2147483657" r:id="rId7"/>
  </p:sldLayoutIdLst>
  <p:txStyles>
    <p:titleStyle>
      <a:lvl1pPr algn="l" rtl="0" eaLnBrk="1" latinLnBrk="0" hangingPunct="1">
        <a:spcBef>
          <a:spcPct val="0"/>
        </a:spcBef>
        <a:buNone/>
        <a:defRPr sz="4200" b="1" kern="1200">
          <a:solidFill>
            <a:srgbClr val="EF4638"/>
          </a:solidFill>
          <a:latin typeface="Arial" pitchFamily="34" charset="0"/>
          <a:ea typeface="+mj-ea"/>
          <a:cs typeface="Arial" pitchFamily="34" charset="0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03648" y="1563638"/>
            <a:ext cx="7307188" cy="514350"/>
          </a:xfrm>
        </p:spPr>
        <p:txBody>
          <a:bodyPr/>
          <a:lstStyle/>
          <a:p>
            <a:r>
              <a:rPr lang="en-US" dirty="0" smtClean="0"/>
              <a:t>Securing the Social Web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Welcome to our interactive event</a:t>
            </a:r>
            <a:endParaRPr lang="en-US" dirty="0"/>
          </a:p>
        </p:txBody>
      </p:sp>
      <p:pic>
        <p:nvPicPr>
          <p:cNvPr id="4" name="Picture 3" descr="welcom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03648" y="1563638"/>
            <a:ext cx="7307188" cy="514350"/>
          </a:xfrm>
        </p:spPr>
        <p:txBody>
          <a:bodyPr/>
          <a:lstStyle/>
          <a:p>
            <a:r>
              <a:rPr lang="en-US" dirty="0" smtClean="0"/>
              <a:t>Securing the Social Web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75656" y="2427734"/>
            <a:ext cx="5544616" cy="864096"/>
          </a:xfrm>
        </p:spPr>
        <p:txBody>
          <a:bodyPr>
            <a:normAutofit/>
          </a:bodyPr>
          <a:lstStyle/>
          <a:p>
            <a:r>
              <a:rPr lang="en-US" dirty="0" smtClean="0"/>
              <a:t>Welcome to our interactive event – Host Spencer Parker</a:t>
            </a:r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Today’s Agenda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3"/>
          </p:nvPr>
        </p:nvGraphicFramePr>
        <p:xfrm>
          <a:off x="0" y="1131591"/>
          <a:ext cx="9144000" cy="4329174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187624"/>
                <a:gridCol w="7956376"/>
              </a:tblGrid>
              <a:tr h="42414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Time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Topic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3209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0930-0935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Welcome</a:t>
                      </a:r>
                      <a:r>
                        <a:rPr lang="en-GB" sz="16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/>
                      </a:r>
                      <a:br>
                        <a:rPr lang="en-GB" sz="16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en-GB" sz="1600" b="0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Spencer Parker, Group Product Manager, Websense.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3209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0935-1000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Cracking Social Media: Your Online Life Exposed (LIVE Hack)</a:t>
                      </a:r>
                      <a:r>
                        <a:rPr lang="en-GB" sz="16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/>
                      </a:r>
                      <a:br>
                        <a:rPr lang="en-GB" sz="16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en-GB" sz="1600" b="0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Spencer Parker &amp; Carl Leonard, Websense Security Labs.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89286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1000-1030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latin typeface="Arial" pitchFamily="34" charset="0"/>
                          <a:cs typeface="Arial" pitchFamily="34" charset="0"/>
                        </a:rPr>
                        <a:t>The Psychology of Internet Scams: Why do employees fall for this stuff?</a:t>
                      </a:r>
                      <a:br>
                        <a:rPr lang="en-GB" sz="1600" b="1" dirty="0" smtClean="0"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GB" sz="1600" i="1" dirty="0" smtClean="0">
                          <a:latin typeface="Arial" pitchFamily="34" charset="0"/>
                          <a:cs typeface="Arial" pitchFamily="34" charset="0"/>
                        </a:rPr>
                        <a:t>David </a:t>
                      </a:r>
                      <a:r>
                        <a:rPr lang="en-GB" sz="1600" i="1" dirty="0" err="1" smtClean="0">
                          <a:latin typeface="Arial" pitchFamily="34" charset="0"/>
                          <a:cs typeface="Arial" pitchFamily="34" charset="0"/>
                        </a:rPr>
                        <a:t>Modic</a:t>
                      </a:r>
                      <a:r>
                        <a:rPr lang="en-GB" sz="1600" i="1" dirty="0" smtClean="0">
                          <a:latin typeface="Arial" pitchFamily="34" charset="0"/>
                          <a:cs typeface="Arial" pitchFamily="34" charset="0"/>
                        </a:rPr>
                        <a:t>, Internet Security Psychology Specialist, Exeter University.</a:t>
                      </a:r>
                      <a:endParaRPr lang="en-US" sz="16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24147">
                <a:tc>
                  <a:txBody>
                    <a:bodyPr/>
                    <a:lstStyle/>
                    <a:p>
                      <a:pPr marL="0" algn="l" rtl="0" eaLnBrk="1" hangingPunct="1"/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1030-1100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The Legal Implications of Web 2.0 &amp; Social Media</a:t>
                      </a:r>
                      <a:r>
                        <a:rPr lang="en-GB" sz="16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/>
                      </a:r>
                      <a:br>
                        <a:rPr lang="en-GB" sz="16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en-GB" sz="1600" b="0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Steven </a:t>
                      </a:r>
                      <a:r>
                        <a:rPr lang="en-GB" sz="1600" b="0" i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Kuncewicz</a:t>
                      </a:r>
                      <a:r>
                        <a:rPr lang="en-GB" sz="1600" b="0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IP &amp; Social Media Lawyer, HBJ </a:t>
                      </a:r>
                      <a:r>
                        <a:rPr lang="en-GB" sz="1600" b="0" i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Gateley</a:t>
                      </a:r>
                      <a:r>
                        <a:rPr lang="en-GB" sz="1600" b="0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GB" sz="1600" b="0" i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Waring</a:t>
                      </a:r>
                      <a:r>
                        <a:rPr lang="en-GB" sz="1600" b="0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24147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1100-1115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Break &amp; Refreshments</a:t>
                      </a:r>
                    </a:p>
                  </a:txBody>
                  <a:tcPr/>
                </a:tc>
              </a:tr>
              <a:tr h="424147">
                <a:tc>
                  <a:txBody>
                    <a:bodyPr/>
                    <a:lstStyle/>
                    <a:p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Please make sure to submit questions to our panel if you have any.</a:t>
                      </a:r>
                      <a:endParaRPr lang="en-US" i="1" dirty="0">
                        <a:solidFill>
                          <a:schemeClr val="accent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24147">
                <a:tc>
                  <a:txBody>
                    <a:bodyPr/>
                    <a:lstStyle/>
                    <a:p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Today’s Agenda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3"/>
          </p:nvPr>
        </p:nvGraphicFramePr>
        <p:xfrm>
          <a:off x="0" y="1131591"/>
          <a:ext cx="9144000" cy="4011909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187624"/>
                <a:gridCol w="7956376"/>
              </a:tblGrid>
              <a:tr h="40404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Time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Topic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10239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1115-1215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Interactive Panel Debate: Securing the Social Web </a:t>
                      </a: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/>
                      </a:r>
                      <a:br>
                        <a:rPr lang="en-US" sz="1600" b="0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Sean Geer, Moderator.</a:t>
                      </a:r>
                      <a:br>
                        <a:rPr lang="en-US" sz="1600" b="0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en-US" sz="1600" b="0" i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Joerg</a:t>
                      </a: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Weber, Head of Attack Monitoring, Barclays Bank Plc.</a:t>
                      </a:r>
                      <a:br>
                        <a:rPr lang="en-US" sz="1600" b="0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Warwick Ashford, Chief Information Security Reporter, Computer Weekly</a:t>
                      </a:r>
                      <a:br>
                        <a:rPr lang="en-US" sz="1600" b="0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David </a:t>
                      </a:r>
                      <a:r>
                        <a:rPr lang="en-US" sz="1600" b="0" i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Modic</a:t>
                      </a: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Internet Security Psychology Specialist, Exeter University.</a:t>
                      </a:r>
                      <a:br>
                        <a:rPr lang="en-US" sz="1600" b="0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Steven </a:t>
                      </a:r>
                      <a:r>
                        <a:rPr lang="en-US" sz="1600" b="0" i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Kuncewicz</a:t>
                      </a: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IP &amp; Social Media Lawyer, HBJ </a:t>
                      </a:r>
                      <a:r>
                        <a:rPr lang="en-US" sz="1600" b="0" i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Gateley</a:t>
                      </a: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600" b="0" i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Waring</a:t>
                      </a: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br>
                        <a:rPr lang="en-US" sz="1600" b="0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Carl Leonard, Senior Security Research Manager, Websense</a:t>
                      </a:r>
                      <a:br>
                        <a:rPr lang="en-US" sz="1600" b="0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Spencer Parker, Group Product Manager, Websense.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9738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1215-1230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Round Up : Lessons Learned, Key Take-</a:t>
                      </a:r>
                      <a:r>
                        <a:rPr lang="en-GB" sz="16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Aways</a:t>
                      </a:r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&amp; Next Steps</a:t>
                      </a:r>
                      <a:r>
                        <a:rPr lang="en-GB" sz="16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/>
                      </a:r>
                      <a:br>
                        <a:rPr lang="en-GB" sz="16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en-GB" sz="1600" b="0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Spencer Parker, Group Product Manager, Websense.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04041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1230-1400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Lunch, networking and technology showcase</a:t>
                      </a:r>
                      <a:endParaRPr lang="en-US" sz="1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04041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Close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Widescreen Presentation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Widescreen Presentation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Widescreen Advantages&amp;quot;&quot;/&gt;&lt;property id=&quot;20307&quot; value=&quot;258&quot;/&gt;&lt;/object&gt;&lt;object type=&quot;3&quot; unique_id=&quot;10007&quot;&gt;&lt;property id=&quot;20148&quot; value=&quot;5&quot;/&gt;&lt;property id=&quot;20300&quot; value=&quot;Slide 4 - &amp;quot;Widescreen Graphics&amp;quot;&quot;/&gt;&lt;property id=&quot;20307&quot; value=&quot;260&quot;/&gt;&lt;/object&gt;&lt;object type=&quot;3&quot; unique_id=&quot;10008&quot;&gt;&lt;property id=&quot;20148&quot; value=&quot;5&quot;/&gt;&lt;property id=&quot;20300&quot; value=&quot;Slide 5 - &amp;quot;Widescreen Pictures&amp;quot;&quot;/&gt;&lt;property id=&quot;20307&quot; value=&quot;261&quot;/&gt;&lt;/object&gt;&lt;object type=&quot;3&quot; unique_id=&quot;10009&quot;&gt;&lt;property id=&quot;20148&quot; value=&quot;5&quot;/&gt;&lt;property id=&quot;20300&quot; value=&quot;Slide 6 - &amp;quot;Creating 16:9 Presentations&amp;quot;&quot;/&gt;&lt;property id=&quot;20307&quot; value=&quot;262&quot;/&gt;&lt;/object&gt;&lt;object type=&quot;3&quot; unique_id=&quot;10010&quot;&gt;&lt;property id=&quot;20148&quot; value=&quot;5&quot;/&gt;&lt;property id=&quot;20300&quot; value=&quot;Slide 7 - &amp;quot;Slide Show Tips&amp;quot;&quot;/&gt;&lt;property id=&quot;20307&quot; value=&quot;263&quot;/&gt;&lt;/object&gt;&lt;object type=&quot;3&quot; unique_id=&quot;10011&quot;&gt;&lt;property id=&quot;20148&quot; value=&quot;5&quot;/&gt;&lt;property id=&quot;20300&quot; value=&quot;Slide 8&quot;/&gt;&lt;property id=&quot;20307&quot; value=&quot;264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peakUp_template">
  <a:themeElements>
    <a:clrScheme name="Custom 5">
      <a:dk1>
        <a:srgbClr val="003A62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EF483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003A62"/>
      </a:hlink>
      <a:folHlink>
        <a:srgbClr val="003A62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SpeakUp_template</Template>
  <TotalTime>0</TotalTime>
  <Words>120</Words>
  <Application>Microsoft Office PowerPoint</Application>
  <PresentationFormat>On-screen Show (16:9)</PresentationFormat>
  <Paragraphs>31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  <vt:variant>
        <vt:lpstr>Custom Shows</vt:lpstr>
      </vt:variant>
      <vt:variant>
        <vt:i4>2</vt:i4>
      </vt:variant>
    </vt:vector>
  </HeadingPairs>
  <TitlesOfParts>
    <vt:vector size="7" baseType="lpstr">
      <vt:lpstr>SpeakUp_template</vt:lpstr>
      <vt:lpstr>Welcome to our interactive event</vt:lpstr>
      <vt:lpstr>Welcome to our interactive event – Host Spencer Parker</vt:lpstr>
      <vt:lpstr>Today’s Agenda</vt:lpstr>
      <vt:lpstr>Today’s Agenda</vt:lpstr>
      <vt:lpstr>Refreshments</vt:lpstr>
      <vt:lpstr>Lunch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2011-05-17T10:51:34Z</dcterms:created>
  <dcterms:modified xsi:type="dcterms:W3CDTF">2011-06-08T07:38:35Z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