
<file path=[Content_Types].xml><?xml version="1.0" encoding="utf-8"?>
<Types xmlns="http://schemas.openxmlformats.org/package/2006/content-types">
  <Default Extension="png" ContentType="image/png"/>
  <Default Extension="jpeg" ContentType="image/jpeg"/>
  <Default Extension="mov" ContentType="video/unknown"/>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heme/theme2.xml" ContentType="application/vnd.openxmlformats-officedocument.them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1"/>
  </p:notesMasterIdLst>
  <p:sldIdLst>
    <p:sldId id="258" r:id="rId5"/>
    <p:sldId id="393" r:id="rId6"/>
    <p:sldId id="350" r:id="rId7"/>
    <p:sldId id="421" r:id="rId8"/>
    <p:sldId id="420" r:id="rId9"/>
    <p:sldId id="422" r:id="rId10"/>
    <p:sldId id="359" r:id="rId11"/>
    <p:sldId id="286" r:id="rId12"/>
    <p:sldId id="413" r:id="rId13"/>
    <p:sldId id="415" r:id="rId14"/>
    <p:sldId id="394" r:id="rId15"/>
    <p:sldId id="395" r:id="rId16"/>
    <p:sldId id="396" r:id="rId17"/>
    <p:sldId id="397" r:id="rId18"/>
    <p:sldId id="398" r:id="rId19"/>
    <p:sldId id="423" r:id="rId20"/>
  </p:sldIdLst>
  <p:sldSz cx="9144000" cy="5143500" type="screen16x9"/>
  <p:notesSz cx="6858000" cy="9144000"/>
  <p:custDataLst>
    <p:tags r:id="rId2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MANTHA MADRID"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9900"/>
    <a:srgbClr val="FF6600"/>
    <a:srgbClr val="B2B2B2"/>
    <a:srgbClr val="660066"/>
    <a:srgbClr val="660033"/>
    <a:srgbClr val="FF3300"/>
    <a:srgbClr val="FFFF00"/>
    <a:srgbClr val="0033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449" autoAdjust="0"/>
    <p:restoredTop sz="72469" autoAdjust="0"/>
  </p:normalViewPr>
  <p:slideViewPr>
    <p:cSldViewPr>
      <p:cViewPr>
        <p:scale>
          <a:sx n="70" d="100"/>
          <a:sy n="70" d="100"/>
        </p:scale>
        <p:origin x="-894" y="-1326"/>
      </p:cViewPr>
      <p:guideLst>
        <p:guide orient="horz" pos="162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gs" Target="tags/tag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35" tIns="45718" rIns="91435" bIns="45718"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35" tIns="45718" rIns="91435" bIns="45718" rtlCol="0"/>
          <a:lstStyle>
            <a:lvl1pPr algn="r">
              <a:defRPr sz="1200"/>
            </a:lvl1pPr>
          </a:lstStyle>
          <a:p>
            <a:fld id="{68C73559-B2FD-40A3-BDE1-BACA0A03FDE4}" type="datetimeFigureOut">
              <a:rPr lang="en-US" smtClean="0"/>
              <a:pPr/>
              <a:t>9/20/2012</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35" tIns="45718" rIns="91435" bIns="45718"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35" tIns="45718" rIns="91435" bIns="4571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35" tIns="45718" rIns="91435" bIns="45718"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35" tIns="45718" rIns="91435" bIns="45718" rtlCol="0" anchor="b"/>
          <a:lstStyle>
            <a:lvl1pPr algn="r">
              <a:defRPr sz="1200"/>
            </a:lvl1pPr>
          </a:lstStyle>
          <a:p>
            <a:fld id="{6BF91699-A2A3-471F-8339-EC88E9797762}" type="slidenum">
              <a:rPr lang="en-US" smtClean="0"/>
              <a:pPr/>
              <a:t>‹#›</a:t>
            </a:fld>
            <a:endParaRPr lang="en-US" dirty="0"/>
          </a:p>
        </p:txBody>
      </p:sp>
    </p:spTree>
    <p:extLst>
      <p:ext uri="{BB962C8B-B14F-4D97-AF65-F5344CB8AC3E}">
        <p14:creationId xmlns:p14="http://schemas.microsoft.com/office/powerpoint/2010/main" val="16694501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6BF91699-A2A3-471F-8339-EC88E9797762}" type="slidenum">
              <a:rPr lang="en-US" smtClean="0"/>
              <a:pPr/>
              <a:t>1</a:t>
            </a:fld>
            <a:endParaRPr lang="en-US" dirty="0"/>
          </a:p>
        </p:txBody>
      </p:sp>
    </p:spTree>
    <p:extLst>
      <p:ext uri="{BB962C8B-B14F-4D97-AF65-F5344CB8AC3E}">
        <p14:creationId xmlns:p14="http://schemas.microsoft.com/office/powerpoint/2010/main" val="40080452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mtClean="0"/>
          </a:p>
          <a:p>
            <a:r>
              <a:rPr lang="en-GB" smtClean="0"/>
              <a:t>Next-&gt; further sample</a:t>
            </a:r>
            <a:endParaRPr lang="en-GB"/>
          </a:p>
        </p:txBody>
      </p:sp>
      <p:sp>
        <p:nvSpPr>
          <p:cNvPr id="4" name="Slide Number Placeholder 3"/>
          <p:cNvSpPr>
            <a:spLocks noGrp="1"/>
          </p:cNvSpPr>
          <p:nvPr>
            <p:ph type="sldNum" sz="quarter" idx="10"/>
          </p:nvPr>
        </p:nvSpPr>
        <p:spPr/>
        <p:txBody>
          <a:bodyPr/>
          <a:lstStyle/>
          <a:p>
            <a:fld id="{6BF91699-A2A3-471F-8339-EC88E9797762}" type="slidenum">
              <a:rPr lang="en-US" smtClean="0"/>
              <a:pPr/>
              <a:t>13</a:t>
            </a:fld>
            <a:endParaRPr lang="en-US"/>
          </a:p>
        </p:txBody>
      </p:sp>
    </p:spTree>
    <p:extLst>
      <p:ext uri="{BB962C8B-B14F-4D97-AF65-F5344CB8AC3E}">
        <p14:creationId xmlns:p14="http://schemas.microsoft.com/office/powerpoint/2010/main" val="13246188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BF91699-A2A3-471F-8339-EC88E9797762}" type="slidenum">
              <a:rPr lang="en-US" smtClean="0"/>
              <a:pPr/>
              <a:t>14</a:t>
            </a:fld>
            <a:endParaRPr lang="en-US"/>
          </a:p>
        </p:txBody>
      </p:sp>
    </p:spTree>
    <p:extLst>
      <p:ext uri="{BB962C8B-B14F-4D97-AF65-F5344CB8AC3E}">
        <p14:creationId xmlns:p14="http://schemas.microsoft.com/office/powerpoint/2010/main" val="17614367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56163D4-9BF1-4DE3-A314-C89DA3A37CF1}" type="slidenum">
              <a:rPr lang="en-US" smtClean="0"/>
              <a:pPr/>
              <a:t>2</a:t>
            </a:fld>
            <a:endParaRPr lang="en-US"/>
          </a:p>
        </p:txBody>
      </p:sp>
    </p:spTree>
    <p:extLst>
      <p:ext uri="{BB962C8B-B14F-4D97-AF65-F5344CB8AC3E}">
        <p14:creationId xmlns:p14="http://schemas.microsoft.com/office/powerpoint/2010/main" val="20746219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BF91699-A2A3-471F-8339-EC88E9797762}" type="slidenum">
              <a:rPr lang="en-US" smtClean="0"/>
              <a:pPr/>
              <a:t>3</a:t>
            </a:fld>
            <a:endParaRPr lang="en-US" dirty="0"/>
          </a:p>
        </p:txBody>
      </p:sp>
    </p:spTree>
    <p:extLst>
      <p:ext uri="{BB962C8B-B14F-4D97-AF65-F5344CB8AC3E}">
        <p14:creationId xmlns:p14="http://schemas.microsoft.com/office/powerpoint/2010/main" val="4832740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6BF91699-A2A3-471F-8339-EC88E9797762}" type="slidenum">
              <a:rPr lang="en-US" smtClean="0"/>
              <a:pPr/>
              <a:t>7</a:t>
            </a:fld>
            <a:endParaRPr lang="en-US" dirty="0"/>
          </a:p>
        </p:txBody>
      </p:sp>
    </p:spTree>
    <p:extLst>
      <p:ext uri="{BB962C8B-B14F-4D97-AF65-F5344CB8AC3E}">
        <p14:creationId xmlns:p14="http://schemas.microsoft.com/office/powerpoint/2010/main" val="24548244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baseline="0" dirty="0" smtClean="0"/>
              <a:t>. </a:t>
            </a:r>
            <a:endParaRPr lang="tr-TR" dirty="0"/>
          </a:p>
        </p:txBody>
      </p:sp>
      <p:sp>
        <p:nvSpPr>
          <p:cNvPr id="4" name="Slide Number Placeholder 3"/>
          <p:cNvSpPr>
            <a:spLocks noGrp="1"/>
          </p:cNvSpPr>
          <p:nvPr>
            <p:ph type="sldNum" sz="quarter" idx="10"/>
          </p:nvPr>
        </p:nvSpPr>
        <p:spPr/>
        <p:txBody>
          <a:bodyPr/>
          <a:lstStyle/>
          <a:p>
            <a:fld id="{6BF91699-A2A3-471F-8339-EC88E9797762}" type="slidenum">
              <a:rPr lang="en-US" smtClean="0"/>
              <a:pPr/>
              <a:t>8</a:t>
            </a:fld>
            <a:endParaRPr lang="en-US" dirty="0"/>
          </a:p>
        </p:txBody>
      </p:sp>
    </p:spTree>
    <p:extLst>
      <p:ext uri="{BB962C8B-B14F-4D97-AF65-F5344CB8AC3E}">
        <p14:creationId xmlns:p14="http://schemas.microsoft.com/office/powerpoint/2010/main" val="14093517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6163D4-9BF1-4DE3-A314-C89DA3A37CF1}" type="slidenum">
              <a:rPr lang="en-US" smtClean="0"/>
              <a:pPr/>
              <a:t>9</a:t>
            </a:fld>
            <a:endParaRPr lang="en-US" dirty="0"/>
          </a:p>
        </p:txBody>
      </p:sp>
    </p:spTree>
    <p:extLst>
      <p:ext uri="{BB962C8B-B14F-4D97-AF65-F5344CB8AC3E}">
        <p14:creationId xmlns:p14="http://schemas.microsoft.com/office/powerpoint/2010/main" val="40141811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b="0" baseline="0" dirty="0" smtClean="0"/>
          </a:p>
        </p:txBody>
      </p:sp>
      <p:sp>
        <p:nvSpPr>
          <p:cNvPr id="4" name="Slide Number Placeholder 3"/>
          <p:cNvSpPr>
            <a:spLocks noGrp="1"/>
          </p:cNvSpPr>
          <p:nvPr>
            <p:ph type="sldNum" sz="quarter" idx="10"/>
          </p:nvPr>
        </p:nvSpPr>
        <p:spPr/>
        <p:txBody>
          <a:bodyPr/>
          <a:lstStyle/>
          <a:p>
            <a:fld id="{756163D4-9BF1-4DE3-A314-C89DA3A37CF1}" type="slidenum">
              <a:rPr lang="en-US" smtClean="0"/>
              <a:pPr/>
              <a:t>10</a:t>
            </a:fld>
            <a:endParaRPr lang="en-US" dirty="0"/>
          </a:p>
        </p:txBody>
      </p:sp>
    </p:spTree>
    <p:extLst>
      <p:ext uri="{BB962C8B-B14F-4D97-AF65-F5344CB8AC3E}">
        <p14:creationId xmlns:p14="http://schemas.microsoft.com/office/powerpoint/2010/main" val="26884130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Tx/>
              <a:buNone/>
            </a:pPr>
            <a:endParaRPr lang="en-US" baseline="0" dirty="0" smtClean="0"/>
          </a:p>
        </p:txBody>
      </p:sp>
      <p:sp>
        <p:nvSpPr>
          <p:cNvPr id="4" name="Slide Number Placeholder 3"/>
          <p:cNvSpPr>
            <a:spLocks noGrp="1"/>
          </p:cNvSpPr>
          <p:nvPr>
            <p:ph type="sldNum" sz="quarter" idx="10"/>
          </p:nvPr>
        </p:nvSpPr>
        <p:spPr/>
        <p:txBody>
          <a:bodyPr/>
          <a:lstStyle/>
          <a:p>
            <a:fld id="{6BF91699-A2A3-471F-8339-EC88E9797762}"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29617452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endParaRPr lang="en-US" dirty="0"/>
          </a:p>
        </p:txBody>
      </p:sp>
      <p:sp>
        <p:nvSpPr>
          <p:cNvPr id="4" name="Slide Number Placeholder 3"/>
          <p:cNvSpPr>
            <a:spLocks noGrp="1"/>
          </p:cNvSpPr>
          <p:nvPr>
            <p:ph type="sldNum" sz="quarter" idx="10"/>
          </p:nvPr>
        </p:nvSpPr>
        <p:spPr/>
        <p:txBody>
          <a:bodyPr/>
          <a:lstStyle/>
          <a:p>
            <a:fld id="{756163D4-9BF1-4DE3-A314-C89DA3A37CF1}"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20701616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http://cww/Divisions/Corpcom/Pages/Guidelines.aspx"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3.png"/><Relationship Id="rId5" Type="http://schemas.openxmlformats.org/officeDocument/2006/relationships/slideMaster" Target="../slideMasters/slideMaster1.xml"/><Relationship Id="rId4" Type="http://schemas.openxmlformats.org/officeDocument/2006/relationships/tags" Target="../tags/tag10.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5" Type="http://schemas.openxmlformats.org/officeDocument/2006/relationships/image" Target="../media/image1.png"/><Relationship Id="rId4"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5.xml"/><Relationship Id="rId1" Type="http://schemas.openxmlformats.org/officeDocument/2006/relationships/tags" Target="../tags/tag14.xml"/><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Instructions Slide">
    <p:spTree>
      <p:nvGrpSpPr>
        <p:cNvPr id="1" name=""/>
        <p:cNvGrpSpPr/>
        <p:nvPr/>
      </p:nvGrpSpPr>
      <p:grpSpPr>
        <a:xfrm>
          <a:off x="0" y="0"/>
          <a:ext cx="0" cy="0"/>
          <a:chOff x="0" y="0"/>
          <a:chExt cx="0" cy="0"/>
        </a:xfrm>
      </p:grpSpPr>
      <p:pic>
        <p:nvPicPr>
          <p:cNvPr id="7" name="Picture 6" descr="16_9_Slides3.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08076"/>
          </a:xfrm>
          <a:prstGeom prst="rect">
            <a:avLst/>
          </a:prstGeom>
        </p:spPr>
      </p:pic>
      <p:sp>
        <p:nvSpPr>
          <p:cNvPr id="6" name="Slide Number Placeholder 5"/>
          <p:cNvSpPr>
            <a:spLocks noGrp="1"/>
          </p:cNvSpPr>
          <p:nvPr>
            <p:ph type="sldNum" sz="quarter" idx="12"/>
          </p:nvPr>
        </p:nvSpPr>
        <p:spPr>
          <a:xfrm>
            <a:off x="7010400" y="4866221"/>
            <a:ext cx="2133600" cy="273844"/>
          </a:xfrm>
        </p:spPr>
        <p:txBody>
          <a:bodyPr/>
          <a:lstStyle>
            <a:lvl1pPr>
              <a:defRPr sz="900">
                <a:solidFill>
                  <a:schemeClr val="bg1">
                    <a:lumMod val="75000"/>
                  </a:schemeClr>
                </a:solidFill>
                <a:latin typeface="Franklin Gothic Medium" pitchFamily="34" charset="0"/>
              </a:defRPr>
            </a:lvl1pPr>
          </a:lstStyle>
          <a:p>
            <a:fld id="{6BBE49A0-230D-4300-87FD-0BA5BB68EDD9}" type="slidenum">
              <a:rPr lang="en-US" smtClean="0"/>
              <a:pPr/>
              <a:t>‹#›</a:t>
            </a:fld>
            <a:endParaRPr lang="en-US" dirty="0"/>
          </a:p>
        </p:txBody>
      </p:sp>
      <p:pic>
        <p:nvPicPr>
          <p:cNvPr id="8" name="Picture 7" descr="16_9_Slides3.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0"/>
            <a:ext cx="8610600" cy="608076"/>
          </a:xfrm>
          <a:prstGeom prst="rect">
            <a:avLst/>
          </a:prstGeom>
        </p:spPr>
      </p:pic>
      <p:sp>
        <p:nvSpPr>
          <p:cNvPr id="10" name="Title 1"/>
          <p:cNvSpPr txBox="1">
            <a:spLocks/>
          </p:cNvSpPr>
          <p:nvPr/>
        </p:nvSpPr>
        <p:spPr>
          <a:xfrm>
            <a:off x="192657" y="73652"/>
            <a:ext cx="7427343" cy="460771"/>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000" b="1" kern="1200" baseline="0">
                <a:solidFill>
                  <a:schemeClr val="bg1"/>
                </a:solidFill>
                <a:latin typeface="+mj-lt"/>
                <a:ea typeface="+mj-ea"/>
                <a:cs typeface="+mj-cs"/>
              </a:defRPr>
            </a:lvl1pPr>
          </a:lstStyle>
          <a:p>
            <a:r>
              <a:rPr lang="en-US" dirty="0" smtClean="0">
                <a:latin typeface="Trebuchet MS" pitchFamily="34" charset="0"/>
              </a:rPr>
              <a:t>FOLLOW THESE DIRECTIONS AND THEN DELETE THIS SLIDE</a:t>
            </a:r>
            <a:endParaRPr lang="en-US" dirty="0">
              <a:latin typeface="Trebuchet MS" pitchFamily="34" charset="0"/>
            </a:endParaRPr>
          </a:p>
        </p:txBody>
      </p:sp>
      <p:sp>
        <p:nvSpPr>
          <p:cNvPr id="15" name="TextBox 14"/>
          <p:cNvSpPr txBox="1"/>
          <p:nvPr/>
        </p:nvSpPr>
        <p:spPr>
          <a:xfrm>
            <a:off x="1878001" y="4476750"/>
            <a:ext cx="5540395" cy="369332"/>
          </a:xfrm>
          <a:prstGeom prst="rect">
            <a:avLst/>
          </a:prstGeom>
          <a:noFill/>
        </p:spPr>
        <p:txBody>
          <a:bodyPr wrap="square" rtlCol="0">
            <a:spAutoFit/>
          </a:bodyPr>
          <a:lstStyle/>
          <a:p>
            <a:pPr algn="ctr"/>
            <a:r>
              <a:rPr lang="en-US" sz="900" b="0" baseline="0" dirty="0" smtClean="0">
                <a:latin typeface="Franklin Gothic Medium" pitchFamily="34" charset="0"/>
              </a:rPr>
              <a:t>Find trademarks, branding and other guidelines at </a:t>
            </a:r>
            <a:r>
              <a:rPr lang="en-US" sz="900" b="0" baseline="0" dirty="0" smtClean="0">
                <a:latin typeface="Franklin Gothic Medium" pitchFamily="34" charset="0"/>
                <a:hlinkClick r:id="rId3"/>
              </a:rPr>
              <a:t>http://cww/Divisions/Corpcom/Pages/Guidelines.aspx</a:t>
            </a:r>
            <a:r>
              <a:rPr lang="en-US" sz="900" b="0" baseline="0" dirty="0" smtClean="0">
                <a:latin typeface="Franklin Gothic Medium" pitchFamily="34" charset="0"/>
              </a:rPr>
              <a:t>. Send legal questions to the legal department and any other questions to Corporate Marketing. </a:t>
            </a:r>
          </a:p>
        </p:txBody>
      </p:sp>
      <p:sp>
        <p:nvSpPr>
          <p:cNvPr id="16" name="TextBox 15"/>
          <p:cNvSpPr txBox="1">
            <a:spLocks noChangeAspect="1"/>
          </p:cNvSpPr>
          <p:nvPr/>
        </p:nvSpPr>
        <p:spPr>
          <a:xfrm>
            <a:off x="1715983" y="1076914"/>
            <a:ext cx="4913417" cy="1200329"/>
          </a:xfrm>
          <a:prstGeom prst="rect">
            <a:avLst/>
          </a:prstGeom>
          <a:noFill/>
        </p:spPr>
        <p:txBody>
          <a:bodyPr wrap="square" rtlCol="0">
            <a:spAutoFit/>
          </a:bodyPr>
          <a:lstStyle/>
          <a:p>
            <a:pPr algn="l"/>
            <a:r>
              <a:rPr lang="en-US" sz="1200" b="0" dirty="0" smtClean="0">
                <a:latin typeface="Franklin Gothic Medium" pitchFamily="34" charset="0"/>
              </a:rPr>
              <a:t>If this is an Engineering presentation, use the Engineering title slide</a:t>
            </a:r>
            <a:r>
              <a:rPr lang="en-US" sz="1200" b="0" baseline="0" dirty="0" smtClean="0">
                <a:latin typeface="Franklin Gothic Medium" pitchFamily="34" charset="0"/>
              </a:rPr>
              <a:t> and delete the standard title slide. The Engineering title slide has a special engineering logo in the top right-hand corner. Engineering presentations should </a:t>
            </a:r>
            <a:r>
              <a:rPr lang="en-US" sz="1200" b="0" i="1" u="none" baseline="0" dirty="0" smtClean="0">
                <a:latin typeface="Franklin Gothic Medium" pitchFamily="34" charset="0"/>
              </a:rPr>
              <a:t>always</a:t>
            </a:r>
            <a:r>
              <a:rPr lang="en-US" sz="1200" b="0" baseline="0" dirty="0" smtClean="0">
                <a:latin typeface="Franklin Gothic Medium" pitchFamily="34" charset="0"/>
              </a:rPr>
              <a:t> use the special engineering title slide and ensure that the “Company Confidential” notice appears on every slide. If you copy slides from other presentations, you may have to add it manually.</a:t>
            </a:r>
            <a:endParaRPr lang="en-US" sz="1200" b="1" i="1" u="sng" baseline="0" dirty="0" smtClean="0">
              <a:latin typeface="Franklin Gothic Medium" pitchFamily="34" charset="0"/>
            </a:endParaRPr>
          </a:p>
        </p:txBody>
      </p:sp>
      <p:sp>
        <p:nvSpPr>
          <p:cNvPr id="17" name="TextBox 16"/>
          <p:cNvSpPr txBox="1">
            <a:spLocks noChangeAspect="1"/>
          </p:cNvSpPr>
          <p:nvPr/>
        </p:nvSpPr>
        <p:spPr>
          <a:xfrm>
            <a:off x="1772588" y="2576292"/>
            <a:ext cx="6077614" cy="830997"/>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latin typeface="Franklin Gothic Medium" pitchFamily="34" charset="0"/>
              </a:rPr>
              <a:t>If this is NOT an Engineering presentation, but is a confidential presentation,</a:t>
            </a:r>
            <a:r>
              <a:rPr lang="en-US" sz="1200" b="0" baseline="0" dirty="0" smtClean="0">
                <a:latin typeface="Franklin Gothic Medium" pitchFamily="34" charset="0"/>
              </a:rPr>
              <a:t> then </a:t>
            </a:r>
            <a:r>
              <a:rPr lang="en-US" sz="1200" b="0" dirty="0" smtClean="0">
                <a:latin typeface="Franklin Gothic Medium" pitchFamily="34" charset="0"/>
              </a:rPr>
              <a:t>delete the Engineering title slide</a:t>
            </a:r>
            <a:r>
              <a:rPr lang="en-US" sz="1200" b="0" baseline="0" dirty="0" smtClean="0">
                <a:latin typeface="Franklin Gothic Medium" pitchFamily="34" charset="0"/>
              </a:rPr>
              <a:t> and use the standard title slide. Ensure that the “Company Confidential” notice appears on every slide. If you copy slides from other presentations, you may have to add it manually.</a:t>
            </a:r>
            <a:endParaRPr lang="en-US" sz="1200" b="1" i="1" u="sng" baseline="0" dirty="0" smtClean="0">
              <a:latin typeface="Franklin Gothic Medium" pitchFamily="34" charset="0"/>
            </a:endParaRPr>
          </a:p>
        </p:txBody>
      </p:sp>
      <p:sp>
        <p:nvSpPr>
          <p:cNvPr id="21" name="TextBox 20"/>
          <p:cNvSpPr txBox="1"/>
          <p:nvPr/>
        </p:nvSpPr>
        <p:spPr>
          <a:xfrm>
            <a:off x="1144934" y="1261580"/>
            <a:ext cx="733067" cy="830997"/>
          </a:xfrm>
          <a:prstGeom prst="rect">
            <a:avLst/>
          </a:prstGeom>
          <a:noFill/>
        </p:spPr>
        <p:txBody>
          <a:bodyPr wrap="square" rtlCol="0">
            <a:spAutoFit/>
          </a:bodyPr>
          <a:lstStyle/>
          <a:p>
            <a:r>
              <a:rPr lang="en-US" sz="4800" dirty="0" smtClean="0">
                <a:latin typeface="Franklin Gothic Medium" pitchFamily="34" charset="0"/>
                <a:sym typeface="Wingdings"/>
              </a:rPr>
              <a:t></a:t>
            </a:r>
            <a:endParaRPr lang="en-US" sz="4800" dirty="0" smtClean="0">
              <a:latin typeface="Franklin Gothic Medium" pitchFamily="34" charset="0"/>
            </a:endParaRPr>
          </a:p>
        </p:txBody>
      </p:sp>
      <p:sp>
        <p:nvSpPr>
          <p:cNvPr id="22" name="TextBox 21"/>
          <p:cNvSpPr txBox="1"/>
          <p:nvPr/>
        </p:nvSpPr>
        <p:spPr>
          <a:xfrm>
            <a:off x="1144934" y="2576292"/>
            <a:ext cx="712938" cy="830997"/>
          </a:xfrm>
          <a:prstGeom prst="rect">
            <a:avLst/>
          </a:prstGeom>
          <a:noFill/>
        </p:spPr>
        <p:txBody>
          <a:bodyPr wrap="square" rtlCol="0">
            <a:spAutoFit/>
          </a:bodyPr>
          <a:lstStyle/>
          <a:p>
            <a:r>
              <a:rPr lang="en-US" sz="4800" dirty="0" smtClean="0">
                <a:latin typeface="Franklin Gothic Medium" pitchFamily="34" charset="0"/>
                <a:sym typeface="Wingdings"/>
              </a:rPr>
              <a:t></a:t>
            </a:r>
            <a:endParaRPr lang="en-US" sz="4800" dirty="0" smtClean="0">
              <a:latin typeface="Franklin Gothic Medium" pitchFamily="34" charset="0"/>
            </a:endParaRPr>
          </a:p>
        </p:txBody>
      </p:sp>
      <p:sp>
        <p:nvSpPr>
          <p:cNvPr id="24" name="Rectangle 23"/>
          <p:cNvSpPr/>
          <p:nvPr/>
        </p:nvSpPr>
        <p:spPr>
          <a:xfrm>
            <a:off x="1241206" y="2496490"/>
            <a:ext cx="6609328" cy="990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p:nvSpPr>
        <p:spPr>
          <a:xfrm>
            <a:off x="1238655" y="991278"/>
            <a:ext cx="6611546" cy="137160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1255606" y="3642151"/>
            <a:ext cx="6596805" cy="685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p:cNvSpPr txBox="1">
            <a:spLocks noChangeAspect="1"/>
          </p:cNvSpPr>
          <p:nvPr/>
        </p:nvSpPr>
        <p:spPr>
          <a:xfrm>
            <a:off x="1772588" y="3754219"/>
            <a:ext cx="5849346" cy="461665"/>
          </a:xfrm>
          <a:prstGeom prst="rect">
            <a:avLst/>
          </a:prstGeom>
          <a:noFill/>
        </p:spPr>
        <p:txBody>
          <a:bodyPr wrap="square" rtlCol="0">
            <a:spAutoFit/>
          </a:bodyPr>
          <a:lstStyle/>
          <a:p>
            <a:r>
              <a:rPr lang="en-US" sz="1200" kern="1200" dirty="0" smtClean="0">
                <a:solidFill>
                  <a:schemeClr val="tx1"/>
                </a:solidFill>
                <a:latin typeface="Franklin Gothic Medium" pitchFamily="34" charset="0"/>
                <a:ea typeface="+mn-ea"/>
                <a:cs typeface="+mn-cs"/>
              </a:rPr>
              <a:t>If this is NOT an engineering presentation</a:t>
            </a:r>
            <a:r>
              <a:rPr lang="en-US" sz="1200" kern="1200" baseline="0" dirty="0" smtClean="0">
                <a:solidFill>
                  <a:schemeClr val="tx1"/>
                </a:solidFill>
                <a:latin typeface="Franklin Gothic Medium" pitchFamily="34" charset="0"/>
                <a:ea typeface="+mn-ea"/>
                <a:cs typeface="+mn-cs"/>
              </a:rPr>
              <a:t> and NOT a confidential presentation, then do NOT use this template. Use the “</a:t>
            </a:r>
            <a:r>
              <a:rPr lang="en-US" sz="1200" kern="1200" dirty="0" smtClean="0">
                <a:solidFill>
                  <a:schemeClr val="tx1"/>
                </a:solidFill>
                <a:latin typeface="Franklin Gothic Medium" pitchFamily="34" charset="0"/>
                <a:ea typeface="+mn-ea"/>
                <a:cs typeface="+mn-cs"/>
              </a:rPr>
              <a:t>public” template (available on the company intranet). </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2052" y="1296078"/>
            <a:ext cx="12985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1144934" y="3569553"/>
            <a:ext cx="692946" cy="830997"/>
          </a:xfrm>
          <a:prstGeom prst="rect">
            <a:avLst/>
          </a:prstGeom>
          <a:noFill/>
        </p:spPr>
        <p:txBody>
          <a:bodyPr wrap="square" rtlCol="0">
            <a:spAutoFit/>
          </a:bodyPr>
          <a:lstStyle/>
          <a:p>
            <a:r>
              <a:rPr lang="en-US" sz="4800" dirty="0" smtClean="0">
                <a:latin typeface="Franklin Gothic Medium" pitchFamily="34" charset="0"/>
                <a:sym typeface="Wingdings"/>
              </a:rPr>
              <a:t></a:t>
            </a:r>
            <a:endParaRPr lang="en-US" sz="4800" dirty="0" smtClean="0">
              <a:latin typeface="Franklin Gothic Medium" pitchFamily="34" charset="0"/>
            </a:endParaRP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pic>
        <p:nvPicPr>
          <p:cNvPr id="8" name="Picture 7" descr="Content_compressed.png"/>
          <p:cNvPicPr>
            <a:picLocks noChangeAspect="1"/>
          </p:cNvPicPr>
          <p:nvPr/>
        </p:nvPicPr>
        <p:blipFill>
          <a:blip r:embed="rId2" cstate="print"/>
          <a:stretch>
            <a:fillRect/>
          </a:stretch>
        </p:blipFill>
        <p:spPr>
          <a:xfrm>
            <a:off x="0" y="-12879"/>
            <a:ext cx="9192725" cy="5175504"/>
          </a:xfrm>
          <a:prstGeom prst="rect">
            <a:avLst/>
          </a:prstGeom>
        </p:spPr>
      </p:pic>
      <p:sp>
        <p:nvSpPr>
          <p:cNvPr id="3" name="Content Placeholder 2"/>
          <p:cNvSpPr>
            <a:spLocks noGrp="1"/>
          </p:cNvSpPr>
          <p:nvPr>
            <p:ph idx="1"/>
          </p:nvPr>
        </p:nvSpPr>
        <p:spPr>
          <a:xfrm>
            <a:off x="152400" y="929878"/>
            <a:ext cx="8839200" cy="3851672"/>
          </a:xfrm>
          <a:prstGeom prst="rect">
            <a:avLst/>
          </a:prstGeom>
        </p:spPr>
        <p:txBody>
          <a:bodyPr>
            <a:normAutofit/>
          </a:bodyPr>
          <a:lstStyle>
            <a:lvl1pPr>
              <a:defRPr>
                <a:solidFill>
                  <a:srgbClr val="003352"/>
                </a:solidFill>
                <a:latin typeface="Franklin Gothic Medium" pitchFamily="34" charset="0"/>
              </a:defRPr>
            </a:lvl1pPr>
            <a:lvl2pPr>
              <a:defRPr>
                <a:latin typeface="Franklin Gothic Medium" pitchFamily="34" charset="0"/>
              </a:defRPr>
            </a:lvl2pPr>
            <a:lvl3pPr>
              <a:defRPr>
                <a:latin typeface="Franklin Gothic Medium" pitchFamily="34" charset="0"/>
              </a:defRPr>
            </a:lvl3pPr>
            <a:lvl4pPr>
              <a:defRPr>
                <a:latin typeface="Franklin Gothic Medium" pitchFamily="34" charset="0"/>
              </a:defRPr>
            </a:lvl4pPr>
            <a:lvl5pPr>
              <a:defRPr>
                <a:latin typeface="Franklin Gothic Medium"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7010400" y="4888706"/>
            <a:ext cx="2133600" cy="273844"/>
          </a:xfrm>
          <a:prstGeom prst="rect">
            <a:avLst/>
          </a:prstGeom>
        </p:spPr>
        <p:txBody>
          <a:bodyPr/>
          <a:lstStyle>
            <a:lvl1pPr algn="r">
              <a:defRPr sz="1200">
                <a:solidFill>
                  <a:schemeClr val="bg1">
                    <a:lumMod val="75000"/>
                  </a:schemeClr>
                </a:solidFill>
                <a:latin typeface="Franklin Gothic Medium" pitchFamily="34" charset="0"/>
              </a:defRPr>
            </a:lvl1pPr>
          </a:lstStyle>
          <a:p>
            <a:fld id="{5A4D1F81-7E76-4932-A149-4CC93E31C071}" type="slidenum">
              <a:rPr lang="en-US" smtClean="0"/>
              <a:pPr/>
              <a:t>‹#›</a:t>
            </a:fld>
            <a:endParaRPr lang="en-US" dirty="0"/>
          </a:p>
        </p:txBody>
      </p:sp>
      <p:sp>
        <p:nvSpPr>
          <p:cNvPr id="9" name="Subtitle 2"/>
          <p:cNvSpPr>
            <a:spLocks noGrp="1"/>
          </p:cNvSpPr>
          <p:nvPr>
            <p:ph type="subTitle" idx="13"/>
          </p:nvPr>
        </p:nvSpPr>
        <p:spPr>
          <a:xfrm>
            <a:off x="152401" y="-7315"/>
            <a:ext cx="7619999" cy="577901"/>
          </a:xfrm>
          <a:prstGeom prst="rect">
            <a:avLst/>
          </a:prstGeom>
        </p:spPr>
        <p:txBody>
          <a:bodyPr anchor="ctr" anchorCtr="0">
            <a:normAutofit/>
          </a:bodyPr>
          <a:lstStyle>
            <a:lvl1pPr marL="0" indent="0" algn="l">
              <a:lnSpc>
                <a:spcPts val="2900"/>
              </a:lnSpc>
              <a:buNone/>
              <a:defRPr sz="2800" b="0">
                <a:solidFill>
                  <a:schemeClr val="bg1"/>
                </a:solidFill>
                <a:latin typeface="Franklin Gothic Medium"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133223438"/>
      </p:ext>
    </p:extLst>
  </p:cSld>
  <p:clrMapOvr>
    <a:masterClrMapping/>
  </p:clrMapOvr>
  <p:transition>
    <p:fade/>
  </p:transition>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pic>
        <p:nvPicPr>
          <p:cNvPr id="8" name="Picture 7" descr="Content_compressed.png"/>
          <p:cNvPicPr>
            <a:picLocks noChangeAspect="1"/>
          </p:cNvPicPr>
          <p:nvPr/>
        </p:nvPicPr>
        <p:blipFill>
          <a:blip r:embed="rId2" cstate="print"/>
          <a:stretch>
            <a:fillRect/>
          </a:stretch>
        </p:blipFill>
        <p:spPr>
          <a:xfrm>
            <a:off x="0" y="-12879"/>
            <a:ext cx="9192725" cy="5175504"/>
          </a:xfrm>
          <a:prstGeom prst="rect">
            <a:avLst/>
          </a:prstGeom>
        </p:spPr>
      </p:pic>
      <p:sp>
        <p:nvSpPr>
          <p:cNvPr id="3" name="Content Placeholder 2"/>
          <p:cNvSpPr>
            <a:spLocks noGrp="1"/>
          </p:cNvSpPr>
          <p:nvPr>
            <p:ph idx="1"/>
          </p:nvPr>
        </p:nvSpPr>
        <p:spPr>
          <a:xfrm>
            <a:off x="152400" y="929878"/>
            <a:ext cx="8839200" cy="3851672"/>
          </a:xfrm>
          <a:prstGeom prst="rect">
            <a:avLst/>
          </a:prstGeom>
        </p:spPr>
        <p:txBody>
          <a:bodyPr>
            <a:normAutofit/>
          </a:bodyPr>
          <a:lstStyle>
            <a:lvl1pPr>
              <a:defRPr>
                <a:solidFill>
                  <a:srgbClr val="003352"/>
                </a:solidFill>
                <a:latin typeface="Franklin Gothic Medium" pitchFamily="34" charset="0"/>
              </a:defRPr>
            </a:lvl1pPr>
            <a:lvl2pPr>
              <a:defRPr>
                <a:latin typeface="Franklin Gothic Medium" pitchFamily="34" charset="0"/>
              </a:defRPr>
            </a:lvl2pPr>
            <a:lvl3pPr>
              <a:defRPr>
                <a:latin typeface="Franklin Gothic Medium" pitchFamily="34" charset="0"/>
              </a:defRPr>
            </a:lvl3pPr>
            <a:lvl4pPr>
              <a:defRPr>
                <a:latin typeface="Franklin Gothic Medium" pitchFamily="34" charset="0"/>
              </a:defRPr>
            </a:lvl4pPr>
            <a:lvl5pPr>
              <a:defRPr>
                <a:latin typeface="Franklin Gothic Medium"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7010400" y="4888706"/>
            <a:ext cx="2133600" cy="273844"/>
          </a:xfrm>
          <a:prstGeom prst="rect">
            <a:avLst/>
          </a:prstGeom>
        </p:spPr>
        <p:txBody>
          <a:bodyPr/>
          <a:lstStyle>
            <a:lvl1pPr algn="r">
              <a:defRPr sz="1200">
                <a:solidFill>
                  <a:schemeClr val="bg1">
                    <a:lumMod val="75000"/>
                  </a:schemeClr>
                </a:solidFill>
                <a:latin typeface="Franklin Gothic Medium" pitchFamily="34" charset="0"/>
              </a:defRPr>
            </a:lvl1pPr>
          </a:lstStyle>
          <a:p>
            <a:fld id="{5A4D1F81-7E76-4932-A149-4CC93E31C071}" type="slidenum">
              <a:rPr lang="en-US" smtClean="0"/>
              <a:pPr/>
              <a:t>‹#›</a:t>
            </a:fld>
            <a:endParaRPr lang="en-US" dirty="0"/>
          </a:p>
        </p:txBody>
      </p:sp>
      <p:sp>
        <p:nvSpPr>
          <p:cNvPr id="9" name="Subtitle 2"/>
          <p:cNvSpPr>
            <a:spLocks noGrp="1"/>
          </p:cNvSpPr>
          <p:nvPr>
            <p:ph type="subTitle" idx="13"/>
          </p:nvPr>
        </p:nvSpPr>
        <p:spPr>
          <a:xfrm>
            <a:off x="152401" y="-7315"/>
            <a:ext cx="7619999" cy="577901"/>
          </a:xfrm>
          <a:prstGeom prst="rect">
            <a:avLst/>
          </a:prstGeom>
        </p:spPr>
        <p:txBody>
          <a:bodyPr anchor="ctr" anchorCtr="0">
            <a:normAutofit/>
          </a:bodyPr>
          <a:lstStyle>
            <a:lvl1pPr marL="0" indent="0" algn="l">
              <a:lnSpc>
                <a:spcPts val="2900"/>
              </a:lnSpc>
              <a:buNone/>
              <a:defRPr sz="2800" b="0">
                <a:solidFill>
                  <a:schemeClr val="bg1"/>
                </a:solidFill>
                <a:latin typeface="Franklin Gothic Medium"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253607299"/>
      </p:ext>
    </p:extLst>
  </p:cSld>
  <p:clrMapOvr>
    <a:masterClrMapping/>
  </p:clrMapOvr>
  <p:transition>
    <p:fade/>
  </p:transition>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4_Title Only">
    <p:spTree>
      <p:nvGrpSpPr>
        <p:cNvPr id="1" name=""/>
        <p:cNvGrpSpPr/>
        <p:nvPr/>
      </p:nvGrpSpPr>
      <p:grpSpPr>
        <a:xfrm>
          <a:off x="0" y="0"/>
          <a:ext cx="0" cy="0"/>
          <a:chOff x="0" y="0"/>
          <a:chExt cx="0" cy="0"/>
        </a:xfrm>
      </p:grpSpPr>
      <p:pic>
        <p:nvPicPr>
          <p:cNvPr id="5" name="Picture 4" descr="16_9_Slides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08076"/>
          </a:xfrm>
          <a:prstGeom prst="rect">
            <a:avLst/>
          </a:prstGeom>
        </p:spPr>
      </p:pic>
      <p:sp>
        <p:nvSpPr>
          <p:cNvPr id="8" name="Slide Number Placeholder 5"/>
          <p:cNvSpPr>
            <a:spLocks noGrp="1"/>
          </p:cNvSpPr>
          <p:nvPr>
            <p:ph type="sldNum" sz="quarter" idx="12"/>
          </p:nvPr>
        </p:nvSpPr>
        <p:spPr>
          <a:xfrm>
            <a:off x="7010400" y="4888707"/>
            <a:ext cx="2133600" cy="273844"/>
          </a:xfrm>
          <a:prstGeom prst="rect">
            <a:avLst/>
          </a:prstGeom>
        </p:spPr>
        <p:txBody>
          <a:bodyPr/>
          <a:lstStyle>
            <a:lvl1pPr algn="r">
              <a:defRPr sz="1200">
                <a:solidFill>
                  <a:schemeClr val="bg1">
                    <a:lumMod val="75000"/>
                  </a:schemeClr>
                </a:solidFill>
                <a:latin typeface="Franklin Gothic Medium" pitchFamily="34" charset="0"/>
              </a:defRPr>
            </a:lvl1pPr>
          </a:lstStyle>
          <a:p>
            <a:fld id="{5A4D1F81-7E76-4932-A149-4CC93E31C071}" type="slidenum">
              <a:rPr lang="en-US" smtClean="0"/>
              <a:pPr/>
              <a:t>‹#›</a:t>
            </a:fld>
            <a:endParaRPr lang="en-US" dirty="0"/>
          </a:p>
        </p:txBody>
      </p:sp>
      <p:sp>
        <p:nvSpPr>
          <p:cNvPr id="9" name="Subtitle 2"/>
          <p:cNvSpPr>
            <a:spLocks noGrp="1"/>
          </p:cNvSpPr>
          <p:nvPr>
            <p:ph type="subTitle" idx="13" hasCustomPrompt="1"/>
          </p:nvPr>
        </p:nvSpPr>
        <p:spPr>
          <a:xfrm>
            <a:off x="152403" y="-7314"/>
            <a:ext cx="7543799" cy="577901"/>
          </a:xfrm>
          <a:prstGeom prst="rect">
            <a:avLst/>
          </a:prstGeom>
        </p:spPr>
        <p:txBody>
          <a:bodyPr anchor="ctr" anchorCtr="0">
            <a:normAutofit/>
          </a:bodyPr>
          <a:lstStyle>
            <a:lvl1pPr marL="0" indent="0" algn="l">
              <a:lnSpc>
                <a:spcPts val="2900"/>
              </a:lnSpc>
              <a:buNone/>
              <a:defRPr sz="2800" b="0">
                <a:solidFill>
                  <a:schemeClr val="bg1"/>
                </a:solidFill>
                <a:latin typeface="Franklin Gothic Medium"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slide title</a:t>
            </a:r>
            <a:endParaRPr lang="en-US" dirty="0"/>
          </a:p>
        </p:txBody>
      </p:sp>
      <p:pic>
        <p:nvPicPr>
          <p:cNvPr id="6" name="Picture 5" descr="c.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600" y="4629151"/>
            <a:ext cx="3147203" cy="514348"/>
          </a:xfrm>
          <a:prstGeom prst="rect">
            <a:avLst/>
          </a:prstGeom>
        </p:spPr>
      </p:pic>
    </p:spTree>
    <p:extLst>
      <p:ext uri="{BB962C8B-B14F-4D97-AF65-F5344CB8AC3E}">
        <p14:creationId xmlns:p14="http://schemas.microsoft.com/office/powerpoint/2010/main" val="3328975930"/>
      </p:ext>
    </p:extLst>
  </p:cSld>
  <p:clrMapOvr>
    <a:masterClrMapping/>
  </p:clrMapOvr>
  <p:transition>
    <p:fade/>
  </p:transition>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6_Title Only">
    <p:spTree>
      <p:nvGrpSpPr>
        <p:cNvPr id="1" name=""/>
        <p:cNvGrpSpPr/>
        <p:nvPr/>
      </p:nvGrpSpPr>
      <p:grpSpPr>
        <a:xfrm>
          <a:off x="0" y="0"/>
          <a:ext cx="0" cy="0"/>
          <a:chOff x="0" y="0"/>
          <a:chExt cx="0" cy="0"/>
        </a:xfrm>
      </p:grpSpPr>
      <p:pic>
        <p:nvPicPr>
          <p:cNvPr id="5" name="Picture 4" descr="16_9_Slides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08076"/>
          </a:xfrm>
          <a:prstGeom prst="rect">
            <a:avLst/>
          </a:prstGeom>
        </p:spPr>
      </p:pic>
      <p:sp>
        <p:nvSpPr>
          <p:cNvPr id="8" name="Slide Number Placeholder 5"/>
          <p:cNvSpPr>
            <a:spLocks noGrp="1"/>
          </p:cNvSpPr>
          <p:nvPr>
            <p:ph type="sldNum" sz="quarter" idx="12"/>
          </p:nvPr>
        </p:nvSpPr>
        <p:spPr>
          <a:xfrm>
            <a:off x="7010400" y="4888707"/>
            <a:ext cx="2133600" cy="273844"/>
          </a:xfrm>
          <a:prstGeom prst="rect">
            <a:avLst/>
          </a:prstGeom>
        </p:spPr>
        <p:txBody>
          <a:bodyPr/>
          <a:lstStyle>
            <a:lvl1pPr algn="r">
              <a:defRPr sz="1200">
                <a:solidFill>
                  <a:schemeClr val="bg1">
                    <a:lumMod val="75000"/>
                  </a:schemeClr>
                </a:solidFill>
                <a:latin typeface="Franklin Gothic Medium" pitchFamily="34" charset="0"/>
              </a:defRPr>
            </a:lvl1pPr>
          </a:lstStyle>
          <a:p>
            <a:fld id="{5A4D1F81-7E76-4932-A149-4CC93E31C071}" type="slidenum">
              <a:rPr lang="en-US" smtClean="0"/>
              <a:pPr/>
              <a:t>‹#›</a:t>
            </a:fld>
            <a:endParaRPr lang="en-US" dirty="0"/>
          </a:p>
        </p:txBody>
      </p:sp>
      <p:sp>
        <p:nvSpPr>
          <p:cNvPr id="9" name="Subtitle 2"/>
          <p:cNvSpPr>
            <a:spLocks noGrp="1"/>
          </p:cNvSpPr>
          <p:nvPr>
            <p:ph type="subTitle" idx="13" hasCustomPrompt="1"/>
          </p:nvPr>
        </p:nvSpPr>
        <p:spPr>
          <a:xfrm>
            <a:off x="152403" y="-7314"/>
            <a:ext cx="7543799" cy="577901"/>
          </a:xfrm>
          <a:prstGeom prst="rect">
            <a:avLst/>
          </a:prstGeom>
        </p:spPr>
        <p:txBody>
          <a:bodyPr anchor="ctr" anchorCtr="0">
            <a:normAutofit/>
          </a:bodyPr>
          <a:lstStyle>
            <a:lvl1pPr marL="0" indent="0" algn="l">
              <a:lnSpc>
                <a:spcPts val="2900"/>
              </a:lnSpc>
              <a:buNone/>
              <a:defRPr sz="2800" b="0">
                <a:solidFill>
                  <a:schemeClr val="bg1"/>
                </a:solidFill>
                <a:latin typeface="Franklin Gothic Medium"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slide title</a:t>
            </a:r>
            <a:endParaRPr lang="en-US" dirty="0"/>
          </a:p>
        </p:txBody>
      </p:sp>
      <p:pic>
        <p:nvPicPr>
          <p:cNvPr id="6" name="Picture 5" descr="c.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600" y="4629151"/>
            <a:ext cx="3147203" cy="514348"/>
          </a:xfrm>
          <a:prstGeom prst="rect">
            <a:avLst/>
          </a:prstGeom>
        </p:spPr>
      </p:pic>
    </p:spTree>
    <p:extLst>
      <p:ext uri="{BB962C8B-B14F-4D97-AF65-F5344CB8AC3E}">
        <p14:creationId xmlns:p14="http://schemas.microsoft.com/office/powerpoint/2010/main" val="2645368018"/>
      </p:ext>
    </p:extLst>
  </p:cSld>
  <p:clrMapOvr>
    <a:masterClrMapping/>
  </p:clrMapOvr>
  <p:transition>
    <p:fade/>
  </p:transition>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Engineering Title Slide">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228600" y="1095957"/>
            <a:ext cx="8534400" cy="707886"/>
          </a:xfrm>
        </p:spPr>
        <p:txBody>
          <a:bodyPr>
            <a:normAutofit/>
          </a:bodyPr>
          <a:lstStyle>
            <a:lvl1pPr algn="l">
              <a:defRPr sz="4000">
                <a:solidFill>
                  <a:srgbClr val="003352"/>
                </a:solidFill>
                <a:latin typeface="Trebuchet MS"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228600" y="2114550"/>
            <a:ext cx="8534400" cy="584775"/>
          </a:xfrm>
        </p:spPr>
        <p:txBody>
          <a:bodyPr>
            <a:normAutofit/>
          </a:bodyPr>
          <a:lstStyle>
            <a:lvl1pPr marL="0" indent="0" algn="l">
              <a:buNone/>
              <a:defRPr sz="3200">
                <a:solidFill>
                  <a:schemeClr val="bg1"/>
                </a:solidFill>
                <a:latin typeface="Trebuchet MS"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4" name="Slide Number Placeholder 13"/>
          <p:cNvSpPr>
            <a:spLocks noGrp="1"/>
          </p:cNvSpPr>
          <p:nvPr>
            <p:ph type="sldNum" sz="quarter" idx="11"/>
          </p:nvPr>
        </p:nvSpPr>
        <p:spPr>
          <a:xfrm>
            <a:off x="7010400" y="4866221"/>
            <a:ext cx="2133600" cy="273844"/>
          </a:xfrm>
        </p:spPr>
        <p:txBody>
          <a:bodyPr/>
          <a:lstStyle>
            <a:lvl1pPr>
              <a:defRPr sz="900">
                <a:solidFill>
                  <a:schemeClr val="bg1">
                    <a:lumMod val="65000"/>
                  </a:schemeClr>
                </a:solidFill>
                <a:latin typeface="Arial" pitchFamily="34" charset="0"/>
                <a:cs typeface="Arial" pitchFamily="34" charset="0"/>
              </a:defRPr>
            </a:lvl1pPr>
          </a:lstStyle>
          <a:p>
            <a:fld id="{6BBE49A0-230D-4300-87FD-0BA5BB68EDD9}" type="slidenum">
              <a:rPr lang="en-US" smtClean="0"/>
              <a:pPr/>
              <a:t>‹#›</a:t>
            </a:fld>
            <a:endParaRPr lang="en-US" dirty="0"/>
          </a:p>
        </p:txBody>
      </p:sp>
      <p:sp>
        <p:nvSpPr>
          <p:cNvPr id="8" name="TextBox 7"/>
          <p:cNvSpPr txBox="1"/>
          <p:nvPr/>
        </p:nvSpPr>
        <p:spPr>
          <a:xfrm>
            <a:off x="3821502" y="3105150"/>
            <a:ext cx="5246298" cy="984885"/>
          </a:xfrm>
          <a:prstGeom prst="rect">
            <a:avLst/>
          </a:prstGeom>
          <a:noFill/>
        </p:spPr>
        <p:txBody>
          <a:bodyPr wrap="square" rtlCol="0">
            <a:spAutoFit/>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000" b="1" i="1" kern="1200" dirty="0" smtClean="0">
                <a:solidFill>
                  <a:schemeClr val="tx1"/>
                </a:solidFill>
                <a:effectLst/>
                <a:latin typeface="+mn-lt"/>
                <a:ea typeface="+mn-ea"/>
                <a:cs typeface="+mn-cs"/>
              </a:rPr>
              <a:t>The information disclosed in this document, including all designs and related materials, is the valuable property of Websense, Inc. and its licensors.  Websense, Inc. and its licensors, as appropriate, reserve all patent, copyright and other proprietary rights to this document, including all design, manufacturing, reproduction, use, and sales rights, except to the extent said rights are expressly granted to others.</a:t>
            </a:r>
            <a:endParaRPr lang="en-US" sz="1000" b="1" kern="1200" dirty="0" smtClean="0">
              <a:solidFill>
                <a:schemeClr val="tx1"/>
              </a:solidFill>
              <a:effectLst/>
              <a:latin typeface="+mn-lt"/>
              <a:ea typeface="+mn-ea"/>
              <a:cs typeface="+mn-cs"/>
            </a:endParaRPr>
          </a:p>
          <a:p>
            <a:endParaRPr lang="en-US" sz="800" b="1" dirty="0"/>
          </a:p>
        </p:txBody>
      </p:sp>
      <p:pic>
        <p:nvPicPr>
          <p:cNvPr id="9" name="Picture 2" descr="Engineering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2400" y="514350"/>
            <a:ext cx="1219200" cy="609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7955079" y="368006"/>
            <a:ext cx="1114408" cy="276999"/>
          </a:xfrm>
          <a:prstGeom prst="rect">
            <a:avLst/>
          </a:prstGeom>
          <a:noFill/>
        </p:spPr>
        <p:txBody>
          <a:bodyPr wrap="none" rtlCol="0">
            <a:spAutoFit/>
          </a:bodyPr>
          <a:lstStyle/>
          <a:p>
            <a:r>
              <a:rPr lang="en-US" sz="1200" dirty="0" smtClean="0">
                <a:solidFill>
                  <a:schemeClr val="accent6">
                    <a:lumMod val="50000"/>
                    <a:lumOff val="50000"/>
                  </a:schemeClr>
                </a:solidFill>
                <a:latin typeface="Franklin Gothic Medium" pitchFamily="34" charset="0"/>
              </a:rPr>
              <a:t>ENGINEERING</a:t>
            </a:r>
          </a:p>
        </p:txBody>
      </p:sp>
      <p:sp>
        <p:nvSpPr>
          <p:cNvPr id="25" name="TextBox 24"/>
          <p:cNvSpPr txBox="1"/>
          <p:nvPr/>
        </p:nvSpPr>
        <p:spPr>
          <a:xfrm>
            <a:off x="0" y="4894394"/>
            <a:ext cx="9144000"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rgbClr val="003352"/>
                </a:solidFill>
                <a:effectLst/>
                <a:uLnTx/>
                <a:uFillTx/>
                <a:latin typeface="Arial" pitchFamily="34" charset="0"/>
                <a:ea typeface="+mn-ea"/>
                <a:cs typeface="Arial" pitchFamily="34" charset="0"/>
              </a:rPr>
              <a:t>© 2012 Websense, Inc. Proprietary and Confidential</a:t>
            </a:r>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Standard Title Slide">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ctrTitle"/>
            <p:custDataLst>
              <p:tags r:id="rId1"/>
            </p:custDataLst>
          </p:nvPr>
        </p:nvSpPr>
        <p:spPr>
          <a:xfrm>
            <a:off x="228600" y="1095957"/>
            <a:ext cx="8534400" cy="707886"/>
          </a:xfrm>
        </p:spPr>
        <p:txBody>
          <a:bodyPr>
            <a:normAutofit/>
          </a:bodyPr>
          <a:lstStyle>
            <a:lvl1pPr algn="l">
              <a:defRPr sz="4000">
                <a:solidFill>
                  <a:srgbClr val="003352"/>
                </a:solidFill>
                <a:latin typeface="Trebuchet MS" pitchFamily="34" charset="0"/>
              </a:defRPr>
            </a:lvl1pPr>
          </a:lstStyle>
          <a:p>
            <a:r>
              <a:rPr lang="en-US" dirty="0" smtClean="0"/>
              <a:t>Click to edit Master title style</a:t>
            </a:r>
            <a:endParaRPr lang="en-US" dirty="0"/>
          </a:p>
        </p:txBody>
      </p:sp>
      <p:sp>
        <p:nvSpPr>
          <p:cNvPr id="3" name="Subtitle 2"/>
          <p:cNvSpPr>
            <a:spLocks noGrp="1"/>
          </p:cNvSpPr>
          <p:nvPr>
            <p:ph type="subTitle" idx="1"/>
            <p:custDataLst>
              <p:tags r:id="rId2"/>
            </p:custDataLst>
          </p:nvPr>
        </p:nvSpPr>
        <p:spPr>
          <a:xfrm>
            <a:off x="228600" y="2114550"/>
            <a:ext cx="8534400" cy="584775"/>
          </a:xfrm>
        </p:spPr>
        <p:txBody>
          <a:bodyPr>
            <a:normAutofit/>
          </a:bodyPr>
          <a:lstStyle>
            <a:lvl1pPr marL="0" indent="0" algn="l">
              <a:buNone/>
              <a:defRPr sz="3200">
                <a:solidFill>
                  <a:schemeClr val="bg1"/>
                </a:solidFill>
                <a:latin typeface="Trebuchet MS"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4" name="Slide Number Placeholder 13"/>
          <p:cNvSpPr>
            <a:spLocks noGrp="1"/>
          </p:cNvSpPr>
          <p:nvPr>
            <p:ph type="sldNum" sz="quarter" idx="11"/>
            <p:custDataLst>
              <p:tags r:id="rId3"/>
            </p:custDataLst>
          </p:nvPr>
        </p:nvSpPr>
        <p:spPr>
          <a:xfrm>
            <a:off x="7010400" y="4866221"/>
            <a:ext cx="2133600" cy="273844"/>
          </a:xfrm>
        </p:spPr>
        <p:txBody>
          <a:bodyPr/>
          <a:lstStyle>
            <a:lvl1pPr>
              <a:defRPr sz="900">
                <a:solidFill>
                  <a:schemeClr val="bg1">
                    <a:lumMod val="65000"/>
                  </a:schemeClr>
                </a:solidFill>
                <a:latin typeface="Arial" pitchFamily="34" charset="0"/>
                <a:cs typeface="Arial" pitchFamily="34" charset="0"/>
              </a:defRPr>
            </a:lvl1pPr>
          </a:lstStyle>
          <a:p>
            <a:fld id="{6BBE49A0-230D-4300-87FD-0BA5BB68EDD9}" type="slidenum">
              <a:rPr lang="en-US" smtClean="0"/>
              <a:pPr/>
              <a:t>‹#›</a:t>
            </a:fld>
            <a:endParaRPr lang="en-US" dirty="0"/>
          </a:p>
        </p:txBody>
      </p:sp>
      <p:sp>
        <p:nvSpPr>
          <p:cNvPr id="8" name="TextBox 7"/>
          <p:cNvSpPr txBox="1"/>
          <p:nvPr>
            <p:custDataLst>
              <p:tags r:id="rId4"/>
            </p:custDataLst>
          </p:nvPr>
        </p:nvSpPr>
        <p:spPr>
          <a:xfrm>
            <a:off x="0" y="4894394"/>
            <a:ext cx="9144000"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rgbClr val="003352"/>
                </a:solidFill>
                <a:effectLst/>
                <a:uLnTx/>
                <a:uFillTx/>
                <a:latin typeface="Arial" pitchFamily="34" charset="0"/>
                <a:ea typeface="+mn-ea"/>
                <a:cs typeface="Arial" pitchFamily="34" charset="0"/>
              </a:rPr>
              <a:t>© 2012 Websense, Inc. Proprietary and Confidential</a:t>
            </a: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Section Header">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228600" y="1501782"/>
            <a:ext cx="8534400" cy="707886"/>
          </a:xfrm>
        </p:spPr>
        <p:txBody>
          <a:bodyPr>
            <a:normAutofit/>
          </a:bodyPr>
          <a:lstStyle>
            <a:lvl1pPr algn="l">
              <a:defRPr sz="4000">
                <a:solidFill>
                  <a:srgbClr val="003352"/>
                </a:solidFill>
                <a:latin typeface="Trebuchet MS"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228600" y="2520375"/>
            <a:ext cx="8534400" cy="584775"/>
          </a:xfrm>
        </p:spPr>
        <p:txBody>
          <a:bodyPr>
            <a:normAutofit/>
          </a:bodyPr>
          <a:lstStyle>
            <a:lvl1pPr marL="0" indent="0" algn="l">
              <a:buNone/>
              <a:defRPr sz="3200">
                <a:solidFill>
                  <a:schemeClr val="bg1"/>
                </a:solidFill>
                <a:latin typeface="Trebuchet MS"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Slide Number Placeholder 10"/>
          <p:cNvSpPr>
            <a:spLocks noGrp="1"/>
          </p:cNvSpPr>
          <p:nvPr>
            <p:ph type="sldNum" sz="quarter" idx="11"/>
          </p:nvPr>
        </p:nvSpPr>
        <p:spPr>
          <a:xfrm>
            <a:off x="7010400" y="4865245"/>
            <a:ext cx="2133600" cy="273844"/>
          </a:xfrm>
        </p:spPr>
        <p:txBody>
          <a:bodyPr/>
          <a:lstStyle>
            <a:lvl1pPr>
              <a:defRPr sz="900">
                <a:latin typeface="Arial" pitchFamily="34" charset="0"/>
                <a:cs typeface="Arial" pitchFamily="34" charset="0"/>
              </a:defRPr>
            </a:lvl1pPr>
          </a:lstStyle>
          <a:p>
            <a:fld id="{6BBE49A0-230D-4300-87FD-0BA5BB68EDD9}" type="slidenum">
              <a:rPr lang="en-US" smtClean="0"/>
              <a:pPr/>
              <a:t>‹#›</a:t>
            </a:fld>
            <a:endParaRPr lang="en-US" dirty="0"/>
          </a:p>
        </p:txBody>
      </p:sp>
      <p:sp>
        <p:nvSpPr>
          <p:cNvPr id="7" name="TextBox 6"/>
          <p:cNvSpPr txBox="1"/>
          <p:nvPr/>
        </p:nvSpPr>
        <p:spPr>
          <a:xfrm>
            <a:off x="0" y="4894394"/>
            <a:ext cx="9144000"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chemeClr val="bg1">
                    <a:lumMod val="65000"/>
                  </a:schemeClr>
                </a:solidFill>
                <a:effectLst/>
                <a:uLnTx/>
                <a:uFillTx/>
                <a:latin typeface="Arial" pitchFamily="34" charset="0"/>
                <a:ea typeface="+mn-ea"/>
                <a:cs typeface="Arial" pitchFamily="34" charset="0"/>
              </a:rPr>
              <a:t>© 2012 Websense, Inc. Proprietary and Confidential</a:t>
            </a: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9" name="Content Placeholder 2"/>
          <p:cNvSpPr>
            <a:spLocks noGrp="1"/>
          </p:cNvSpPr>
          <p:nvPr>
            <p:ph idx="13"/>
            <p:custDataLst>
              <p:tags r:id="rId1"/>
            </p:custDataLst>
          </p:nvPr>
        </p:nvSpPr>
        <p:spPr>
          <a:xfrm>
            <a:off x="152400" y="897794"/>
            <a:ext cx="8839200" cy="3807556"/>
          </a:xfrm>
        </p:spPr>
        <p:txBody>
          <a:bodyPr/>
          <a:lstStyle>
            <a:lvl1pPr>
              <a:defRPr sz="2400">
                <a:solidFill>
                  <a:srgbClr val="003352"/>
                </a:solidFill>
                <a:latin typeface="Arial" pitchFamily="34" charset="0"/>
                <a:cs typeface="Arial" pitchFamily="34" charset="0"/>
              </a:defRPr>
            </a:lvl1pPr>
            <a:lvl2pPr>
              <a:defRPr sz="1800">
                <a:solidFill>
                  <a:srgbClr val="003352"/>
                </a:solidFill>
                <a:latin typeface="Arial" pitchFamily="34" charset="0"/>
                <a:cs typeface="Arial" pitchFamily="34" charset="0"/>
              </a:defRPr>
            </a:lvl2pPr>
            <a:lvl3pPr>
              <a:defRPr sz="1600">
                <a:solidFill>
                  <a:srgbClr val="003352"/>
                </a:solidFill>
                <a:latin typeface="Arial" pitchFamily="34" charset="0"/>
                <a:cs typeface="Arial" pitchFamily="34" charset="0"/>
              </a:defRPr>
            </a:lvl3pPr>
            <a:lvl4pPr>
              <a:defRPr sz="1400">
                <a:solidFill>
                  <a:srgbClr val="003352"/>
                </a:solidFill>
                <a:latin typeface="Arial" pitchFamily="34" charset="0"/>
                <a:cs typeface="Arial" pitchFamily="34" charset="0"/>
              </a:defRPr>
            </a:lvl4pPr>
            <a:lvl5pPr>
              <a:defRPr sz="1400">
                <a:solidFill>
                  <a:srgbClr val="003352"/>
                </a:solidFill>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descr="16_9_Slides3.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608076"/>
          </a:xfrm>
          <a:prstGeom prst="rect">
            <a:avLst/>
          </a:prstGeom>
        </p:spPr>
      </p:pic>
      <p:sp>
        <p:nvSpPr>
          <p:cNvPr id="2" name="Title 1"/>
          <p:cNvSpPr>
            <a:spLocks noGrp="1"/>
          </p:cNvSpPr>
          <p:nvPr>
            <p:ph type="title"/>
            <p:custDataLst>
              <p:tags r:id="rId2"/>
            </p:custDataLst>
          </p:nvPr>
        </p:nvSpPr>
        <p:spPr>
          <a:xfrm>
            <a:off x="152400" y="19123"/>
            <a:ext cx="7543800" cy="523220"/>
          </a:xfrm>
        </p:spPr>
        <p:txBody>
          <a:bodyPr>
            <a:normAutofit/>
          </a:bodyPr>
          <a:lstStyle>
            <a:lvl1pPr algn="l">
              <a:defRPr sz="2800">
                <a:solidFill>
                  <a:schemeClr val="bg1"/>
                </a:solidFill>
                <a:latin typeface="Trebuchet MS" pitchFamily="34" charset="0"/>
              </a:defRPr>
            </a:lvl1pPr>
          </a:lstStyle>
          <a:p>
            <a:r>
              <a:rPr lang="en-US" dirty="0" smtClean="0"/>
              <a:t>Click to edit Master title style</a:t>
            </a:r>
            <a:endParaRPr lang="en-US" dirty="0"/>
          </a:p>
        </p:txBody>
      </p:sp>
      <p:sp>
        <p:nvSpPr>
          <p:cNvPr id="6" name="Slide Number Placeholder 5"/>
          <p:cNvSpPr>
            <a:spLocks noGrp="1"/>
          </p:cNvSpPr>
          <p:nvPr>
            <p:ph type="sldNum" sz="quarter" idx="12"/>
            <p:custDataLst>
              <p:tags r:id="rId3"/>
            </p:custDataLst>
          </p:nvPr>
        </p:nvSpPr>
        <p:spPr>
          <a:xfrm>
            <a:off x="7010400" y="4866221"/>
            <a:ext cx="2133600" cy="273844"/>
          </a:xfrm>
        </p:spPr>
        <p:txBody>
          <a:bodyPr/>
          <a:lstStyle>
            <a:lvl1pPr>
              <a:defRPr sz="900">
                <a:solidFill>
                  <a:schemeClr val="bg1">
                    <a:lumMod val="75000"/>
                  </a:schemeClr>
                </a:solidFill>
                <a:latin typeface="Arial" pitchFamily="34" charset="0"/>
                <a:cs typeface="Arial" pitchFamily="34" charset="0"/>
              </a:defRPr>
            </a:lvl1pPr>
          </a:lstStyle>
          <a:p>
            <a:fld id="{6BBE49A0-230D-4300-87FD-0BA5BB68EDD9}"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7010400" y="4865245"/>
            <a:ext cx="2133600" cy="273844"/>
          </a:xfrm>
        </p:spPr>
        <p:txBody>
          <a:bodyPr/>
          <a:lstStyle>
            <a:lvl1pPr>
              <a:defRPr sz="900">
                <a:solidFill>
                  <a:schemeClr val="bg1">
                    <a:lumMod val="75000"/>
                  </a:schemeClr>
                </a:solidFill>
                <a:latin typeface="Arial" pitchFamily="34" charset="0"/>
                <a:cs typeface="Arial" pitchFamily="34" charset="0"/>
              </a:defRPr>
            </a:lvl1pPr>
          </a:lstStyle>
          <a:p>
            <a:fld id="{6BBE49A0-230D-4300-87FD-0BA5BB68EDD9}" type="slidenum">
              <a:rPr lang="en-US" smtClean="0"/>
              <a:pPr/>
              <a:t>‹#›</a:t>
            </a:fld>
            <a:endParaRPr lang="en-US" dirty="0"/>
          </a:p>
        </p:txBody>
      </p:sp>
      <p:sp>
        <p:nvSpPr>
          <p:cNvPr id="3" name="Content Placeholder 2"/>
          <p:cNvSpPr>
            <a:spLocks noGrp="1"/>
          </p:cNvSpPr>
          <p:nvPr>
            <p:ph sz="half" idx="1"/>
          </p:nvPr>
        </p:nvSpPr>
        <p:spPr>
          <a:xfrm>
            <a:off x="152400" y="929878"/>
            <a:ext cx="4038600" cy="3851672"/>
          </a:xfrm>
        </p:spPr>
        <p:txBody>
          <a:bodyPr/>
          <a:lstStyle>
            <a:lvl1pPr>
              <a:defRPr sz="2000">
                <a:solidFill>
                  <a:srgbClr val="003352"/>
                </a:solidFill>
                <a:latin typeface="Arial" pitchFamily="34" charset="0"/>
                <a:cs typeface="Arial" pitchFamily="34" charset="0"/>
              </a:defRPr>
            </a:lvl1pPr>
            <a:lvl2pPr>
              <a:defRPr sz="1800">
                <a:solidFill>
                  <a:srgbClr val="003352"/>
                </a:solidFill>
                <a:latin typeface="Arial" pitchFamily="34" charset="0"/>
                <a:cs typeface="Arial" pitchFamily="34" charset="0"/>
              </a:defRPr>
            </a:lvl2pPr>
            <a:lvl3pPr>
              <a:defRPr sz="1800">
                <a:solidFill>
                  <a:srgbClr val="003352"/>
                </a:solidFill>
                <a:latin typeface="Arial" pitchFamily="34" charset="0"/>
                <a:cs typeface="Arial" pitchFamily="34" charset="0"/>
              </a:defRPr>
            </a:lvl3pPr>
            <a:lvl4pPr>
              <a:defRPr sz="1800">
                <a:solidFill>
                  <a:srgbClr val="003352"/>
                </a:solidFill>
                <a:latin typeface="Arial" pitchFamily="34" charset="0"/>
                <a:cs typeface="Arial" pitchFamily="34" charset="0"/>
              </a:defRPr>
            </a:lvl4pPr>
            <a:lvl5pPr>
              <a:defRPr sz="1800">
                <a:solidFill>
                  <a:srgbClr val="003352"/>
                </a:solidFill>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8" name="Picture 7" descr="16_9_Slides3.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08076"/>
          </a:xfrm>
          <a:prstGeom prst="rect">
            <a:avLst/>
          </a:prstGeom>
        </p:spPr>
      </p:pic>
      <p:sp>
        <p:nvSpPr>
          <p:cNvPr id="2" name="Title 1"/>
          <p:cNvSpPr>
            <a:spLocks noGrp="1"/>
          </p:cNvSpPr>
          <p:nvPr>
            <p:ph type="title"/>
          </p:nvPr>
        </p:nvSpPr>
        <p:spPr>
          <a:xfrm>
            <a:off x="152400" y="18534"/>
            <a:ext cx="7543800" cy="521208"/>
          </a:xfrm>
        </p:spPr>
        <p:txBody>
          <a:bodyPr>
            <a:normAutofit/>
          </a:bodyPr>
          <a:lstStyle>
            <a:lvl1pPr algn="l">
              <a:defRPr sz="2800">
                <a:solidFill>
                  <a:schemeClr val="bg1"/>
                </a:solidFill>
                <a:latin typeface="Trebuchet MS" pitchFamily="34" charset="0"/>
              </a:defRPr>
            </a:lvl1pPr>
          </a:lstStyle>
          <a:p>
            <a:r>
              <a:rPr lang="en-US" dirty="0" smtClean="0"/>
              <a:t>Click to edit Master title style</a:t>
            </a:r>
            <a:endParaRPr lang="en-US" dirty="0"/>
          </a:p>
        </p:txBody>
      </p:sp>
      <p:sp>
        <p:nvSpPr>
          <p:cNvPr id="13" name="Content Placeholder 3"/>
          <p:cNvSpPr>
            <a:spLocks noGrp="1"/>
          </p:cNvSpPr>
          <p:nvPr>
            <p:ph sz="half" idx="14"/>
          </p:nvPr>
        </p:nvSpPr>
        <p:spPr>
          <a:xfrm>
            <a:off x="4876800" y="929877"/>
            <a:ext cx="4038600" cy="3850669"/>
          </a:xfrm>
        </p:spPr>
        <p:txBody>
          <a:bodyPr>
            <a:normAutofit/>
          </a:bodyPr>
          <a:lstStyle>
            <a:lvl1pPr>
              <a:defRPr sz="2000">
                <a:solidFill>
                  <a:srgbClr val="003352"/>
                </a:solidFill>
                <a:latin typeface="Arial" pitchFamily="34" charset="0"/>
                <a:cs typeface="Arial" pitchFamily="34" charset="0"/>
              </a:defRPr>
            </a:lvl1pPr>
            <a:lvl2pPr>
              <a:defRPr sz="1800">
                <a:solidFill>
                  <a:srgbClr val="003352"/>
                </a:solidFill>
                <a:latin typeface="Arial" pitchFamily="34" charset="0"/>
                <a:cs typeface="Arial" pitchFamily="34" charset="0"/>
              </a:defRPr>
            </a:lvl2pPr>
            <a:lvl3pPr>
              <a:defRPr sz="1800">
                <a:solidFill>
                  <a:srgbClr val="003352"/>
                </a:solidFill>
                <a:latin typeface="Arial" pitchFamily="34" charset="0"/>
                <a:cs typeface="Arial" pitchFamily="34" charset="0"/>
              </a:defRPr>
            </a:lvl3pPr>
            <a:lvl4pPr>
              <a:defRPr sz="1800">
                <a:solidFill>
                  <a:srgbClr val="003352"/>
                </a:solidFill>
                <a:latin typeface="Arial" pitchFamily="34" charset="0"/>
                <a:cs typeface="Arial" pitchFamily="34" charset="0"/>
              </a:defRPr>
            </a:lvl4pPr>
            <a:lvl5pPr>
              <a:defRPr sz="1800">
                <a:solidFill>
                  <a:srgbClr val="003352"/>
                </a:solidFill>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pic>
        <p:nvPicPr>
          <p:cNvPr id="7" name="Picture 6" descr="16_9_Slides3.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08076"/>
          </a:xfrm>
          <a:prstGeom prst="rect">
            <a:avLst/>
          </a:prstGeom>
        </p:spPr>
      </p:pic>
      <p:sp>
        <p:nvSpPr>
          <p:cNvPr id="2" name="Title 1"/>
          <p:cNvSpPr>
            <a:spLocks noGrp="1"/>
          </p:cNvSpPr>
          <p:nvPr>
            <p:ph type="title"/>
            <p:custDataLst>
              <p:tags r:id="rId1"/>
            </p:custDataLst>
          </p:nvPr>
        </p:nvSpPr>
        <p:spPr>
          <a:xfrm>
            <a:off x="152400" y="19123"/>
            <a:ext cx="7543800" cy="523220"/>
          </a:xfrm>
        </p:spPr>
        <p:txBody>
          <a:bodyPr>
            <a:normAutofit/>
          </a:bodyPr>
          <a:lstStyle>
            <a:lvl1pPr algn="l">
              <a:defRPr sz="2800">
                <a:solidFill>
                  <a:schemeClr val="bg1"/>
                </a:solidFill>
                <a:latin typeface="Trebuchet MS" pitchFamily="34" charset="0"/>
              </a:defRPr>
            </a:lvl1pPr>
          </a:lstStyle>
          <a:p>
            <a:r>
              <a:rPr lang="en-US" dirty="0" smtClean="0"/>
              <a:t>Click to edit Master title style</a:t>
            </a:r>
            <a:endParaRPr lang="en-US" dirty="0"/>
          </a:p>
        </p:txBody>
      </p:sp>
      <p:sp>
        <p:nvSpPr>
          <p:cNvPr id="6" name="Slide Number Placeholder 5"/>
          <p:cNvSpPr>
            <a:spLocks noGrp="1"/>
          </p:cNvSpPr>
          <p:nvPr>
            <p:ph type="sldNum" sz="quarter" idx="12"/>
            <p:custDataLst>
              <p:tags r:id="rId2"/>
            </p:custDataLst>
          </p:nvPr>
        </p:nvSpPr>
        <p:spPr>
          <a:xfrm>
            <a:off x="7010400" y="4857750"/>
            <a:ext cx="2133600" cy="273844"/>
          </a:xfrm>
        </p:spPr>
        <p:txBody>
          <a:bodyPr/>
          <a:lstStyle>
            <a:lvl1pPr>
              <a:defRPr sz="900" baseline="0">
                <a:solidFill>
                  <a:schemeClr val="bg1">
                    <a:lumMod val="75000"/>
                  </a:schemeClr>
                </a:solidFill>
                <a:latin typeface="Arial" pitchFamily="34" charset="0"/>
              </a:defRPr>
            </a:lvl1pPr>
          </a:lstStyle>
          <a:p>
            <a:fld id="{6BBE49A0-230D-4300-87FD-0BA5BB68EDD9}" type="slidenum">
              <a:rPr lang="en-US" smtClean="0"/>
              <a:pPr/>
              <a:t>‹#›</a:t>
            </a:fld>
            <a:endParaRPr lang="en-US" dirty="0"/>
          </a:p>
        </p:txBody>
      </p:sp>
    </p:spTree>
    <p:extLst>
      <p:ext uri="{BB962C8B-B14F-4D97-AF65-F5344CB8AC3E}">
        <p14:creationId xmlns:p14="http://schemas.microsoft.com/office/powerpoint/2010/main" val="41578870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
        <p:cNvGrpSpPr/>
        <p:nvPr/>
      </p:nvGrpSpPr>
      <p:grpSpPr>
        <a:xfrm>
          <a:off x="0" y="0"/>
          <a:ext cx="0" cy="0"/>
          <a:chOff x="0" y="0"/>
          <a:chExt cx="0" cy="0"/>
        </a:xfrm>
      </p:grpSpPr>
      <p:pic>
        <p:nvPicPr>
          <p:cNvPr id="8" name="Picture 7" descr="Content_compressed.png"/>
          <p:cNvPicPr>
            <a:picLocks noChangeAspect="1"/>
          </p:cNvPicPr>
          <p:nvPr/>
        </p:nvPicPr>
        <p:blipFill>
          <a:blip r:embed="rId2" cstate="print"/>
          <a:stretch>
            <a:fillRect/>
          </a:stretch>
        </p:blipFill>
        <p:spPr>
          <a:xfrm>
            <a:off x="0" y="-12879"/>
            <a:ext cx="9192725" cy="5175504"/>
          </a:xfrm>
          <a:prstGeom prst="rect">
            <a:avLst/>
          </a:prstGeom>
        </p:spPr>
      </p:pic>
      <p:sp>
        <p:nvSpPr>
          <p:cNvPr id="3" name="Content Placeholder 2"/>
          <p:cNvSpPr>
            <a:spLocks noGrp="1"/>
          </p:cNvSpPr>
          <p:nvPr>
            <p:ph idx="1"/>
          </p:nvPr>
        </p:nvSpPr>
        <p:spPr>
          <a:xfrm>
            <a:off x="152400" y="929878"/>
            <a:ext cx="8839200" cy="3851672"/>
          </a:xfrm>
          <a:prstGeom prst="rect">
            <a:avLst/>
          </a:prstGeom>
        </p:spPr>
        <p:txBody>
          <a:bodyPr>
            <a:normAutofit/>
          </a:bodyPr>
          <a:lstStyle>
            <a:lvl1pPr>
              <a:defRPr>
                <a:solidFill>
                  <a:srgbClr val="003352"/>
                </a:solidFill>
                <a:latin typeface="Franklin Gothic Medium" pitchFamily="34" charset="0"/>
              </a:defRPr>
            </a:lvl1pPr>
            <a:lvl2pPr>
              <a:defRPr>
                <a:latin typeface="Franklin Gothic Medium" pitchFamily="34" charset="0"/>
              </a:defRPr>
            </a:lvl2pPr>
            <a:lvl3pPr>
              <a:defRPr>
                <a:latin typeface="Franklin Gothic Medium" pitchFamily="34" charset="0"/>
              </a:defRPr>
            </a:lvl3pPr>
            <a:lvl4pPr>
              <a:defRPr>
                <a:latin typeface="Franklin Gothic Medium" pitchFamily="34" charset="0"/>
              </a:defRPr>
            </a:lvl4pPr>
            <a:lvl5pPr>
              <a:defRPr>
                <a:latin typeface="Franklin Gothic Medium"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7010400" y="4888706"/>
            <a:ext cx="2133600" cy="273844"/>
          </a:xfrm>
          <a:prstGeom prst="rect">
            <a:avLst/>
          </a:prstGeom>
        </p:spPr>
        <p:txBody>
          <a:bodyPr/>
          <a:lstStyle>
            <a:lvl1pPr algn="r">
              <a:defRPr sz="1200">
                <a:solidFill>
                  <a:schemeClr val="bg1">
                    <a:lumMod val="75000"/>
                  </a:schemeClr>
                </a:solidFill>
                <a:latin typeface="Franklin Gothic Medium" pitchFamily="34" charset="0"/>
              </a:defRPr>
            </a:lvl1pPr>
          </a:lstStyle>
          <a:p>
            <a:fld id="{5A4D1F81-7E76-4932-A149-4CC93E31C071}" type="slidenum">
              <a:rPr lang="en-US" smtClean="0"/>
              <a:pPr/>
              <a:t>‹#›</a:t>
            </a:fld>
            <a:endParaRPr lang="en-US" dirty="0"/>
          </a:p>
        </p:txBody>
      </p:sp>
      <p:sp>
        <p:nvSpPr>
          <p:cNvPr id="9" name="Subtitle 2"/>
          <p:cNvSpPr>
            <a:spLocks noGrp="1"/>
          </p:cNvSpPr>
          <p:nvPr>
            <p:ph type="subTitle" idx="13"/>
          </p:nvPr>
        </p:nvSpPr>
        <p:spPr>
          <a:xfrm>
            <a:off x="152401" y="-7315"/>
            <a:ext cx="7619999" cy="577901"/>
          </a:xfrm>
          <a:prstGeom prst="rect">
            <a:avLst/>
          </a:prstGeom>
        </p:spPr>
        <p:txBody>
          <a:bodyPr anchor="ctr" anchorCtr="0">
            <a:normAutofit/>
          </a:bodyPr>
          <a:lstStyle>
            <a:lvl1pPr marL="0" indent="0" algn="l">
              <a:lnSpc>
                <a:spcPts val="2900"/>
              </a:lnSpc>
              <a:buNone/>
              <a:defRPr sz="2800" b="0">
                <a:solidFill>
                  <a:schemeClr val="bg1"/>
                </a:solidFill>
                <a:latin typeface="Franklin Gothic Medium"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566996173"/>
      </p:ext>
    </p:extLst>
  </p:cSld>
  <p:clrMapOvr>
    <a:masterClrMapping/>
  </p:clrMapOvr>
  <p:transition>
    <p:fade/>
  </p:transition>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
        <p:cNvGrpSpPr/>
        <p:nvPr/>
      </p:nvGrpSpPr>
      <p:grpSpPr>
        <a:xfrm>
          <a:off x="0" y="0"/>
          <a:ext cx="0" cy="0"/>
          <a:chOff x="0" y="0"/>
          <a:chExt cx="0" cy="0"/>
        </a:xfrm>
      </p:grpSpPr>
      <p:pic>
        <p:nvPicPr>
          <p:cNvPr id="8" name="Picture 7" descr="Content_compressed.png"/>
          <p:cNvPicPr>
            <a:picLocks noChangeAspect="1"/>
          </p:cNvPicPr>
          <p:nvPr/>
        </p:nvPicPr>
        <p:blipFill>
          <a:blip r:embed="rId2" cstate="print"/>
          <a:stretch>
            <a:fillRect/>
          </a:stretch>
        </p:blipFill>
        <p:spPr>
          <a:xfrm>
            <a:off x="0" y="-12879"/>
            <a:ext cx="9192725" cy="5175504"/>
          </a:xfrm>
          <a:prstGeom prst="rect">
            <a:avLst/>
          </a:prstGeom>
        </p:spPr>
      </p:pic>
      <p:sp>
        <p:nvSpPr>
          <p:cNvPr id="3" name="Content Placeholder 2"/>
          <p:cNvSpPr>
            <a:spLocks noGrp="1"/>
          </p:cNvSpPr>
          <p:nvPr>
            <p:ph idx="1"/>
          </p:nvPr>
        </p:nvSpPr>
        <p:spPr>
          <a:xfrm>
            <a:off x="152400" y="929878"/>
            <a:ext cx="8839200" cy="3851672"/>
          </a:xfrm>
          <a:prstGeom prst="rect">
            <a:avLst/>
          </a:prstGeom>
        </p:spPr>
        <p:txBody>
          <a:bodyPr>
            <a:normAutofit/>
          </a:bodyPr>
          <a:lstStyle>
            <a:lvl1pPr>
              <a:defRPr>
                <a:solidFill>
                  <a:srgbClr val="003352"/>
                </a:solidFill>
                <a:latin typeface="Franklin Gothic Medium" pitchFamily="34" charset="0"/>
              </a:defRPr>
            </a:lvl1pPr>
            <a:lvl2pPr>
              <a:defRPr>
                <a:latin typeface="Franklin Gothic Medium" pitchFamily="34" charset="0"/>
              </a:defRPr>
            </a:lvl2pPr>
            <a:lvl3pPr>
              <a:defRPr>
                <a:latin typeface="Franklin Gothic Medium" pitchFamily="34" charset="0"/>
              </a:defRPr>
            </a:lvl3pPr>
            <a:lvl4pPr>
              <a:defRPr>
                <a:latin typeface="Franklin Gothic Medium" pitchFamily="34" charset="0"/>
              </a:defRPr>
            </a:lvl4pPr>
            <a:lvl5pPr>
              <a:defRPr>
                <a:latin typeface="Franklin Gothic Medium"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7010400" y="4888706"/>
            <a:ext cx="2133600" cy="273844"/>
          </a:xfrm>
          <a:prstGeom prst="rect">
            <a:avLst/>
          </a:prstGeom>
        </p:spPr>
        <p:txBody>
          <a:bodyPr/>
          <a:lstStyle>
            <a:lvl1pPr algn="r">
              <a:defRPr sz="1200">
                <a:solidFill>
                  <a:schemeClr val="bg1">
                    <a:lumMod val="75000"/>
                  </a:schemeClr>
                </a:solidFill>
                <a:latin typeface="Franklin Gothic Medium" pitchFamily="34" charset="0"/>
              </a:defRPr>
            </a:lvl1pPr>
          </a:lstStyle>
          <a:p>
            <a:fld id="{5A4D1F81-7E76-4932-A149-4CC93E31C071}" type="slidenum">
              <a:rPr lang="en-US" smtClean="0"/>
              <a:pPr/>
              <a:t>‹#›</a:t>
            </a:fld>
            <a:endParaRPr lang="en-US" dirty="0"/>
          </a:p>
        </p:txBody>
      </p:sp>
      <p:sp>
        <p:nvSpPr>
          <p:cNvPr id="9" name="Subtitle 2"/>
          <p:cNvSpPr>
            <a:spLocks noGrp="1"/>
          </p:cNvSpPr>
          <p:nvPr>
            <p:ph type="subTitle" idx="13"/>
          </p:nvPr>
        </p:nvSpPr>
        <p:spPr>
          <a:xfrm>
            <a:off x="152401" y="-7315"/>
            <a:ext cx="7619999" cy="577901"/>
          </a:xfrm>
          <a:prstGeom prst="rect">
            <a:avLst/>
          </a:prstGeom>
        </p:spPr>
        <p:txBody>
          <a:bodyPr anchor="ctr" anchorCtr="0">
            <a:normAutofit/>
          </a:bodyPr>
          <a:lstStyle>
            <a:lvl1pPr marL="0" indent="0" algn="l">
              <a:lnSpc>
                <a:spcPts val="2900"/>
              </a:lnSpc>
              <a:buNone/>
              <a:defRPr sz="2800" b="0">
                <a:solidFill>
                  <a:schemeClr val="bg1"/>
                </a:solidFill>
                <a:latin typeface="Franklin Gothic Medium"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5617722"/>
      </p:ext>
    </p:extLst>
  </p:cSld>
  <p:clrMapOvr>
    <a:masterClrMapping/>
  </p:clrMapOvr>
  <p:transition>
    <p:fade/>
  </p:transition>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ags" Target="../tags/tag5.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4.xml"/><Relationship Id="rId2" Type="http://schemas.openxmlformats.org/officeDocument/2006/relationships/slideLayout" Target="../slideLayouts/slideLayout2.xml"/><Relationship Id="rId16" Type="http://schemas.openxmlformats.org/officeDocument/2006/relationships/tags" Target="../tags/tag3.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2.xml"/><Relationship Id="rId10" Type="http://schemas.openxmlformats.org/officeDocument/2006/relationships/slideLayout" Target="../slideLayouts/slideLayout10.xml"/><Relationship Id="rId19" Type="http://schemas.openxmlformats.org/officeDocument/2006/relationships/tags" Target="../tags/tag6.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custDataLst>
              <p:tags r:id="rId15"/>
            </p:custDataLst>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custDataLst>
              <p:tags r:id="rId16"/>
            </p:custDataLst>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custDataLst>
              <p:tags r:id="rId17"/>
            </p:custDataLst>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F4861D61-A4B4-4AF0-9D24-9097D680ECE2}" type="datetime1">
              <a:rPr lang="en-US" smtClean="0"/>
              <a:pPr/>
              <a:t>9/20/2012</a:t>
            </a:fld>
            <a:endParaRPr lang="en-US" dirty="0"/>
          </a:p>
        </p:txBody>
      </p:sp>
      <p:sp>
        <p:nvSpPr>
          <p:cNvPr id="5" name="Footer Placeholder 4"/>
          <p:cNvSpPr>
            <a:spLocks noGrp="1"/>
          </p:cNvSpPr>
          <p:nvPr>
            <p:ph type="ftr" sz="quarter" idx="3"/>
            <p:custDataLst>
              <p:tags r:id="rId18"/>
            </p:custDataLst>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 Websense, Inc. 2012   Proprietary and Confidential</a:t>
            </a:r>
            <a:endParaRPr lang="en-US" dirty="0"/>
          </a:p>
        </p:txBody>
      </p:sp>
      <p:sp>
        <p:nvSpPr>
          <p:cNvPr id="6" name="Slide Number Placeholder 5"/>
          <p:cNvSpPr>
            <a:spLocks noGrp="1"/>
          </p:cNvSpPr>
          <p:nvPr>
            <p:ph type="sldNum" sz="quarter" idx="4"/>
            <p:custDataLst>
              <p:tags r:id="rId19"/>
            </p:custDataLst>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BBE49A0-230D-4300-87FD-0BA5BB68EDD9}"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64" r:id="rId1"/>
    <p:sldLayoutId id="2147483660" r:id="rId2"/>
    <p:sldLayoutId id="2147483663" r:id="rId3"/>
    <p:sldLayoutId id="2147483661" r:id="rId4"/>
    <p:sldLayoutId id="2147483650" r:id="rId5"/>
    <p:sldLayoutId id="2147483652" r:id="rId6"/>
    <p:sldLayoutId id="2147483665" r:id="rId7"/>
    <p:sldLayoutId id="2147483667" r:id="rId8"/>
    <p:sldLayoutId id="2147483668" r:id="rId9"/>
    <p:sldLayoutId id="2147483669" r:id="rId10"/>
    <p:sldLayoutId id="2147483670" r:id="rId11"/>
    <p:sldLayoutId id="2147483674" r:id="rId12"/>
    <p:sldLayoutId id="2147483676" r:id="rId13"/>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5" Type="http://schemas.openxmlformats.org/officeDocument/2006/relationships/notesSlide" Target="../notesSlides/notesSlide1.xml"/><Relationship Id="rId4"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22.png"/><Relationship Id="rId18" Type="http://schemas.openxmlformats.org/officeDocument/2006/relationships/image" Target="../media/image27.png"/><Relationship Id="rId3" Type="http://schemas.openxmlformats.org/officeDocument/2006/relationships/image" Target="../media/image13.png"/><Relationship Id="rId21" Type="http://schemas.openxmlformats.org/officeDocument/2006/relationships/image" Target="../media/image30.png"/><Relationship Id="rId7" Type="http://schemas.openxmlformats.org/officeDocument/2006/relationships/image" Target="../media/image16.png"/><Relationship Id="rId12" Type="http://schemas.openxmlformats.org/officeDocument/2006/relationships/image" Target="../media/image21.jpeg"/><Relationship Id="rId17" Type="http://schemas.openxmlformats.org/officeDocument/2006/relationships/image" Target="../media/image26.jpeg"/><Relationship Id="rId2" Type="http://schemas.openxmlformats.org/officeDocument/2006/relationships/notesSlide" Target="../notesSlides/notesSlide7.xml"/><Relationship Id="rId16" Type="http://schemas.openxmlformats.org/officeDocument/2006/relationships/image" Target="../media/image25.jpeg"/><Relationship Id="rId20" Type="http://schemas.openxmlformats.org/officeDocument/2006/relationships/image" Target="../media/image29.jpeg"/><Relationship Id="rId1" Type="http://schemas.openxmlformats.org/officeDocument/2006/relationships/slideLayout" Target="../slideLayouts/slideLayout13.xml"/><Relationship Id="rId6" Type="http://schemas.openxmlformats.org/officeDocument/2006/relationships/hyperlink" Target="http://www.microsoft.com/en-us/office365/online-software.aspx" TargetMode="External"/><Relationship Id="rId11" Type="http://schemas.openxmlformats.org/officeDocument/2006/relationships/image" Target="../media/image20.jpeg"/><Relationship Id="rId5" Type="http://schemas.openxmlformats.org/officeDocument/2006/relationships/image" Target="../media/image15.jpeg"/><Relationship Id="rId15" Type="http://schemas.openxmlformats.org/officeDocument/2006/relationships/image" Target="../media/image24.png"/><Relationship Id="rId23" Type="http://schemas.openxmlformats.org/officeDocument/2006/relationships/image" Target="../media/image32.jpeg"/><Relationship Id="rId10" Type="http://schemas.openxmlformats.org/officeDocument/2006/relationships/image" Target="../media/image19.jpeg"/><Relationship Id="rId19" Type="http://schemas.openxmlformats.org/officeDocument/2006/relationships/image" Target="../media/image28.jpeg"/><Relationship Id="rId4" Type="http://schemas.openxmlformats.org/officeDocument/2006/relationships/image" Target="../media/image14.png"/><Relationship Id="rId9" Type="http://schemas.openxmlformats.org/officeDocument/2006/relationships/image" Target="../media/image18.jpeg"/><Relationship Id="rId14" Type="http://schemas.openxmlformats.org/officeDocument/2006/relationships/image" Target="../media/image23.jpeg"/><Relationship Id="rId22" Type="http://schemas.openxmlformats.org/officeDocument/2006/relationships/image" Target="../media/image31.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42.pn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hyperlink" Target="http://securitylabs.websense.com/" TargetMode="External"/><Relationship Id="rId2" Type="http://schemas.openxmlformats.org/officeDocument/2006/relationships/hyperlink" Target="http://www.sans.org/reading_room/whitepapers/pda/security-policy-handheld-devices-corporate-environments_32823" TargetMode="External"/><Relationship Id="rId1" Type="http://schemas.openxmlformats.org/officeDocument/2006/relationships/slideLayout" Target="../slideLayouts/slideLayout9.xml"/><Relationship Id="rId6" Type="http://schemas.openxmlformats.org/officeDocument/2006/relationships/hyperlink" Target="https://www.facebook.com/groups/WebsenseTR/" TargetMode="External"/><Relationship Id="rId5" Type="http://schemas.openxmlformats.org/officeDocument/2006/relationships/hyperlink" Target="http://www.websense.com/content/TRITON-mobile-security-overview.aspx" TargetMode="External"/><Relationship Id="rId4" Type="http://schemas.openxmlformats.org/officeDocument/2006/relationships/hyperlink" Target="http://www.websense.com/content/cybersecurity-intelligence-services-overview.aspx"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8" Type="http://schemas.openxmlformats.org/officeDocument/2006/relationships/tags" Target="../tags/tag26.xml"/><Relationship Id="rId13" Type="http://schemas.openxmlformats.org/officeDocument/2006/relationships/image" Target="../media/image9.png"/><Relationship Id="rId3" Type="http://schemas.openxmlformats.org/officeDocument/2006/relationships/tags" Target="../tags/tag21.xml"/><Relationship Id="rId7" Type="http://schemas.openxmlformats.org/officeDocument/2006/relationships/tags" Target="../tags/tag25.xml"/><Relationship Id="rId12" Type="http://schemas.openxmlformats.org/officeDocument/2006/relationships/notesSlide" Target="../notesSlides/notesSlide3.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tags" Target="../tags/tag24.xml"/><Relationship Id="rId11" Type="http://schemas.openxmlformats.org/officeDocument/2006/relationships/slideLayout" Target="../slideLayouts/slideLayout5.xml"/><Relationship Id="rId5" Type="http://schemas.openxmlformats.org/officeDocument/2006/relationships/tags" Target="../tags/tag23.xml"/><Relationship Id="rId10" Type="http://schemas.openxmlformats.org/officeDocument/2006/relationships/tags" Target="../tags/tag28.xml"/><Relationship Id="rId4" Type="http://schemas.openxmlformats.org/officeDocument/2006/relationships/tags" Target="../tags/tag22.xml"/><Relationship Id="rId9" Type="http://schemas.openxmlformats.org/officeDocument/2006/relationships/tags" Target="../tags/tag2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10.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5.xml"/><Relationship Id="rId3" Type="http://schemas.openxmlformats.org/officeDocument/2006/relationships/tags" Target="../tags/tag31.xml"/><Relationship Id="rId7" Type="http://schemas.openxmlformats.org/officeDocument/2006/relationships/slideLayout" Target="../slideLayouts/slideLayout7.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9"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custDataLst>
              <p:tags r:id="rId1"/>
            </p:custDataLst>
          </p:nvPr>
        </p:nvSpPr>
        <p:spPr/>
        <p:txBody>
          <a:bodyPr/>
          <a:lstStyle/>
          <a:p>
            <a:r>
              <a:rPr lang="en-US" dirty="0" smtClean="0"/>
              <a:t>7.7 New features</a:t>
            </a:r>
            <a:endParaRPr lang="en-US" dirty="0"/>
          </a:p>
        </p:txBody>
      </p:sp>
      <p:sp>
        <p:nvSpPr>
          <p:cNvPr id="6" name="Subtitle 5"/>
          <p:cNvSpPr>
            <a:spLocks noGrp="1"/>
          </p:cNvSpPr>
          <p:nvPr>
            <p:ph type="subTitle" idx="1"/>
            <p:custDataLst>
              <p:tags r:id="rId2"/>
            </p:custDataLst>
          </p:nvPr>
        </p:nvSpPr>
        <p:spPr/>
        <p:txBody>
          <a:bodyPr/>
          <a:lstStyle/>
          <a:p>
            <a:r>
              <a:rPr lang="tr-TR" dirty="0" smtClean="0"/>
              <a:t>Abdurrahman Beyazaslan, Sr.SE</a:t>
            </a:r>
            <a:endParaRPr lang="en-US" dirty="0"/>
          </a:p>
        </p:txBody>
      </p:sp>
      <p:sp>
        <p:nvSpPr>
          <p:cNvPr id="4" name="Slide Number Placeholder 3"/>
          <p:cNvSpPr>
            <a:spLocks noGrp="1"/>
          </p:cNvSpPr>
          <p:nvPr>
            <p:ph type="sldNum" sz="quarter" idx="11"/>
            <p:custDataLst>
              <p:tags r:id="rId3"/>
            </p:custDataLst>
          </p:nvPr>
        </p:nvSpPr>
        <p:spPr/>
        <p:txBody>
          <a:bodyPr/>
          <a:lstStyle/>
          <a:p>
            <a:fld id="{6BBE49A0-230D-4300-87FD-0BA5BB68EDD9}" type="slidenum">
              <a:rPr lang="en-US" smtClean="0"/>
              <a:pPr/>
              <a:t>1</a:t>
            </a:fld>
            <a:endParaRPr lang="en-US" dirty="0"/>
          </a:p>
        </p:txBody>
      </p:sp>
    </p:spTree>
    <p:extLst>
      <p:ext uri="{BB962C8B-B14F-4D97-AF65-F5344CB8AC3E}">
        <p14:creationId xmlns:p14="http://schemas.microsoft.com/office/powerpoint/2010/main" val="24731679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02650" y="838726"/>
            <a:ext cx="3903542" cy="1772044"/>
          </a:xfrm>
          <a:prstGeom prst="rect">
            <a:avLst/>
          </a:prstGeom>
          <a:effectLst>
            <a:outerShdw blurRad="152400" dir="5400000" sx="90000" sy="-19000" rotWithShape="0">
              <a:prstClr val="black">
                <a:alpha val="15000"/>
              </a:prstClr>
            </a:outerShdw>
          </a:effectLst>
        </p:spPr>
      </p:pic>
      <p:sp>
        <p:nvSpPr>
          <p:cNvPr id="4" name="Subtitle 3"/>
          <p:cNvSpPr>
            <a:spLocks noGrp="1"/>
          </p:cNvSpPr>
          <p:nvPr>
            <p:ph type="subTitle" idx="13"/>
          </p:nvPr>
        </p:nvSpPr>
        <p:spPr>
          <a:xfrm>
            <a:off x="152403" y="12649"/>
            <a:ext cx="7543799" cy="577901"/>
          </a:xfrm>
        </p:spPr>
        <p:txBody>
          <a:bodyPr vert="horz" lIns="91440" tIns="45720" rIns="91440" bIns="45720" rtlCol="0" anchor="ctr" anchorCtr="0">
            <a:normAutofit/>
          </a:bodyPr>
          <a:lstStyle/>
          <a:p>
            <a:r>
              <a:rPr lang="en-US" dirty="0">
                <a:latin typeface="Trebuchet MS" pitchFamily="34" charset="0"/>
                <a:ea typeface="+mj-ea"/>
                <a:cs typeface="+mj-cs"/>
              </a:rPr>
              <a:t>TRITON Mobile Security</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4762" y="1841412"/>
            <a:ext cx="2314377" cy="1458659"/>
          </a:xfrm>
          <a:prstGeom prst="rect">
            <a:avLst/>
          </a:prstGeom>
          <a:effectLst>
            <a:outerShdw blurRad="152400" dir="5400000" sx="90000" sy="-19000" rotWithShape="0">
              <a:prstClr val="black">
                <a:alpha val="15000"/>
              </a:prstClr>
            </a:outerShdw>
          </a:effectLst>
        </p:spPr>
      </p:pic>
      <p:pic>
        <p:nvPicPr>
          <p:cNvPr id="6" name="Picture 2" descr="http://t1.gstatic.com/images?q=tbn:ANd9GcQPrGLbzhb2xiFydXN7CXABNQ6JYlOarV83doFM23T9zGmj4bDITw"/>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90312" y="3508222"/>
            <a:ext cx="876300" cy="9525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3" descr="Microsoft Office 365">
            <a:hlinkClick r:id="rId6"/>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66308" y="1467114"/>
            <a:ext cx="1058863" cy="30329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7" descr="http://t3.gstatic.com/images?q=tbn:ANd9GcSo9dk7WmdemV2l1ovz5zHkFiUhjbJhUqP1jfyTcYEMNt1x6i9ftw"/>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06323" y="971550"/>
            <a:ext cx="736385" cy="54922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t1.gstatic.com/images?q=tbn:ANd9GcTf_sWIr30cGDsvMSvBmyvO9hMNzVNLBLwThTyo4XIdvj4JvJfmtg"/>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4265088" y="3813022"/>
            <a:ext cx="340743" cy="6858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ttp://t0.gstatic.com/images?q=tbn:ANd9GcS3RfQzAEghu5fHM6R7tIYlsqMdrPIlw-FZKE4KBZmEgkAsSsU2YQ"/>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33234" y="3772356"/>
            <a:ext cx="311794" cy="56197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http://t0.gstatic.com/images?q=tbn:ANd9GcSWhnoXpFUeuGtWifZ9HQ5P8rS005Sp_Iz51KjfEqmBxxxjE0d2Zw"/>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49296" y="2230163"/>
            <a:ext cx="695325" cy="6953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3" descr="http://t0.gstatic.com/images?q=tbn:ANd9GcTS6z-UeDooF6eOo1RnP6d4EJIgu9kkh5BADfx8UxmbsMiH96hl"/>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39802" y="1848638"/>
            <a:ext cx="1154906" cy="392968"/>
          </a:xfrm>
          <a:prstGeom prst="roundRect">
            <a:avLst>
              <a:gd name="adj" fmla="val 8594"/>
            </a:avLst>
          </a:prstGeom>
          <a:solidFill>
            <a:srgbClr val="FFFFFF">
              <a:shade val="85000"/>
            </a:srgbClr>
          </a:solidFill>
          <a:ln w="19050">
            <a:solidFill>
              <a:srgbClr val="56A6D5"/>
            </a:solidFill>
          </a:ln>
          <a:effectLst>
            <a:outerShdw blurRad="50800" dist="38100" dir="8100000" algn="tr" rotWithShape="0">
              <a:prstClr val="black">
                <a:alpha val="40000"/>
              </a:prstClr>
            </a:outerShdw>
          </a:effectLst>
          <a:extLst/>
        </p:spPr>
      </p:pic>
      <p:sp>
        <p:nvSpPr>
          <p:cNvPr id="13" name="TextBox 12"/>
          <p:cNvSpPr txBox="1"/>
          <p:nvPr/>
        </p:nvSpPr>
        <p:spPr>
          <a:xfrm>
            <a:off x="2912414" y="2407791"/>
            <a:ext cx="1037463" cy="430887"/>
          </a:xfrm>
          <a:prstGeom prst="rect">
            <a:avLst/>
          </a:prstGeom>
          <a:noFill/>
        </p:spPr>
        <p:txBody>
          <a:bodyPr wrap="none" rtlCol="0">
            <a:spAutoFit/>
          </a:bodyPr>
          <a:lstStyle/>
          <a:p>
            <a:r>
              <a:rPr lang="en-US" sz="1100" b="1" dirty="0" smtClean="0">
                <a:solidFill>
                  <a:srgbClr val="006621"/>
                </a:solidFill>
                <a:latin typeface="Arial" pitchFamily="34" charset="0"/>
                <a:cs typeface="Arial" pitchFamily="34" charset="0"/>
              </a:rPr>
              <a:t>Exchange</a:t>
            </a:r>
          </a:p>
          <a:p>
            <a:r>
              <a:rPr lang="en-US" sz="1100" b="1" dirty="0" smtClean="0">
                <a:solidFill>
                  <a:srgbClr val="006621"/>
                </a:solidFill>
                <a:latin typeface="Arial" pitchFamily="34" charset="0"/>
                <a:cs typeface="Arial" pitchFamily="34" charset="0"/>
              </a:rPr>
              <a:t>Email Server</a:t>
            </a:r>
            <a:endParaRPr lang="en-US" sz="1100" b="1" dirty="0">
              <a:solidFill>
                <a:srgbClr val="006621"/>
              </a:solidFill>
              <a:latin typeface="Arial" pitchFamily="34" charset="0"/>
              <a:cs typeface="Arial" pitchFamily="34" charset="0"/>
            </a:endParaRPr>
          </a:p>
        </p:txBody>
      </p:sp>
      <p:sp>
        <p:nvSpPr>
          <p:cNvPr id="14" name="TextBox 13"/>
          <p:cNvSpPr txBox="1"/>
          <p:nvPr/>
        </p:nvSpPr>
        <p:spPr>
          <a:xfrm>
            <a:off x="2912414" y="2928577"/>
            <a:ext cx="1000595" cy="261610"/>
          </a:xfrm>
          <a:prstGeom prst="rect">
            <a:avLst/>
          </a:prstGeom>
          <a:noFill/>
        </p:spPr>
        <p:txBody>
          <a:bodyPr wrap="none" rtlCol="0">
            <a:spAutoFit/>
          </a:bodyPr>
          <a:lstStyle/>
          <a:p>
            <a:r>
              <a:rPr lang="en-US" sz="1100" b="1" dirty="0" smtClean="0">
                <a:solidFill>
                  <a:srgbClr val="006621"/>
                </a:solidFill>
                <a:latin typeface="Arial" pitchFamily="34" charset="0"/>
                <a:cs typeface="Arial" pitchFamily="34" charset="0"/>
              </a:rPr>
              <a:t>ActiveSync*</a:t>
            </a:r>
            <a:endParaRPr lang="en-US" sz="1100" b="1" dirty="0">
              <a:solidFill>
                <a:srgbClr val="006621"/>
              </a:solidFill>
              <a:latin typeface="Arial" pitchFamily="34" charset="0"/>
              <a:cs typeface="Arial" pitchFamily="34" charset="0"/>
            </a:endParaRPr>
          </a:p>
        </p:txBody>
      </p:sp>
      <p:sp>
        <p:nvSpPr>
          <p:cNvPr id="15" name="TextBox 14"/>
          <p:cNvSpPr txBox="1"/>
          <p:nvPr/>
        </p:nvSpPr>
        <p:spPr>
          <a:xfrm>
            <a:off x="2906103" y="3506001"/>
            <a:ext cx="1295547" cy="261610"/>
          </a:xfrm>
          <a:prstGeom prst="rect">
            <a:avLst/>
          </a:prstGeom>
          <a:noFill/>
        </p:spPr>
        <p:txBody>
          <a:bodyPr wrap="none" rtlCol="0">
            <a:spAutoFit/>
          </a:bodyPr>
          <a:lstStyle/>
          <a:p>
            <a:r>
              <a:rPr lang="en-US" sz="1100" b="1" dirty="0" smtClean="0">
                <a:solidFill>
                  <a:srgbClr val="006621"/>
                </a:solidFill>
                <a:latin typeface="Arial" pitchFamily="34" charset="0"/>
                <a:cs typeface="Arial" pitchFamily="34" charset="0"/>
              </a:rPr>
              <a:t>Enterprise email</a:t>
            </a:r>
            <a:endParaRPr lang="en-US" sz="1100" b="1" dirty="0">
              <a:solidFill>
                <a:srgbClr val="006621"/>
              </a:solidFill>
              <a:latin typeface="Arial" pitchFamily="34" charset="0"/>
              <a:cs typeface="Arial" pitchFamily="34" charset="0"/>
            </a:endParaRPr>
          </a:p>
        </p:txBody>
      </p:sp>
      <p:sp>
        <p:nvSpPr>
          <p:cNvPr id="16" name="TextBox 15"/>
          <p:cNvSpPr txBox="1"/>
          <p:nvPr/>
        </p:nvSpPr>
        <p:spPr>
          <a:xfrm>
            <a:off x="4980286" y="4294922"/>
            <a:ext cx="1072730" cy="261610"/>
          </a:xfrm>
          <a:prstGeom prst="rect">
            <a:avLst/>
          </a:prstGeom>
          <a:noFill/>
        </p:spPr>
        <p:txBody>
          <a:bodyPr wrap="none" rtlCol="0">
            <a:spAutoFit/>
          </a:bodyPr>
          <a:lstStyle/>
          <a:p>
            <a:r>
              <a:rPr lang="en-US" sz="1100" dirty="0" smtClean="0">
                <a:solidFill>
                  <a:srgbClr val="00486A"/>
                </a:solidFill>
              </a:rPr>
              <a:t>** iOS, Android</a:t>
            </a:r>
            <a:endParaRPr lang="en-US" sz="1100" dirty="0">
              <a:solidFill>
                <a:srgbClr val="00486A"/>
              </a:solidFill>
            </a:endParaRPr>
          </a:p>
        </p:txBody>
      </p:sp>
      <p:sp>
        <p:nvSpPr>
          <p:cNvPr id="17" name="TextBox 16"/>
          <p:cNvSpPr txBox="1"/>
          <p:nvPr/>
        </p:nvSpPr>
        <p:spPr>
          <a:xfrm>
            <a:off x="2906103" y="3684153"/>
            <a:ext cx="1391728" cy="430887"/>
          </a:xfrm>
          <a:prstGeom prst="rect">
            <a:avLst/>
          </a:prstGeom>
          <a:noFill/>
        </p:spPr>
        <p:txBody>
          <a:bodyPr wrap="none" rtlCol="0">
            <a:spAutoFit/>
          </a:bodyPr>
          <a:lstStyle/>
          <a:p>
            <a:r>
              <a:rPr lang="en-US" sz="1100" dirty="0" smtClean="0">
                <a:solidFill>
                  <a:srgbClr val="006621"/>
                </a:solidFill>
                <a:latin typeface="Arial" pitchFamily="34" charset="0"/>
                <a:cs typeface="Arial" pitchFamily="34" charset="0"/>
              </a:rPr>
              <a:t>*Any ActiveSync</a:t>
            </a:r>
          </a:p>
          <a:p>
            <a:r>
              <a:rPr lang="en-US" sz="1100" dirty="0" smtClean="0">
                <a:solidFill>
                  <a:srgbClr val="006621"/>
                </a:solidFill>
                <a:latin typeface="Arial" pitchFamily="34" charset="0"/>
                <a:cs typeface="Arial" pitchFamily="34" charset="0"/>
              </a:rPr>
              <a:t>  compatible device</a:t>
            </a:r>
            <a:endParaRPr lang="en-US" sz="1100" dirty="0">
              <a:solidFill>
                <a:srgbClr val="006621"/>
              </a:solidFill>
              <a:latin typeface="Arial" pitchFamily="34" charset="0"/>
              <a:cs typeface="Arial" pitchFamily="34" charset="0"/>
            </a:endParaRPr>
          </a:p>
        </p:txBody>
      </p:sp>
      <p:pic>
        <p:nvPicPr>
          <p:cNvPr id="18" name="Picture 21"/>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938307" y="1504950"/>
            <a:ext cx="1118801" cy="422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3" descr="http://t1.gstatic.com/images?q=tbn:ANd9GcS6d1dg8k2x-dNiMFz-MxL9QrTmykXyyaOtglyA7dsc9IroCwiVjg"/>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38108" y="1612140"/>
            <a:ext cx="426210" cy="42621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6"/>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057108" y="1584920"/>
            <a:ext cx="290513" cy="301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8" descr="http://t0.gstatic.com/images?q=tbn:ANd9GcSGHwaGvJ_TDSPEfdBDCw8ecZ5RZCgmceI7rlMNnMubj_dMu9HSCA"/>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61156" y="1025865"/>
            <a:ext cx="338752" cy="40288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0" descr="http://t0.gstatic.com/images?q=tbn:ANd9GcSlvFi84Pe-Gqm0DwXKzNde9Ga8uZD3duo9jIZcXmBUvwjvol5D"/>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76108" y="1102145"/>
            <a:ext cx="335318" cy="33531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33"/>
          <p:cNvPicPr>
            <a:picLocks noChangeAspect="1" noChangeArrowheads="1"/>
          </p:cNvPicPr>
          <p:nvPr/>
        </p:nvPicPr>
        <p:blipFill>
          <a:blip r:embed="rId18" cstate="print">
            <a:clrChange>
              <a:clrFrom>
                <a:srgbClr val="FAFAFA"/>
              </a:clrFrom>
              <a:clrTo>
                <a:srgbClr val="FAFAFA">
                  <a:alpha val="0"/>
                </a:srgbClr>
              </a:clrTo>
            </a:clrChange>
            <a:extLst>
              <a:ext uri="{28A0092B-C50C-407E-A947-70E740481C1C}">
                <a14:useLocalDpi xmlns:a14="http://schemas.microsoft.com/office/drawing/2010/main" val="0"/>
              </a:ext>
            </a:extLst>
          </a:blip>
          <a:srcRect/>
          <a:stretch>
            <a:fillRect/>
          </a:stretch>
        </p:blipFill>
        <p:spPr bwMode="auto">
          <a:xfrm>
            <a:off x="3466308" y="1425221"/>
            <a:ext cx="867481" cy="867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35" descr="http://t2.gstatic.com/images?q=tbn:ANd9GcQM7f84SUGk2-Eg3o2yHT26eWIK8lUrGb_OzOBnf0mRTkCcsdLMQ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604546" y="1581150"/>
            <a:ext cx="309562" cy="307870"/>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p:cNvGrpSpPr/>
          <p:nvPr/>
        </p:nvGrpSpPr>
        <p:grpSpPr>
          <a:xfrm>
            <a:off x="4075908" y="1962150"/>
            <a:ext cx="2133600" cy="933449"/>
            <a:chOff x="3962400" y="1962150"/>
            <a:chExt cx="2133600" cy="933449"/>
          </a:xfrm>
        </p:grpSpPr>
        <p:sp>
          <p:nvSpPr>
            <p:cNvPr id="26" name="Rounded Rectangle 25"/>
            <p:cNvSpPr/>
            <p:nvPr/>
          </p:nvSpPr>
          <p:spPr>
            <a:xfrm>
              <a:off x="3962400" y="1962150"/>
              <a:ext cx="2133600" cy="933449"/>
            </a:xfrm>
            <a:prstGeom prst="roundRect">
              <a:avLst>
                <a:gd name="adj" fmla="val 8560"/>
              </a:avLst>
            </a:prstGeom>
            <a:solidFill>
              <a:schemeClr val="bg1"/>
            </a:solidFill>
            <a:ln w="19050">
              <a:solidFill>
                <a:srgbClr val="56A6D5"/>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7" name="Picture 15" descr="http://t0.gstatic.com/images?q=tbn:ANd9GcTS6z-UeDooF6eOo1RnP6d4EJIgu9kkh5BADfx8UxmbsMiH96hl"/>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4038600" y="2038350"/>
              <a:ext cx="766227" cy="260716"/>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4744233" y="2035373"/>
              <a:ext cx="1199367" cy="276999"/>
            </a:xfrm>
            <a:prstGeom prst="rect">
              <a:avLst/>
            </a:prstGeom>
            <a:noFill/>
          </p:spPr>
          <p:txBody>
            <a:bodyPr wrap="none" rtlCol="0">
              <a:spAutoFit/>
            </a:bodyPr>
            <a:lstStyle/>
            <a:p>
              <a:r>
                <a:rPr lang="en-US" sz="1200" b="1" dirty="0" smtClean="0">
                  <a:solidFill>
                    <a:schemeClr val="accent1">
                      <a:lumMod val="50000"/>
                    </a:schemeClr>
                  </a:solidFill>
                  <a:latin typeface="Franklin Gothic Medium" pitchFamily="34" charset="0"/>
                </a:rPr>
                <a:t>Mobile Security</a:t>
              </a:r>
              <a:endParaRPr lang="en-US" sz="1200" b="1" dirty="0">
                <a:solidFill>
                  <a:schemeClr val="accent1">
                    <a:lumMod val="50000"/>
                  </a:schemeClr>
                </a:solidFill>
                <a:latin typeface="Franklin Gothic Medium" pitchFamily="34" charset="0"/>
              </a:endParaRPr>
            </a:p>
          </p:txBody>
        </p:sp>
        <p:sp>
          <p:nvSpPr>
            <p:cNvPr id="29" name="TextBox 28"/>
            <p:cNvSpPr txBox="1"/>
            <p:nvPr/>
          </p:nvSpPr>
          <p:spPr>
            <a:xfrm>
              <a:off x="3975540" y="2276386"/>
              <a:ext cx="2045753" cy="600164"/>
            </a:xfrm>
            <a:prstGeom prst="rect">
              <a:avLst/>
            </a:prstGeom>
            <a:noFill/>
          </p:spPr>
          <p:txBody>
            <a:bodyPr wrap="none" rtlCol="0">
              <a:spAutoFit/>
            </a:bodyPr>
            <a:lstStyle/>
            <a:p>
              <a:r>
                <a:rPr lang="en-US" sz="1100" dirty="0" smtClean="0">
                  <a:solidFill>
                    <a:srgbClr val="00486A"/>
                  </a:solidFill>
                  <a:latin typeface="Arial" pitchFamily="34" charset="0"/>
                  <a:cs typeface="Arial" pitchFamily="34" charset="0"/>
                </a:rPr>
                <a:t>ACE + ThreatSeeker Network</a:t>
              </a:r>
            </a:p>
            <a:p>
              <a:r>
                <a:rPr lang="en-US" sz="1100" dirty="0" smtClean="0">
                  <a:solidFill>
                    <a:srgbClr val="00486A"/>
                  </a:solidFill>
                  <a:latin typeface="Arial" pitchFamily="34" charset="0"/>
                  <a:cs typeface="Arial" pitchFamily="34" charset="0"/>
                </a:rPr>
                <a:t>Malicious Mobile App Tracker</a:t>
              </a:r>
            </a:p>
            <a:p>
              <a:r>
                <a:rPr lang="en-US" sz="1100" dirty="0" smtClean="0">
                  <a:solidFill>
                    <a:srgbClr val="00486A"/>
                  </a:solidFill>
                  <a:latin typeface="Arial" pitchFamily="34" charset="0"/>
                  <a:cs typeface="Arial" pitchFamily="34" charset="0"/>
                </a:rPr>
                <a:t>Management + Reporting</a:t>
              </a:r>
              <a:endParaRPr lang="en-US" sz="1100" dirty="0">
                <a:solidFill>
                  <a:srgbClr val="00486A"/>
                </a:solidFill>
                <a:latin typeface="Arial" pitchFamily="34" charset="0"/>
                <a:cs typeface="Arial" pitchFamily="34" charset="0"/>
              </a:endParaRPr>
            </a:p>
          </p:txBody>
        </p:sp>
      </p:grpSp>
      <p:pic>
        <p:nvPicPr>
          <p:cNvPr id="32" name="Picture 31"/>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23555" y="2443289"/>
            <a:ext cx="1030619" cy="1030619"/>
          </a:xfrm>
          <a:prstGeom prst="rect">
            <a:avLst/>
          </a:prstGeom>
          <a:effectLst>
            <a:outerShdw blurRad="50800" dist="38100" dir="8100000" algn="tr" rotWithShape="0">
              <a:prstClr val="black">
                <a:alpha val="40000"/>
              </a:prstClr>
            </a:outerShdw>
          </a:effectLst>
        </p:spPr>
      </p:pic>
      <p:grpSp>
        <p:nvGrpSpPr>
          <p:cNvPr id="33" name="Group 32"/>
          <p:cNvGrpSpPr/>
          <p:nvPr/>
        </p:nvGrpSpPr>
        <p:grpSpPr>
          <a:xfrm>
            <a:off x="1918164" y="3304301"/>
            <a:ext cx="1087156" cy="416210"/>
            <a:chOff x="2208254" y="3493488"/>
            <a:chExt cx="1087156" cy="416210"/>
          </a:xfrm>
        </p:grpSpPr>
        <p:sp>
          <p:nvSpPr>
            <p:cNvPr id="34" name="Rounded Rectangle 33"/>
            <p:cNvSpPr/>
            <p:nvPr/>
          </p:nvSpPr>
          <p:spPr>
            <a:xfrm>
              <a:off x="2272561" y="3493488"/>
              <a:ext cx="958543" cy="416210"/>
            </a:xfrm>
            <a:prstGeom prst="roundRect">
              <a:avLst/>
            </a:prstGeom>
            <a:gradFill flip="none" rotWithShape="1">
              <a:gsLst>
                <a:gs pos="0">
                  <a:srgbClr val="87DDA4">
                    <a:tint val="66000"/>
                    <a:satMod val="160000"/>
                  </a:srgbClr>
                </a:gs>
                <a:gs pos="50000">
                  <a:srgbClr val="87DDA4">
                    <a:tint val="44500"/>
                    <a:satMod val="160000"/>
                  </a:srgbClr>
                </a:gs>
                <a:gs pos="100000">
                  <a:srgbClr val="87DDA4">
                    <a:tint val="23500"/>
                    <a:satMod val="160000"/>
                  </a:srgbClr>
                </a:gs>
              </a:gsLst>
              <a:lin ang="16200000" scaled="1"/>
              <a:tileRect/>
            </a:gradFill>
            <a:ln w="19050">
              <a:solidFill>
                <a:srgbClr val="00662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p:cNvSpPr txBox="1"/>
            <p:nvPr/>
          </p:nvSpPr>
          <p:spPr>
            <a:xfrm>
              <a:off x="2208254" y="3494314"/>
              <a:ext cx="1087156" cy="413959"/>
            </a:xfrm>
            <a:prstGeom prst="rect">
              <a:avLst/>
            </a:prstGeom>
            <a:noFill/>
            <a:ln>
              <a:noFill/>
            </a:ln>
            <a:effectLst/>
          </p:spPr>
          <p:txBody>
            <a:bodyPr wrap="none" rtlCol="0">
              <a:spAutoFit/>
            </a:bodyPr>
            <a:lstStyle/>
            <a:p>
              <a:pPr algn="ctr">
                <a:lnSpc>
                  <a:spcPct val="95000"/>
                </a:lnSpc>
              </a:pPr>
              <a:r>
                <a:rPr lang="en-US" sz="1100" b="1" dirty="0" smtClean="0">
                  <a:latin typeface="Arial" pitchFamily="34" charset="0"/>
                  <a:cs typeface="Arial" pitchFamily="34" charset="0"/>
                </a:rPr>
                <a:t>Enterprise</a:t>
              </a:r>
            </a:p>
            <a:p>
              <a:pPr algn="ctr">
                <a:lnSpc>
                  <a:spcPct val="95000"/>
                </a:lnSpc>
              </a:pPr>
              <a:r>
                <a:rPr lang="en-US" sz="1100" b="1" dirty="0" smtClean="0">
                  <a:latin typeface="Arial" pitchFamily="34" charset="0"/>
                  <a:cs typeface="Arial" pitchFamily="34" charset="0"/>
                </a:rPr>
                <a:t>DLP controls</a:t>
              </a:r>
              <a:endParaRPr lang="en-US" sz="1100" b="1" dirty="0">
                <a:latin typeface="Arial" pitchFamily="34" charset="0"/>
                <a:cs typeface="Arial" pitchFamily="34" charset="0"/>
              </a:endParaRPr>
            </a:p>
          </p:txBody>
        </p:sp>
      </p:grpSp>
      <p:pic>
        <p:nvPicPr>
          <p:cNvPr id="36" name="Picture 11"/>
          <p:cNvPicPr>
            <a:picLocks noChangeAspect="1" noChangeArrowheads="1"/>
          </p:cNvPicPr>
          <p:nvPr/>
        </p:nvPicPr>
        <p:blipFill>
          <a:blip r:embed="rId2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54468" y="2769864"/>
            <a:ext cx="619124" cy="619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Freeform 36"/>
          <p:cNvSpPr/>
          <p:nvPr/>
        </p:nvSpPr>
        <p:spPr>
          <a:xfrm>
            <a:off x="1630705" y="2282133"/>
            <a:ext cx="423109" cy="996398"/>
          </a:xfrm>
          <a:custGeom>
            <a:avLst/>
            <a:gdLst>
              <a:gd name="connsiteX0" fmla="*/ 38292 w 385134"/>
              <a:gd name="connsiteY0" fmla="*/ 0 h 971155"/>
              <a:gd name="connsiteX1" fmla="*/ 31986 w 385134"/>
              <a:gd name="connsiteY1" fmla="*/ 435128 h 971155"/>
              <a:gd name="connsiteX2" fmla="*/ 385134 w 385134"/>
              <a:gd name="connsiteY2" fmla="*/ 971155 h 971155"/>
              <a:gd name="connsiteX0" fmla="*/ 14953 w 361795"/>
              <a:gd name="connsiteY0" fmla="*/ 0 h 971155"/>
              <a:gd name="connsiteX1" fmla="*/ 61941 w 361795"/>
              <a:gd name="connsiteY1" fmla="*/ 541715 h 971155"/>
              <a:gd name="connsiteX2" fmla="*/ 361795 w 361795"/>
              <a:gd name="connsiteY2" fmla="*/ 971155 h 971155"/>
              <a:gd name="connsiteX0" fmla="*/ 9521 w 395632"/>
              <a:gd name="connsiteY0" fmla="*/ 0 h 990789"/>
              <a:gd name="connsiteX1" fmla="*/ 95778 w 395632"/>
              <a:gd name="connsiteY1" fmla="*/ 561349 h 990789"/>
              <a:gd name="connsiteX2" fmla="*/ 395632 w 395632"/>
              <a:gd name="connsiteY2" fmla="*/ 990789 h 990789"/>
              <a:gd name="connsiteX0" fmla="*/ 0 w 386111"/>
              <a:gd name="connsiteY0" fmla="*/ 0 h 990789"/>
              <a:gd name="connsiteX1" fmla="*/ 86257 w 386111"/>
              <a:gd name="connsiteY1" fmla="*/ 561349 h 990789"/>
              <a:gd name="connsiteX2" fmla="*/ 386111 w 386111"/>
              <a:gd name="connsiteY2" fmla="*/ 990789 h 990789"/>
              <a:gd name="connsiteX0" fmla="*/ 400 w 386511"/>
              <a:gd name="connsiteY0" fmla="*/ 0 h 990789"/>
              <a:gd name="connsiteX1" fmla="*/ 86657 w 386511"/>
              <a:gd name="connsiteY1" fmla="*/ 561349 h 990789"/>
              <a:gd name="connsiteX2" fmla="*/ 386511 w 386511"/>
              <a:gd name="connsiteY2" fmla="*/ 990789 h 990789"/>
              <a:gd name="connsiteX0" fmla="*/ 490 w 423064"/>
              <a:gd name="connsiteY0" fmla="*/ 0 h 996398"/>
              <a:gd name="connsiteX1" fmla="*/ 86747 w 423064"/>
              <a:gd name="connsiteY1" fmla="*/ 561349 h 996398"/>
              <a:gd name="connsiteX2" fmla="*/ 423064 w 423064"/>
              <a:gd name="connsiteY2" fmla="*/ 996398 h 996398"/>
              <a:gd name="connsiteX0" fmla="*/ 298 w 422872"/>
              <a:gd name="connsiteY0" fmla="*/ 0 h 996398"/>
              <a:gd name="connsiteX1" fmla="*/ 103385 w 422872"/>
              <a:gd name="connsiteY1" fmla="*/ 595008 h 996398"/>
              <a:gd name="connsiteX2" fmla="*/ 422872 w 422872"/>
              <a:gd name="connsiteY2" fmla="*/ 996398 h 996398"/>
              <a:gd name="connsiteX0" fmla="*/ 1899 w 424473"/>
              <a:gd name="connsiteY0" fmla="*/ 0 h 996398"/>
              <a:gd name="connsiteX1" fmla="*/ 104986 w 424473"/>
              <a:gd name="connsiteY1" fmla="*/ 595008 h 996398"/>
              <a:gd name="connsiteX2" fmla="*/ 424473 w 424473"/>
              <a:gd name="connsiteY2" fmla="*/ 996398 h 996398"/>
              <a:gd name="connsiteX0" fmla="*/ 1899 w 424473"/>
              <a:gd name="connsiteY0" fmla="*/ 0 h 996398"/>
              <a:gd name="connsiteX1" fmla="*/ 104986 w 424473"/>
              <a:gd name="connsiteY1" fmla="*/ 595008 h 996398"/>
              <a:gd name="connsiteX2" fmla="*/ 424473 w 424473"/>
              <a:gd name="connsiteY2" fmla="*/ 996398 h 996398"/>
              <a:gd name="connsiteX0" fmla="*/ 1899 w 424473"/>
              <a:gd name="connsiteY0" fmla="*/ 0 h 996398"/>
              <a:gd name="connsiteX1" fmla="*/ 104986 w 424473"/>
              <a:gd name="connsiteY1" fmla="*/ 595008 h 996398"/>
              <a:gd name="connsiteX2" fmla="*/ 424473 w 424473"/>
              <a:gd name="connsiteY2" fmla="*/ 996398 h 996398"/>
              <a:gd name="connsiteX0" fmla="*/ 535 w 423109"/>
              <a:gd name="connsiteY0" fmla="*/ 0 h 996398"/>
              <a:gd name="connsiteX1" fmla="*/ 103622 w 423109"/>
              <a:gd name="connsiteY1" fmla="*/ 595008 h 996398"/>
              <a:gd name="connsiteX2" fmla="*/ 423109 w 423109"/>
              <a:gd name="connsiteY2" fmla="*/ 996398 h 996398"/>
            </a:gdLst>
            <a:ahLst/>
            <a:cxnLst>
              <a:cxn ang="0">
                <a:pos x="connsiteX0" y="connsiteY0"/>
              </a:cxn>
              <a:cxn ang="0">
                <a:pos x="connsiteX1" y="connsiteY1"/>
              </a:cxn>
              <a:cxn ang="0">
                <a:pos x="connsiteX2" y="connsiteY2"/>
              </a:cxn>
            </a:cxnLst>
            <a:rect l="l" t="t" r="r" b="b"/>
            <a:pathLst>
              <a:path w="423109" h="996398">
                <a:moveTo>
                  <a:pt x="535" y="0"/>
                </a:moveTo>
                <a:cubicBezTo>
                  <a:pt x="-3473" y="175902"/>
                  <a:pt x="13559" y="403698"/>
                  <a:pt x="103622" y="595008"/>
                </a:cubicBezTo>
                <a:cubicBezTo>
                  <a:pt x="193685" y="786318"/>
                  <a:pt x="281048" y="854193"/>
                  <a:pt x="423109" y="996398"/>
                </a:cubicBezTo>
              </a:path>
            </a:pathLst>
          </a:custGeom>
          <a:ln w="25400">
            <a:solidFill>
              <a:srgbClr val="006621"/>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8" name="Freeform 37"/>
          <p:cNvSpPr/>
          <p:nvPr/>
        </p:nvSpPr>
        <p:spPr>
          <a:xfrm rot="19255517">
            <a:off x="2854980" y="3245178"/>
            <a:ext cx="1050909" cy="1526000"/>
          </a:xfrm>
          <a:custGeom>
            <a:avLst/>
            <a:gdLst>
              <a:gd name="connsiteX0" fmla="*/ 38292 w 385134"/>
              <a:gd name="connsiteY0" fmla="*/ 0 h 971155"/>
              <a:gd name="connsiteX1" fmla="*/ 31986 w 385134"/>
              <a:gd name="connsiteY1" fmla="*/ 435128 h 971155"/>
              <a:gd name="connsiteX2" fmla="*/ 385134 w 385134"/>
              <a:gd name="connsiteY2" fmla="*/ 971155 h 971155"/>
              <a:gd name="connsiteX0" fmla="*/ 14953 w 361795"/>
              <a:gd name="connsiteY0" fmla="*/ 0 h 971155"/>
              <a:gd name="connsiteX1" fmla="*/ 61941 w 361795"/>
              <a:gd name="connsiteY1" fmla="*/ 541715 h 971155"/>
              <a:gd name="connsiteX2" fmla="*/ 361795 w 361795"/>
              <a:gd name="connsiteY2" fmla="*/ 971155 h 971155"/>
              <a:gd name="connsiteX0" fmla="*/ 9521 w 395632"/>
              <a:gd name="connsiteY0" fmla="*/ 0 h 990789"/>
              <a:gd name="connsiteX1" fmla="*/ 95778 w 395632"/>
              <a:gd name="connsiteY1" fmla="*/ 561349 h 990789"/>
              <a:gd name="connsiteX2" fmla="*/ 395632 w 395632"/>
              <a:gd name="connsiteY2" fmla="*/ 990789 h 990789"/>
              <a:gd name="connsiteX0" fmla="*/ 0 w 386111"/>
              <a:gd name="connsiteY0" fmla="*/ 0 h 990789"/>
              <a:gd name="connsiteX1" fmla="*/ 86257 w 386111"/>
              <a:gd name="connsiteY1" fmla="*/ 561349 h 990789"/>
              <a:gd name="connsiteX2" fmla="*/ 386111 w 386111"/>
              <a:gd name="connsiteY2" fmla="*/ 990789 h 990789"/>
              <a:gd name="connsiteX0" fmla="*/ 400 w 386511"/>
              <a:gd name="connsiteY0" fmla="*/ 0 h 990789"/>
              <a:gd name="connsiteX1" fmla="*/ 86657 w 386511"/>
              <a:gd name="connsiteY1" fmla="*/ 561349 h 990789"/>
              <a:gd name="connsiteX2" fmla="*/ 386511 w 386511"/>
              <a:gd name="connsiteY2" fmla="*/ 990789 h 990789"/>
              <a:gd name="connsiteX0" fmla="*/ 490 w 423064"/>
              <a:gd name="connsiteY0" fmla="*/ 0 h 996398"/>
              <a:gd name="connsiteX1" fmla="*/ 86747 w 423064"/>
              <a:gd name="connsiteY1" fmla="*/ 561349 h 996398"/>
              <a:gd name="connsiteX2" fmla="*/ 423064 w 423064"/>
              <a:gd name="connsiteY2" fmla="*/ 996398 h 996398"/>
              <a:gd name="connsiteX0" fmla="*/ 298 w 422872"/>
              <a:gd name="connsiteY0" fmla="*/ 0 h 996398"/>
              <a:gd name="connsiteX1" fmla="*/ 103385 w 422872"/>
              <a:gd name="connsiteY1" fmla="*/ 595008 h 996398"/>
              <a:gd name="connsiteX2" fmla="*/ 422872 w 422872"/>
              <a:gd name="connsiteY2" fmla="*/ 996398 h 996398"/>
              <a:gd name="connsiteX0" fmla="*/ 1899 w 424473"/>
              <a:gd name="connsiteY0" fmla="*/ 0 h 996398"/>
              <a:gd name="connsiteX1" fmla="*/ 104986 w 424473"/>
              <a:gd name="connsiteY1" fmla="*/ 595008 h 996398"/>
              <a:gd name="connsiteX2" fmla="*/ 424473 w 424473"/>
              <a:gd name="connsiteY2" fmla="*/ 996398 h 996398"/>
              <a:gd name="connsiteX0" fmla="*/ 1899 w 424473"/>
              <a:gd name="connsiteY0" fmla="*/ 0 h 996398"/>
              <a:gd name="connsiteX1" fmla="*/ 104986 w 424473"/>
              <a:gd name="connsiteY1" fmla="*/ 595008 h 996398"/>
              <a:gd name="connsiteX2" fmla="*/ 424473 w 424473"/>
              <a:gd name="connsiteY2" fmla="*/ 996398 h 996398"/>
              <a:gd name="connsiteX0" fmla="*/ 1899 w 424473"/>
              <a:gd name="connsiteY0" fmla="*/ 0 h 996398"/>
              <a:gd name="connsiteX1" fmla="*/ 104986 w 424473"/>
              <a:gd name="connsiteY1" fmla="*/ 595008 h 996398"/>
              <a:gd name="connsiteX2" fmla="*/ 424473 w 424473"/>
              <a:gd name="connsiteY2" fmla="*/ 996398 h 996398"/>
              <a:gd name="connsiteX0" fmla="*/ 535 w 423109"/>
              <a:gd name="connsiteY0" fmla="*/ 0 h 996398"/>
              <a:gd name="connsiteX1" fmla="*/ 103622 w 423109"/>
              <a:gd name="connsiteY1" fmla="*/ 595008 h 996398"/>
              <a:gd name="connsiteX2" fmla="*/ 423109 w 423109"/>
              <a:gd name="connsiteY2" fmla="*/ 996398 h 996398"/>
            </a:gdLst>
            <a:ahLst/>
            <a:cxnLst>
              <a:cxn ang="0">
                <a:pos x="connsiteX0" y="connsiteY0"/>
              </a:cxn>
              <a:cxn ang="0">
                <a:pos x="connsiteX1" y="connsiteY1"/>
              </a:cxn>
              <a:cxn ang="0">
                <a:pos x="connsiteX2" y="connsiteY2"/>
              </a:cxn>
            </a:cxnLst>
            <a:rect l="l" t="t" r="r" b="b"/>
            <a:pathLst>
              <a:path w="423109" h="996398">
                <a:moveTo>
                  <a:pt x="535" y="0"/>
                </a:moveTo>
                <a:cubicBezTo>
                  <a:pt x="-3473" y="175902"/>
                  <a:pt x="13559" y="403698"/>
                  <a:pt x="103622" y="595008"/>
                </a:cubicBezTo>
                <a:cubicBezTo>
                  <a:pt x="193685" y="786318"/>
                  <a:pt x="281048" y="854193"/>
                  <a:pt x="423109" y="996398"/>
                </a:cubicBezTo>
              </a:path>
            </a:pathLst>
          </a:custGeom>
          <a:ln w="25400">
            <a:solidFill>
              <a:srgbClr val="006621"/>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39" name="Picture 18"/>
          <p:cNvPicPr>
            <a:picLocks noChangeAspect="1" noChangeArrowheads="1"/>
          </p:cNvPicPr>
          <p:nvPr/>
        </p:nvPicPr>
        <p:blipFill>
          <a:blip r:embed="rId2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19036" y="4075137"/>
            <a:ext cx="526771" cy="414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0" name="Straight Connector 39"/>
          <p:cNvCxnSpPr/>
          <p:nvPr/>
        </p:nvCxnSpPr>
        <p:spPr>
          <a:xfrm>
            <a:off x="2125190" y="2093661"/>
            <a:ext cx="1948618" cy="0"/>
          </a:xfrm>
          <a:prstGeom prst="line">
            <a:avLst/>
          </a:prstGeom>
          <a:ln w="25400">
            <a:solidFill>
              <a:schemeClr val="accent6">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5196306" y="2938694"/>
            <a:ext cx="0" cy="851337"/>
          </a:xfrm>
          <a:prstGeom prst="line">
            <a:avLst/>
          </a:prstGeom>
          <a:ln w="25400">
            <a:solidFill>
              <a:srgbClr val="00486A"/>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5162654" y="3215510"/>
            <a:ext cx="707245" cy="430887"/>
          </a:xfrm>
          <a:prstGeom prst="rect">
            <a:avLst/>
          </a:prstGeom>
          <a:noFill/>
        </p:spPr>
        <p:txBody>
          <a:bodyPr wrap="none" rtlCol="0">
            <a:spAutoFit/>
          </a:bodyPr>
          <a:lstStyle/>
          <a:p>
            <a:r>
              <a:rPr lang="en-US" sz="1100" b="1" dirty="0" smtClean="0">
                <a:solidFill>
                  <a:srgbClr val="00486A"/>
                </a:solidFill>
                <a:latin typeface="Arial" pitchFamily="34" charset="0"/>
                <a:cs typeface="Arial" pitchFamily="34" charset="0"/>
              </a:rPr>
              <a:t>VPN**</a:t>
            </a:r>
          </a:p>
          <a:p>
            <a:r>
              <a:rPr lang="en-US" sz="1100" b="1" dirty="0" smtClean="0">
                <a:solidFill>
                  <a:srgbClr val="00486A"/>
                </a:solidFill>
                <a:latin typeface="Arial" pitchFamily="34" charset="0"/>
                <a:cs typeface="Arial" pitchFamily="34" charset="0"/>
              </a:rPr>
              <a:t>WiFi/3G</a:t>
            </a:r>
            <a:endParaRPr lang="en-US" sz="1100" b="1" dirty="0">
              <a:solidFill>
                <a:srgbClr val="00486A"/>
              </a:solidFill>
              <a:latin typeface="Arial" pitchFamily="34" charset="0"/>
              <a:cs typeface="Arial" pitchFamily="34" charset="0"/>
            </a:endParaRPr>
          </a:p>
        </p:txBody>
      </p:sp>
      <p:sp>
        <p:nvSpPr>
          <p:cNvPr id="44" name="TextBox 43"/>
          <p:cNvSpPr txBox="1"/>
          <p:nvPr/>
        </p:nvSpPr>
        <p:spPr>
          <a:xfrm>
            <a:off x="335824" y="1069832"/>
            <a:ext cx="1043876" cy="923330"/>
          </a:xfrm>
          <a:prstGeom prst="rect">
            <a:avLst/>
          </a:prstGeom>
          <a:noFill/>
        </p:spPr>
        <p:txBody>
          <a:bodyPr wrap="none" rtlCol="0">
            <a:spAutoFit/>
          </a:bodyPr>
          <a:lstStyle>
            <a:defPPr>
              <a:defRPr lang="en-US"/>
            </a:defPPr>
            <a:lvl1pPr>
              <a:defRPr b="1">
                <a:solidFill>
                  <a:srgbClr val="777777"/>
                </a:solidFill>
                <a:latin typeface="Arial" pitchFamily="34" charset="0"/>
                <a:cs typeface="Arial" pitchFamily="34" charset="0"/>
              </a:defRPr>
            </a:lvl1pPr>
          </a:lstStyle>
          <a:p>
            <a:r>
              <a:rPr lang="en-US" dirty="0"/>
              <a:t>Mobile  </a:t>
            </a:r>
          </a:p>
          <a:p>
            <a:r>
              <a:rPr lang="en-US" dirty="0"/>
              <a:t>Email</a:t>
            </a:r>
          </a:p>
          <a:p>
            <a:r>
              <a:rPr lang="en-US" dirty="0"/>
              <a:t>DLP</a:t>
            </a:r>
          </a:p>
        </p:txBody>
      </p:sp>
      <p:sp>
        <p:nvSpPr>
          <p:cNvPr id="46" name="TextBox 45"/>
          <p:cNvSpPr txBox="1"/>
          <p:nvPr/>
        </p:nvSpPr>
        <p:spPr>
          <a:xfrm>
            <a:off x="6186939" y="1069832"/>
            <a:ext cx="1890261" cy="369332"/>
          </a:xfrm>
          <a:prstGeom prst="rect">
            <a:avLst/>
          </a:prstGeom>
          <a:noFill/>
        </p:spPr>
        <p:txBody>
          <a:bodyPr wrap="none" rtlCol="0">
            <a:spAutoFit/>
          </a:bodyPr>
          <a:lstStyle/>
          <a:p>
            <a:r>
              <a:rPr lang="en-US" b="1" dirty="0" smtClean="0">
                <a:solidFill>
                  <a:srgbClr val="777777"/>
                </a:solidFill>
                <a:latin typeface="Arial" pitchFamily="34" charset="0"/>
                <a:cs typeface="Arial" pitchFamily="34" charset="0"/>
              </a:rPr>
              <a:t>Mobile Security</a:t>
            </a:r>
          </a:p>
        </p:txBody>
      </p:sp>
      <p:sp>
        <p:nvSpPr>
          <p:cNvPr id="47" name="TextBox 46"/>
          <p:cNvSpPr txBox="1"/>
          <p:nvPr/>
        </p:nvSpPr>
        <p:spPr>
          <a:xfrm>
            <a:off x="2700963" y="971550"/>
            <a:ext cx="1642437" cy="369332"/>
          </a:xfrm>
          <a:prstGeom prst="rect">
            <a:avLst/>
          </a:prstGeom>
          <a:noFill/>
        </p:spPr>
        <p:txBody>
          <a:bodyPr wrap="none" rtlCol="0">
            <a:spAutoFit/>
          </a:bodyPr>
          <a:lstStyle/>
          <a:p>
            <a:r>
              <a:rPr lang="en-US" b="1" dirty="0" smtClean="0">
                <a:solidFill>
                  <a:srgbClr val="777777"/>
                </a:solidFill>
                <a:latin typeface="Arial" pitchFamily="34" charset="0"/>
                <a:cs typeface="Arial" pitchFamily="34" charset="0"/>
              </a:rPr>
              <a:t>Web Security</a:t>
            </a:r>
          </a:p>
        </p:txBody>
      </p:sp>
    </p:spTree>
    <p:extLst>
      <p:ext uri="{BB962C8B-B14F-4D97-AF65-F5344CB8AC3E}">
        <p14:creationId xmlns:p14="http://schemas.microsoft.com/office/powerpoint/2010/main" val="3101141839"/>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Connector 15"/>
          <p:cNvCxnSpPr/>
          <p:nvPr/>
        </p:nvCxnSpPr>
        <p:spPr>
          <a:xfrm flipV="1">
            <a:off x="4419600" y="2038350"/>
            <a:ext cx="0" cy="2590800"/>
          </a:xfrm>
          <a:prstGeom prst="line">
            <a:avLst/>
          </a:prstGeom>
          <a:effectLst>
            <a:outerShdw blurRad="50800" dist="38100" dir="2700000" algn="tl" rotWithShape="0">
              <a:schemeClr val="tx2">
                <a:alpha val="70000"/>
              </a:schemeClr>
            </a:outerShdw>
          </a:effectLst>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2"/>
          </p:nvPr>
        </p:nvSpPr>
        <p:spPr/>
        <p:txBody>
          <a:bodyPr/>
          <a:lstStyle/>
          <a:p>
            <a:fld id="{6BBE49A0-230D-4300-87FD-0BA5BB68EDD9}" type="slidenum">
              <a:rPr lang="en-US" smtClean="0">
                <a:solidFill>
                  <a:prstClr val="white">
                    <a:lumMod val="75000"/>
                  </a:prstClr>
                </a:solidFill>
              </a:rPr>
              <a:pPr/>
              <a:t>11</a:t>
            </a:fld>
            <a:endParaRPr lang="en-US" dirty="0">
              <a:solidFill>
                <a:prstClr val="white">
                  <a:lumMod val="75000"/>
                </a:prstClr>
              </a:solidFill>
            </a:endParaRPr>
          </a:p>
        </p:txBody>
      </p:sp>
      <p:sp>
        <p:nvSpPr>
          <p:cNvPr id="11" name="Content Placeholder 10"/>
          <p:cNvSpPr>
            <a:spLocks noGrp="1"/>
          </p:cNvSpPr>
          <p:nvPr>
            <p:ph sz="half" idx="1"/>
          </p:nvPr>
        </p:nvSpPr>
        <p:spPr>
          <a:xfrm>
            <a:off x="228600" y="2495957"/>
            <a:ext cx="4038600" cy="1829277"/>
          </a:xfrm>
        </p:spPr>
        <p:txBody>
          <a:bodyPr>
            <a:noAutofit/>
          </a:bodyPr>
          <a:lstStyle/>
          <a:p>
            <a:pPr>
              <a:lnSpc>
                <a:spcPct val="90000"/>
              </a:lnSpc>
            </a:pPr>
            <a:r>
              <a:rPr lang="en-US" dirty="0"/>
              <a:t>How did it get in?</a:t>
            </a:r>
          </a:p>
          <a:p>
            <a:pPr>
              <a:lnSpc>
                <a:spcPct val="90000"/>
              </a:lnSpc>
            </a:pPr>
            <a:r>
              <a:rPr lang="en-US" dirty="0" smtClean="0"/>
              <a:t>Which defense worked?</a:t>
            </a:r>
          </a:p>
          <a:p>
            <a:pPr>
              <a:lnSpc>
                <a:spcPct val="90000"/>
              </a:lnSpc>
            </a:pPr>
            <a:r>
              <a:rPr lang="en-US" dirty="0" smtClean="0"/>
              <a:t>Which defense failed?</a:t>
            </a:r>
            <a:endParaRPr lang="en-US" dirty="0"/>
          </a:p>
          <a:p>
            <a:pPr>
              <a:lnSpc>
                <a:spcPct val="90000"/>
              </a:lnSpc>
            </a:pPr>
            <a:r>
              <a:rPr lang="en-US" dirty="0" smtClean="0"/>
              <a:t>How is the PC/server/device affected?</a:t>
            </a:r>
          </a:p>
        </p:txBody>
      </p:sp>
      <p:sp>
        <p:nvSpPr>
          <p:cNvPr id="5" name="Title 4"/>
          <p:cNvSpPr>
            <a:spLocks noGrp="1"/>
          </p:cNvSpPr>
          <p:nvPr>
            <p:ph type="title"/>
          </p:nvPr>
        </p:nvSpPr>
        <p:spPr/>
        <p:txBody>
          <a:bodyPr/>
          <a:lstStyle/>
          <a:p>
            <a:r>
              <a:rPr lang="en-US" dirty="0" smtClean="0"/>
              <a:t>Security Intelligence Services</a:t>
            </a:r>
            <a:endParaRPr lang="en-US" dirty="0"/>
          </a:p>
        </p:txBody>
      </p:sp>
      <p:sp>
        <p:nvSpPr>
          <p:cNvPr id="3" name="Content Placeholder 2"/>
          <p:cNvSpPr>
            <a:spLocks noGrp="1"/>
          </p:cNvSpPr>
          <p:nvPr>
            <p:ph sz="half" idx="14"/>
          </p:nvPr>
        </p:nvSpPr>
        <p:spPr>
          <a:xfrm>
            <a:off x="4876800" y="2495550"/>
            <a:ext cx="3886200" cy="1828800"/>
          </a:xfrm>
        </p:spPr>
        <p:txBody>
          <a:bodyPr/>
          <a:lstStyle/>
          <a:p>
            <a:pPr>
              <a:lnSpc>
                <a:spcPct val="90000"/>
              </a:lnSpc>
            </a:pPr>
            <a:r>
              <a:rPr lang="en-US" dirty="0" smtClean="0"/>
              <a:t>Who was targeted?</a:t>
            </a:r>
          </a:p>
          <a:p>
            <a:pPr>
              <a:lnSpc>
                <a:spcPct val="90000"/>
              </a:lnSpc>
            </a:pPr>
            <a:r>
              <a:rPr lang="en-US" dirty="0" smtClean="0"/>
              <a:t>What data was targeted?</a:t>
            </a:r>
          </a:p>
          <a:p>
            <a:pPr>
              <a:lnSpc>
                <a:spcPct val="90000"/>
              </a:lnSpc>
            </a:pPr>
            <a:r>
              <a:rPr lang="en-US" dirty="0" smtClean="0"/>
              <a:t>Where </a:t>
            </a:r>
            <a:r>
              <a:rPr lang="en-US" dirty="0"/>
              <a:t>is </a:t>
            </a:r>
            <a:r>
              <a:rPr lang="en-US" dirty="0" smtClean="0"/>
              <a:t>it now?</a:t>
            </a:r>
            <a:endParaRPr lang="en-US" dirty="0"/>
          </a:p>
          <a:p>
            <a:pPr>
              <a:lnSpc>
                <a:spcPct val="90000"/>
              </a:lnSpc>
            </a:pPr>
            <a:r>
              <a:rPr lang="en-US" dirty="0" smtClean="0"/>
              <a:t>How </a:t>
            </a:r>
            <a:r>
              <a:rPr lang="en-US" dirty="0"/>
              <a:t>do we tighten </a:t>
            </a:r>
            <a:r>
              <a:rPr lang="en-US" dirty="0" smtClean="0"/>
              <a:t>defenses to prevent a repeat?</a:t>
            </a:r>
            <a:endParaRPr lang="en-US" dirty="0"/>
          </a:p>
          <a:p>
            <a:pPr marL="0" indent="0">
              <a:buNone/>
            </a:pPr>
            <a:endParaRPr lang="en-US" dirty="0"/>
          </a:p>
        </p:txBody>
      </p:sp>
      <p:grpSp>
        <p:nvGrpSpPr>
          <p:cNvPr id="65" name="Group 64"/>
          <p:cNvGrpSpPr/>
          <p:nvPr/>
        </p:nvGrpSpPr>
        <p:grpSpPr>
          <a:xfrm>
            <a:off x="381000" y="742950"/>
            <a:ext cx="8610600" cy="957323"/>
            <a:chOff x="381000" y="776227"/>
            <a:chExt cx="8610600" cy="957323"/>
          </a:xfrm>
        </p:grpSpPr>
        <p:sp>
          <p:nvSpPr>
            <p:cNvPr id="9" name="Rectangle 8"/>
            <p:cNvSpPr/>
            <p:nvPr/>
          </p:nvSpPr>
          <p:spPr>
            <a:xfrm>
              <a:off x="381000" y="776227"/>
              <a:ext cx="8052263" cy="646331"/>
            </a:xfrm>
            <a:prstGeom prst="rect">
              <a:avLst/>
            </a:prstGeom>
          </p:spPr>
          <p:txBody>
            <a:bodyPr wrap="square">
              <a:spAutoFit/>
            </a:bodyPr>
            <a:lstStyle/>
            <a:p>
              <a:r>
                <a:rPr lang="en-US" i="1" dirty="0">
                  <a:solidFill>
                    <a:srgbClr val="0070C0"/>
                  </a:solidFill>
                </a:rPr>
                <a:t>"It's becoming clear that many of these emerging threats cannot be defended against in-house, creating a shift in security posture toward being more proactive</a:t>
              </a:r>
              <a:r>
                <a:rPr lang="en-US" i="1" dirty="0" smtClean="0">
                  <a:solidFill>
                    <a:srgbClr val="0070C0"/>
                  </a:solidFill>
                </a:rPr>
                <a:t>.”</a:t>
              </a:r>
              <a:endParaRPr lang="en-US" i="1" dirty="0">
                <a:solidFill>
                  <a:srgbClr val="0070C0"/>
                </a:solidFill>
              </a:endParaRPr>
            </a:p>
          </p:txBody>
        </p:sp>
        <p:sp>
          <p:nvSpPr>
            <p:cNvPr id="10" name="TextBox 9"/>
            <p:cNvSpPr txBox="1"/>
            <p:nvPr/>
          </p:nvSpPr>
          <p:spPr>
            <a:xfrm>
              <a:off x="4876800" y="1318052"/>
              <a:ext cx="4114800" cy="415498"/>
            </a:xfrm>
            <a:prstGeom prst="rect">
              <a:avLst/>
            </a:prstGeom>
            <a:noFill/>
          </p:spPr>
          <p:txBody>
            <a:bodyPr wrap="square" rtlCol="0">
              <a:spAutoFit/>
            </a:bodyPr>
            <a:lstStyle/>
            <a:p>
              <a:r>
                <a:rPr lang="en-US" sz="1200" dirty="0">
                  <a:solidFill>
                    <a:prstClr val="black">
                      <a:lumMod val="50000"/>
                      <a:lumOff val="50000"/>
                    </a:prstClr>
                  </a:solidFill>
                </a:rPr>
                <a:t>IDC </a:t>
              </a:r>
              <a:r>
                <a:rPr lang="en-US" sz="1200" dirty="0" smtClean="0">
                  <a:solidFill>
                    <a:prstClr val="black">
                      <a:lumMod val="50000"/>
                      <a:lumOff val="50000"/>
                    </a:prstClr>
                  </a:solidFill>
                </a:rPr>
                <a:t>Senior Analyst </a:t>
              </a:r>
              <a:r>
                <a:rPr lang="en-US" sz="1200" dirty="0">
                  <a:solidFill>
                    <a:prstClr val="black">
                      <a:lumMod val="50000"/>
                      <a:lumOff val="50000"/>
                    </a:prstClr>
                  </a:solidFill>
                </a:rPr>
                <a:t>Christine </a:t>
              </a:r>
              <a:r>
                <a:rPr lang="en-US" sz="1200" dirty="0" err="1" smtClean="0">
                  <a:solidFill>
                    <a:prstClr val="black">
                      <a:lumMod val="50000"/>
                      <a:lumOff val="50000"/>
                    </a:prstClr>
                  </a:solidFill>
                </a:rPr>
                <a:t>Liebert</a:t>
              </a:r>
              <a:r>
                <a:rPr lang="en-US" sz="1200" dirty="0" smtClean="0">
                  <a:solidFill>
                    <a:prstClr val="black">
                      <a:lumMod val="50000"/>
                      <a:lumOff val="50000"/>
                    </a:prstClr>
                  </a:solidFill>
                </a:rPr>
                <a:t> </a:t>
              </a:r>
            </a:p>
            <a:p>
              <a:r>
                <a:rPr lang="en-US" sz="800" dirty="0" smtClean="0">
                  <a:solidFill>
                    <a:prstClr val="black">
                      <a:lumMod val="50000"/>
                      <a:lumOff val="50000"/>
                    </a:prstClr>
                  </a:solidFill>
                </a:rPr>
                <a:t>IDC </a:t>
              </a:r>
              <a:r>
                <a:rPr lang="en-US" sz="800" dirty="0">
                  <a:solidFill>
                    <a:prstClr val="black">
                      <a:lumMod val="50000"/>
                      <a:lumOff val="50000"/>
                    </a:prstClr>
                  </a:solidFill>
                </a:rPr>
                <a:t>press release, Jan. 31, 2012</a:t>
              </a:r>
              <a:r>
                <a:rPr lang="en-US" sz="800" dirty="0" smtClean="0">
                  <a:solidFill>
                    <a:prstClr val="black">
                      <a:lumMod val="50000"/>
                      <a:lumOff val="50000"/>
                    </a:prstClr>
                  </a:solidFill>
                </a:rPr>
                <a:t>,  </a:t>
              </a:r>
              <a:r>
                <a:rPr lang="en-US" sz="800" dirty="0">
                  <a:solidFill>
                    <a:prstClr val="black">
                      <a:lumMod val="50000"/>
                      <a:lumOff val="50000"/>
                    </a:prstClr>
                  </a:solidFill>
                </a:rPr>
                <a:t>http://www.idc.com/getdoc.jsp?containerId=prUS23290912 </a:t>
              </a:r>
            </a:p>
          </p:txBody>
        </p:sp>
      </p:grpSp>
      <p:cxnSp>
        <p:nvCxnSpPr>
          <p:cNvPr id="62" name="Straight Connector 61"/>
          <p:cNvCxnSpPr/>
          <p:nvPr/>
        </p:nvCxnSpPr>
        <p:spPr>
          <a:xfrm>
            <a:off x="304800" y="1733550"/>
            <a:ext cx="8534400" cy="0"/>
          </a:xfrm>
          <a:prstGeom prst="line">
            <a:avLst/>
          </a:prstGeom>
          <a:effectLst>
            <a:outerShdw blurRad="50800" dist="38100" dir="2700000" algn="tl" rotWithShape="0">
              <a:schemeClr val="tx2">
                <a:alpha val="70000"/>
              </a:schemeClr>
            </a:outerShdw>
          </a:effectLst>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09600" y="1885950"/>
            <a:ext cx="3505200" cy="461665"/>
          </a:xfrm>
          <a:prstGeom prst="rect">
            <a:avLst/>
          </a:prstGeom>
          <a:noFill/>
        </p:spPr>
        <p:txBody>
          <a:bodyPr wrap="square" rtlCol="0">
            <a:spAutoFit/>
          </a:bodyPr>
          <a:lstStyle/>
          <a:p>
            <a:r>
              <a:rPr lang="en-US" sz="2400" b="1" dirty="0" smtClean="0">
                <a:solidFill>
                  <a:srgbClr val="1F497D">
                    <a:lumMod val="50000"/>
                  </a:srgbClr>
                </a:solidFill>
                <a:latin typeface="Arial" pitchFamily="34" charset="0"/>
                <a:cs typeface="Arial" pitchFamily="34" charset="0"/>
              </a:rPr>
              <a:t>When defenses fail…</a:t>
            </a:r>
          </a:p>
        </p:txBody>
      </p:sp>
      <p:sp>
        <p:nvSpPr>
          <p:cNvPr id="12" name="TextBox 11"/>
          <p:cNvSpPr txBox="1"/>
          <p:nvPr/>
        </p:nvSpPr>
        <p:spPr>
          <a:xfrm>
            <a:off x="5181600" y="1885950"/>
            <a:ext cx="3352800" cy="461665"/>
          </a:xfrm>
          <a:prstGeom prst="rect">
            <a:avLst/>
          </a:prstGeom>
          <a:noFill/>
        </p:spPr>
        <p:txBody>
          <a:bodyPr wrap="square" rtlCol="0">
            <a:spAutoFit/>
          </a:bodyPr>
          <a:lstStyle/>
          <a:p>
            <a:r>
              <a:rPr lang="en-US" sz="2400" b="1" dirty="0" smtClean="0">
                <a:solidFill>
                  <a:srgbClr val="1F497D">
                    <a:lumMod val="50000"/>
                  </a:srgbClr>
                </a:solidFill>
                <a:latin typeface="Arial" pitchFamily="34" charset="0"/>
                <a:cs typeface="Arial" pitchFamily="34" charset="0"/>
              </a:rPr>
              <a:t>You need answers.</a:t>
            </a:r>
          </a:p>
        </p:txBody>
      </p:sp>
      <p:cxnSp>
        <p:nvCxnSpPr>
          <p:cNvPr id="13" name="Straight Connector 12"/>
          <p:cNvCxnSpPr/>
          <p:nvPr/>
        </p:nvCxnSpPr>
        <p:spPr>
          <a:xfrm>
            <a:off x="304800" y="2419350"/>
            <a:ext cx="3810000" cy="0"/>
          </a:xfrm>
          <a:prstGeom prst="line">
            <a:avLst/>
          </a:prstGeom>
          <a:effectLst>
            <a:outerShdw blurRad="50800" dist="38100" dir="2700000" algn="tl" rotWithShape="0">
              <a:schemeClr val="tx2">
                <a:alpha val="70000"/>
              </a:schemeClr>
            </a:outerShdw>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953000" y="2419350"/>
            <a:ext cx="3886200" cy="0"/>
          </a:xfrm>
          <a:prstGeom prst="line">
            <a:avLst/>
          </a:prstGeom>
          <a:effectLst>
            <a:outerShdw blurRad="50800" dist="38100" dir="2700000" algn="tl" rotWithShape="0">
              <a:schemeClr val="tx2">
                <a:alpha val="70000"/>
              </a:schemeClr>
            </a:outerShdw>
          </a:effectLst>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0" y="4324350"/>
            <a:ext cx="9144000" cy="400110"/>
          </a:xfrm>
          <a:prstGeom prst="rect">
            <a:avLst/>
          </a:prstGeom>
          <a:gradFill flip="none" rotWithShape="1">
            <a:gsLst>
              <a:gs pos="0">
                <a:schemeClr val="tx2">
                  <a:lumMod val="20000"/>
                  <a:lumOff val="80000"/>
                </a:schemeClr>
              </a:gs>
              <a:gs pos="73000">
                <a:schemeClr val="tx2">
                  <a:lumMod val="60000"/>
                  <a:lumOff val="40000"/>
                </a:schemeClr>
              </a:gs>
              <a:gs pos="26000">
                <a:schemeClr val="tx2">
                  <a:lumMod val="60000"/>
                  <a:lumOff val="40000"/>
                </a:schemeClr>
              </a:gs>
              <a:gs pos="100000">
                <a:schemeClr val="tx2">
                  <a:lumMod val="20000"/>
                  <a:lumOff val="80000"/>
                </a:schemeClr>
              </a:gs>
            </a:gsLst>
            <a:lin ang="0" scaled="1"/>
            <a:tileRect/>
          </a:gradFill>
          <a:effectLst>
            <a:glow rad="127000">
              <a:schemeClr val="tx2">
                <a:lumMod val="40000"/>
                <a:lumOff val="60000"/>
              </a:schemeClr>
            </a:glow>
          </a:effectLst>
        </p:spPr>
        <p:txBody>
          <a:bodyPr wrap="square" rtlCol="0">
            <a:spAutoFit/>
          </a:bodyPr>
          <a:lstStyle/>
          <a:p>
            <a:pPr algn="ctr"/>
            <a:r>
              <a:rPr lang="en-US" sz="2000" b="1" dirty="0" smtClean="0">
                <a:solidFill>
                  <a:prstClr val="white"/>
                </a:solidFill>
                <a:effectLst>
                  <a:outerShdw blurRad="38100" dist="38100" dir="2700000" algn="tl">
                    <a:srgbClr val="000000">
                      <a:alpha val="43137"/>
                    </a:srgbClr>
                  </a:outerShdw>
                </a:effectLst>
                <a:latin typeface="Arial" pitchFamily="34" charset="0"/>
                <a:cs typeface="Arial" pitchFamily="34" charset="0"/>
              </a:rPr>
              <a:t>Blocking is not enough.  IT needs resources to become proactive.</a:t>
            </a:r>
          </a:p>
        </p:txBody>
      </p:sp>
    </p:spTree>
    <p:extLst>
      <p:ext uri="{BB962C8B-B14F-4D97-AF65-F5344CB8AC3E}">
        <p14:creationId xmlns:p14="http://schemas.microsoft.com/office/powerpoint/2010/main" val="878300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left)">
                                      <p:cBhvr>
                                        <p:cTn id="7" dur="500"/>
                                        <p:tgtEl>
                                          <p:spTgt spid="6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wipe(left)">
                                      <p:cBhvr>
                                        <p:cTn id="12" dur="500"/>
                                        <p:tgtEl>
                                          <p:spTgt spid="62"/>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par>
                                <p:cTn id="16" presetID="22" presetClass="entr" presetSubtype="8"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wipe(left)">
                                      <p:cBhvr>
                                        <p:cTn id="22" dur="500"/>
                                        <p:tgtEl>
                                          <p:spTgt spid="11">
                                            <p:txEl>
                                              <p:pRg st="0" end="0"/>
                                            </p:txEl>
                                          </p:spTgt>
                                        </p:tgtEl>
                                      </p:cBhvr>
                                    </p:animEffect>
                                  </p:childTnLst>
                                </p:cTn>
                              </p:par>
                            </p:childTnLst>
                          </p:cTn>
                        </p:par>
                        <p:par>
                          <p:cTn id="23" fill="hold">
                            <p:stCondLst>
                              <p:cond delay="1000"/>
                            </p:stCondLst>
                            <p:childTnLst>
                              <p:par>
                                <p:cTn id="24" presetID="22" presetClass="entr" presetSubtype="8" fill="hold" grpId="0" nodeType="afterEffect">
                                  <p:stCondLst>
                                    <p:cond delay="0"/>
                                  </p:stCondLst>
                                  <p:childTnLst>
                                    <p:set>
                                      <p:cBhvr>
                                        <p:cTn id="25" dur="1" fill="hold">
                                          <p:stCondLst>
                                            <p:cond delay="0"/>
                                          </p:stCondLst>
                                        </p:cTn>
                                        <p:tgtEl>
                                          <p:spTgt spid="11">
                                            <p:txEl>
                                              <p:pRg st="1" end="1"/>
                                            </p:txEl>
                                          </p:spTgt>
                                        </p:tgtEl>
                                        <p:attrNameLst>
                                          <p:attrName>style.visibility</p:attrName>
                                        </p:attrNameLst>
                                      </p:cBhvr>
                                      <p:to>
                                        <p:strVal val="visible"/>
                                      </p:to>
                                    </p:set>
                                    <p:animEffect transition="in" filter="wipe(left)">
                                      <p:cBhvr>
                                        <p:cTn id="26" dur="500"/>
                                        <p:tgtEl>
                                          <p:spTgt spid="11">
                                            <p:txEl>
                                              <p:pRg st="1" end="1"/>
                                            </p:txEl>
                                          </p:spTgt>
                                        </p:tgtEl>
                                      </p:cBhvr>
                                    </p:animEffect>
                                  </p:childTnLst>
                                </p:cTn>
                              </p:par>
                            </p:childTnLst>
                          </p:cTn>
                        </p:par>
                        <p:par>
                          <p:cTn id="27" fill="hold">
                            <p:stCondLst>
                              <p:cond delay="1500"/>
                            </p:stCondLst>
                            <p:childTnLst>
                              <p:par>
                                <p:cTn id="28" presetID="22" presetClass="entr" presetSubtype="8" fill="hold" grpId="0" nodeType="afterEffect">
                                  <p:stCondLst>
                                    <p:cond delay="0"/>
                                  </p:stCondLst>
                                  <p:childTnLst>
                                    <p:set>
                                      <p:cBhvr>
                                        <p:cTn id="29" dur="1" fill="hold">
                                          <p:stCondLst>
                                            <p:cond delay="0"/>
                                          </p:stCondLst>
                                        </p:cTn>
                                        <p:tgtEl>
                                          <p:spTgt spid="11">
                                            <p:txEl>
                                              <p:pRg st="2" end="2"/>
                                            </p:txEl>
                                          </p:spTgt>
                                        </p:tgtEl>
                                        <p:attrNameLst>
                                          <p:attrName>style.visibility</p:attrName>
                                        </p:attrNameLst>
                                      </p:cBhvr>
                                      <p:to>
                                        <p:strVal val="visible"/>
                                      </p:to>
                                    </p:set>
                                    <p:animEffect transition="in" filter="wipe(left)">
                                      <p:cBhvr>
                                        <p:cTn id="30" dur="500"/>
                                        <p:tgtEl>
                                          <p:spTgt spid="11">
                                            <p:txEl>
                                              <p:pRg st="2" end="2"/>
                                            </p:txEl>
                                          </p:spTgt>
                                        </p:tgtEl>
                                      </p:cBhvr>
                                    </p:animEffect>
                                  </p:childTnLst>
                                </p:cTn>
                              </p:par>
                            </p:childTnLst>
                          </p:cTn>
                        </p:par>
                        <p:par>
                          <p:cTn id="31" fill="hold">
                            <p:stCondLst>
                              <p:cond delay="2000"/>
                            </p:stCondLst>
                            <p:childTnLst>
                              <p:par>
                                <p:cTn id="32" presetID="22" presetClass="entr" presetSubtype="8" fill="hold" grpId="0" nodeType="afterEffect">
                                  <p:stCondLst>
                                    <p:cond delay="0"/>
                                  </p:stCondLst>
                                  <p:childTnLst>
                                    <p:set>
                                      <p:cBhvr>
                                        <p:cTn id="33" dur="1" fill="hold">
                                          <p:stCondLst>
                                            <p:cond delay="0"/>
                                          </p:stCondLst>
                                        </p:cTn>
                                        <p:tgtEl>
                                          <p:spTgt spid="11">
                                            <p:txEl>
                                              <p:pRg st="3" end="3"/>
                                            </p:txEl>
                                          </p:spTgt>
                                        </p:tgtEl>
                                        <p:attrNameLst>
                                          <p:attrName>style.visibility</p:attrName>
                                        </p:attrNameLst>
                                      </p:cBhvr>
                                      <p:to>
                                        <p:strVal val="visible"/>
                                      </p:to>
                                    </p:set>
                                    <p:animEffect transition="in" filter="wipe(left)">
                                      <p:cBhvr>
                                        <p:cTn id="34" dur="500"/>
                                        <p:tgtEl>
                                          <p:spTgt spid="11">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up)">
                                      <p:cBhvr>
                                        <p:cTn id="39" dur="500"/>
                                        <p:tgtEl>
                                          <p:spTgt spid="16"/>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left)">
                                      <p:cBhvr>
                                        <p:cTn id="43" dur="500"/>
                                        <p:tgtEl>
                                          <p:spTgt spid="12"/>
                                        </p:tgtEl>
                                      </p:cBhvr>
                                    </p:animEffect>
                                  </p:childTnLst>
                                </p:cTn>
                              </p:par>
                              <p:par>
                                <p:cTn id="44" presetID="22" presetClass="entr" presetSubtype="8" fill="hold"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wipe(left)">
                                      <p:cBhvr>
                                        <p:cTn id="46" dur="500"/>
                                        <p:tgtEl>
                                          <p:spTgt spid="15"/>
                                        </p:tgtEl>
                                      </p:cBhvr>
                                    </p:animEffect>
                                  </p:childTnLst>
                                </p:cTn>
                              </p:par>
                            </p:childTnLst>
                          </p:cTn>
                        </p:par>
                        <p:par>
                          <p:cTn id="47" fill="hold">
                            <p:stCondLst>
                              <p:cond delay="1000"/>
                            </p:stCondLst>
                            <p:childTnLst>
                              <p:par>
                                <p:cTn id="48" presetID="22" presetClass="entr" presetSubtype="8" fill="hold" grpId="0" nodeType="afterEffect">
                                  <p:stCondLst>
                                    <p:cond delay="0"/>
                                  </p:stCondLst>
                                  <p:childTnLst>
                                    <p:set>
                                      <p:cBhvr>
                                        <p:cTn id="49" dur="1" fill="hold">
                                          <p:stCondLst>
                                            <p:cond delay="0"/>
                                          </p:stCondLst>
                                        </p:cTn>
                                        <p:tgtEl>
                                          <p:spTgt spid="3">
                                            <p:txEl>
                                              <p:pRg st="0" end="0"/>
                                            </p:txEl>
                                          </p:spTgt>
                                        </p:tgtEl>
                                        <p:attrNameLst>
                                          <p:attrName>style.visibility</p:attrName>
                                        </p:attrNameLst>
                                      </p:cBhvr>
                                      <p:to>
                                        <p:strVal val="visible"/>
                                      </p:to>
                                    </p:set>
                                    <p:animEffect transition="in" filter="wipe(left)">
                                      <p:cBhvr>
                                        <p:cTn id="50" dur="500"/>
                                        <p:tgtEl>
                                          <p:spTgt spid="3">
                                            <p:txEl>
                                              <p:pRg st="0" end="0"/>
                                            </p:txEl>
                                          </p:spTgt>
                                        </p:tgtEl>
                                      </p:cBhvr>
                                    </p:animEffect>
                                  </p:childTnLst>
                                </p:cTn>
                              </p:par>
                            </p:childTnLst>
                          </p:cTn>
                        </p:par>
                        <p:par>
                          <p:cTn id="51" fill="hold">
                            <p:stCondLst>
                              <p:cond delay="1500"/>
                            </p:stCondLst>
                            <p:childTnLst>
                              <p:par>
                                <p:cTn id="52" presetID="22" presetClass="entr" presetSubtype="8" fill="hold" grpId="0" nodeType="afterEffect">
                                  <p:stCondLst>
                                    <p:cond delay="0"/>
                                  </p:stCondLst>
                                  <p:childTnLst>
                                    <p:set>
                                      <p:cBhvr>
                                        <p:cTn id="53" dur="1" fill="hold">
                                          <p:stCondLst>
                                            <p:cond delay="0"/>
                                          </p:stCondLst>
                                        </p:cTn>
                                        <p:tgtEl>
                                          <p:spTgt spid="3">
                                            <p:txEl>
                                              <p:pRg st="1" end="1"/>
                                            </p:txEl>
                                          </p:spTgt>
                                        </p:tgtEl>
                                        <p:attrNameLst>
                                          <p:attrName>style.visibility</p:attrName>
                                        </p:attrNameLst>
                                      </p:cBhvr>
                                      <p:to>
                                        <p:strVal val="visible"/>
                                      </p:to>
                                    </p:set>
                                    <p:animEffect transition="in" filter="wipe(left)">
                                      <p:cBhvr>
                                        <p:cTn id="54" dur="500"/>
                                        <p:tgtEl>
                                          <p:spTgt spid="3">
                                            <p:txEl>
                                              <p:pRg st="1" end="1"/>
                                            </p:txEl>
                                          </p:spTgt>
                                        </p:tgtEl>
                                      </p:cBhvr>
                                    </p:animEffect>
                                  </p:childTnLst>
                                </p:cTn>
                              </p:par>
                            </p:childTnLst>
                          </p:cTn>
                        </p:par>
                        <p:par>
                          <p:cTn id="55" fill="hold">
                            <p:stCondLst>
                              <p:cond delay="2000"/>
                            </p:stCondLst>
                            <p:childTnLst>
                              <p:par>
                                <p:cTn id="56" presetID="22" presetClass="entr" presetSubtype="8" fill="hold" grpId="0" nodeType="afterEffect">
                                  <p:stCondLst>
                                    <p:cond delay="0"/>
                                  </p:stCondLst>
                                  <p:childTnLst>
                                    <p:set>
                                      <p:cBhvr>
                                        <p:cTn id="57" dur="1" fill="hold">
                                          <p:stCondLst>
                                            <p:cond delay="0"/>
                                          </p:stCondLst>
                                        </p:cTn>
                                        <p:tgtEl>
                                          <p:spTgt spid="3">
                                            <p:txEl>
                                              <p:pRg st="2" end="2"/>
                                            </p:txEl>
                                          </p:spTgt>
                                        </p:tgtEl>
                                        <p:attrNameLst>
                                          <p:attrName>style.visibility</p:attrName>
                                        </p:attrNameLst>
                                      </p:cBhvr>
                                      <p:to>
                                        <p:strVal val="visible"/>
                                      </p:to>
                                    </p:set>
                                    <p:animEffect transition="in" filter="wipe(left)">
                                      <p:cBhvr>
                                        <p:cTn id="58" dur="500"/>
                                        <p:tgtEl>
                                          <p:spTgt spid="3">
                                            <p:txEl>
                                              <p:pRg st="2" end="2"/>
                                            </p:txEl>
                                          </p:spTgt>
                                        </p:tgtEl>
                                      </p:cBhvr>
                                    </p:animEffect>
                                  </p:childTnLst>
                                </p:cTn>
                              </p:par>
                            </p:childTnLst>
                          </p:cTn>
                        </p:par>
                        <p:par>
                          <p:cTn id="59" fill="hold">
                            <p:stCondLst>
                              <p:cond delay="2500"/>
                            </p:stCondLst>
                            <p:childTnLst>
                              <p:par>
                                <p:cTn id="60" presetID="22" presetClass="entr" presetSubtype="8" fill="hold" grpId="0" nodeType="afterEffect">
                                  <p:stCondLst>
                                    <p:cond delay="0"/>
                                  </p:stCondLst>
                                  <p:childTnLst>
                                    <p:set>
                                      <p:cBhvr>
                                        <p:cTn id="61" dur="1" fill="hold">
                                          <p:stCondLst>
                                            <p:cond delay="0"/>
                                          </p:stCondLst>
                                        </p:cTn>
                                        <p:tgtEl>
                                          <p:spTgt spid="3">
                                            <p:txEl>
                                              <p:pRg st="3" end="3"/>
                                            </p:txEl>
                                          </p:spTgt>
                                        </p:tgtEl>
                                        <p:attrNameLst>
                                          <p:attrName>style.visibility</p:attrName>
                                        </p:attrNameLst>
                                      </p:cBhvr>
                                      <p:to>
                                        <p:strVal val="visible"/>
                                      </p:to>
                                    </p:set>
                                    <p:animEffect transition="in" filter="wipe(left)">
                                      <p:cBhvr>
                                        <p:cTn id="62" dur="500"/>
                                        <p:tgtEl>
                                          <p:spTgt spid="3">
                                            <p:txEl>
                                              <p:pRg st="3" end="3"/>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3" grpId="0" build="p"/>
      <p:bldP spid="6" grpId="0"/>
      <p:bldP spid="12" grpId="0"/>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1000" y="718278"/>
            <a:ext cx="2590800" cy="2182941"/>
          </a:xfrm>
          <a:prstGeom prst="rect">
            <a:avLst/>
          </a:prstGeom>
          <a:effectLst>
            <a:outerShdw blurRad="50800" dist="38100" dir="2700000" algn="tl" rotWithShape="0">
              <a:prstClr val="black">
                <a:alpha val="40000"/>
              </a:prstClr>
            </a:outerShdw>
          </a:effectLst>
          <a:scene3d>
            <a:camera prst="orthographicFront"/>
            <a:lightRig rig="threePt" dir="t"/>
          </a:scene3d>
          <a:sp3d>
            <a:bevelT w="38100" h="44450"/>
          </a:sp3d>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25025" y="996724"/>
            <a:ext cx="2450026" cy="1762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2190750"/>
            <a:ext cx="2695575" cy="179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ontent Placeholder 5"/>
          <p:cNvSpPr>
            <a:spLocks noGrp="1"/>
          </p:cNvSpPr>
          <p:nvPr>
            <p:ph idx="13"/>
          </p:nvPr>
        </p:nvSpPr>
        <p:spPr>
          <a:xfrm>
            <a:off x="152400" y="897794"/>
            <a:ext cx="5791200" cy="3807556"/>
          </a:xfrm>
        </p:spPr>
        <p:txBody>
          <a:bodyPr>
            <a:normAutofit lnSpcReduction="10000"/>
          </a:bodyPr>
          <a:lstStyle/>
          <a:p>
            <a:r>
              <a:rPr lang="en-US" u="sng" dirty="0" smtClean="0"/>
              <a:t>ThreatScope</a:t>
            </a:r>
            <a:r>
              <a:rPr lang="en-US" dirty="0" smtClean="0"/>
              <a:t> malware 	</a:t>
            </a:r>
            <a:r>
              <a:rPr lang="en-US" dirty="0"/>
              <a:t> </a:t>
            </a:r>
            <a:r>
              <a:rPr lang="en-US" dirty="0" smtClean="0"/>
              <a:t>          analysis sandbox</a:t>
            </a:r>
          </a:p>
          <a:p>
            <a:pPr lvl="0"/>
            <a:r>
              <a:rPr lang="en-US" dirty="0" smtClean="0"/>
              <a:t>Priority access to a variety</a:t>
            </a:r>
            <a:br>
              <a:rPr lang="en-US" dirty="0" smtClean="0"/>
            </a:br>
            <a:r>
              <a:rPr lang="en-US" dirty="0" smtClean="0"/>
              <a:t>of research tools/services</a:t>
            </a:r>
          </a:p>
          <a:p>
            <a:pPr lvl="0"/>
            <a:r>
              <a:rPr lang="en-US" dirty="0" smtClean="0"/>
              <a:t>On-demand videos</a:t>
            </a:r>
          </a:p>
          <a:p>
            <a:pPr lvl="1"/>
            <a:r>
              <a:rPr lang="en-US" dirty="0" smtClean="0"/>
              <a:t>Security Labs TAB events</a:t>
            </a:r>
          </a:p>
          <a:p>
            <a:pPr lvl="1"/>
            <a:r>
              <a:rPr lang="en-US" dirty="0" smtClean="0"/>
              <a:t>Research presentations</a:t>
            </a:r>
          </a:p>
          <a:p>
            <a:pPr lvl="0"/>
            <a:r>
              <a:rPr lang="en-US" dirty="0" smtClean="0"/>
              <a:t>Threat &amp; Security training including:</a:t>
            </a:r>
          </a:p>
          <a:p>
            <a:pPr lvl="1"/>
            <a:r>
              <a:rPr lang="en-US"/>
              <a:t>Analyzing mobile malware</a:t>
            </a:r>
          </a:p>
          <a:p>
            <a:pPr lvl="1"/>
            <a:r>
              <a:rPr lang="en-US" smtClean="0"/>
              <a:t>How </a:t>
            </a:r>
            <a:r>
              <a:rPr lang="en-US" dirty="0"/>
              <a:t>to </a:t>
            </a:r>
            <a:r>
              <a:rPr lang="en-US"/>
              <a:t>d</a:t>
            </a:r>
            <a:r>
              <a:rPr lang="en-US" smtClean="0"/>
              <a:t>e-obfuscate JavaScript</a:t>
            </a:r>
          </a:p>
          <a:p>
            <a:pPr lvl="1"/>
            <a:r>
              <a:rPr lang="en-US" smtClean="0"/>
              <a:t>Dynamic analysis of malicious files</a:t>
            </a:r>
            <a:endParaRPr lang="en-US" dirty="0" smtClean="0"/>
          </a:p>
          <a:p>
            <a:endParaRPr lang="en-US" dirty="0" smtClean="0"/>
          </a:p>
        </p:txBody>
      </p:sp>
      <p:sp>
        <p:nvSpPr>
          <p:cNvPr id="3" name="Title 2"/>
          <p:cNvSpPr>
            <a:spLocks noGrp="1"/>
          </p:cNvSpPr>
          <p:nvPr>
            <p:ph type="title"/>
          </p:nvPr>
        </p:nvSpPr>
        <p:spPr/>
        <p:txBody>
          <a:bodyPr/>
          <a:lstStyle/>
          <a:p>
            <a:r>
              <a:rPr lang="en-US" dirty="0" smtClean="0"/>
              <a:t>CSI: On-Demand</a:t>
            </a:r>
            <a:endParaRPr lang="en-US" dirty="0"/>
          </a:p>
        </p:txBody>
      </p:sp>
      <p:sp>
        <p:nvSpPr>
          <p:cNvPr id="4" name="Slide Number Placeholder 3"/>
          <p:cNvSpPr>
            <a:spLocks noGrp="1"/>
          </p:cNvSpPr>
          <p:nvPr>
            <p:ph type="sldNum" sz="quarter" idx="12"/>
          </p:nvPr>
        </p:nvSpPr>
        <p:spPr/>
        <p:txBody>
          <a:bodyPr/>
          <a:lstStyle/>
          <a:p>
            <a:fld id="{5A4D1F81-7E76-4932-A149-4CC93E31C071}" type="slidenum">
              <a:rPr lang="en-US" smtClean="0">
                <a:solidFill>
                  <a:prstClr val="white">
                    <a:lumMod val="75000"/>
                  </a:prstClr>
                </a:solidFill>
              </a:rPr>
              <a:pPr/>
              <a:t>12</a:t>
            </a:fld>
            <a:endParaRPr lang="en-US" dirty="0">
              <a:solidFill>
                <a:prstClr val="white">
                  <a:lumMod val="75000"/>
                </a:prstClr>
              </a:solidFill>
            </a:endParaRPr>
          </a:p>
        </p:txBody>
      </p:sp>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4145290"/>
            <a:ext cx="2690553" cy="731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7456"/>
          <a:stretch/>
        </p:blipFill>
        <p:spPr bwMode="auto">
          <a:xfrm>
            <a:off x="4724400" y="2190750"/>
            <a:ext cx="1489531" cy="1137500"/>
          </a:xfrm>
          <a:prstGeom prst="rect">
            <a:avLst/>
          </a:prstGeom>
          <a:noFill/>
          <a:ln>
            <a:noFill/>
          </a:ln>
          <a:effectLst>
            <a:outerShdw blurRad="50800" dist="76200" dir="2700000" algn="tl" rotWithShape="0">
              <a:prstClr val="black">
                <a:alpha val="40000"/>
              </a:prstClr>
            </a:outerShdw>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43257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00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1000"/>
                                  </p:stCondLst>
                                  <p:childTnLst>
                                    <p:set>
                                      <p:cBhvr>
                                        <p:cTn id="16" dur="1" fill="hold">
                                          <p:stCondLst>
                                            <p:cond delay="0"/>
                                          </p:stCondLst>
                                        </p:cTn>
                                        <p:tgtEl>
                                          <p:spTgt spid="102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nodeType="afterEffect">
                                  <p:stCondLst>
                                    <p:cond delay="1000"/>
                                  </p:stCondLst>
                                  <p:childTnLst>
                                    <p:set>
                                      <p:cBhvr>
                                        <p:cTn id="27" dur="1" fill="hold">
                                          <p:stCondLst>
                                            <p:cond delay="0"/>
                                          </p:stCondLst>
                                        </p:cTn>
                                        <p:tgtEl>
                                          <p:spTgt spid="102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6">
                                            <p:txEl>
                                              <p:pRg st="6" end="6"/>
                                            </p:txEl>
                                          </p:spTgt>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6">
                                            <p:txEl>
                                              <p:pRg st="7" end="7"/>
                                            </p:txEl>
                                          </p:spTgt>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6">
                                            <p:txEl>
                                              <p:pRg st="8" end="8"/>
                                            </p:txEl>
                                          </p:spTgt>
                                        </p:tgtEl>
                                        <p:attrNameLst>
                                          <p:attrName>style.visibility</p:attrName>
                                        </p:attrNameLst>
                                      </p:cBhvr>
                                      <p:to>
                                        <p:strVal val="visible"/>
                                      </p:to>
                                    </p:set>
                                  </p:childTnLst>
                                </p:cTn>
                              </p:par>
                            </p:childTnLst>
                          </p:cTn>
                        </p:par>
                        <p:par>
                          <p:cTn id="38" fill="hold">
                            <p:stCondLst>
                              <p:cond delay="0"/>
                            </p:stCondLst>
                            <p:childTnLst>
                              <p:par>
                                <p:cTn id="39" presetID="1" presetClass="entr" presetSubtype="0" fill="hold" nodeType="afterEffect">
                                  <p:stCondLst>
                                    <p:cond delay="100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a:t>Websense ThreatScope</a:t>
            </a:r>
            <a:r>
              <a:rPr lang="en-US" smtClean="0"/>
              <a:t>™</a:t>
            </a:r>
            <a:r>
              <a:rPr lang="en-GB" smtClean="0"/>
              <a:t> Sample Report</a:t>
            </a:r>
            <a:endParaRPr lang="en-GB"/>
          </a:p>
        </p:txBody>
      </p:sp>
      <p:sp>
        <p:nvSpPr>
          <p:cNvPr id="4" name="Slide Number Placeholder 3"/>
          <p:cNvSpPr>
            <a:spLocks noGrp="1"/>
          </p:cNvSpPr>
          <p:nvPr>
            <p:ph type="sldNum" sz="quarter" idx="12"/>
          </p:nvPr>
        </p:nvSpPr>
        <p:spPr/>
        <p:txBody>
          <a:bodyPr/>
          <a:lstStyle/>
          <a:p>
            <a:fld id="{6BBE49A0-230D-4300-87FD-0BA5BB68EDD9}" type="slidenum">
              <a:rPr lang="en-US" smtClean="0"/>
              <a:pPr/>
              <a:t>13</a:t>
            </a:fld>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650" y="590550"/>
            <a:ext cx="3511550" cy="451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636587"/>
            <a:ext cx="3498850" cy="437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9460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a:t>Websense ThreatScope</a:t>
            </a:r>
            <a:r>
              <a:rPr lang="en-US" smtClean="0"/>
              <a:t>™</a:t>
            </a:r>
            <a:r>
              <a:rPr lang="en-GB" smtClean="0"/>
              <a:t> Sample Report…cont</a:t>
            </a:r>
            <a:endParaRPr lang="en-GB"/>
          </a:p>
        </p:txBody>
      </p:sp>
      <p:sp>
        <p:nvSpPr>
          <p:cNvPr id="4" name="Slide Number Placeholder 3"/>
          <p:cNvSpPr>
            <a:spLocks noGrp="1"/>
          </p:cNvSpPr>
          <p:nvPr>
            <p:ph type="sldNum" sz="quarter" idx="12"/>
          </p:nvPr>
        </p:nvSpPr>
        <p:spPr/>
        <p:txBody>
          <a:bodyPr/>
          <a:lstStyle/>
          <a:p>
            <a:fld id="{6BBE49A0-230D-4300-87FD-0BA5BB68EDD9}" type="slidenum">
              <a:rPr lang="en-US" smtClean="0"/>
              <a:pPr/>
              <a:t>14</a:t>
            </a:fld>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604586"/>
            <a:ext cx="3429000" cy="4481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604586"/>
            <a:ext cx="3479418" cy="4518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323" y="0"/>
            <a:ext cx="8942684" cy="577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2537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a:t>a</a:t>
            </a:r>
            <a:r>
              <a:rPr lang="en-GB" smtClean="0"/>
              <a:t>ceinsight.com</a:t>
            </a:r>
            <a:endParaRPr lang="en-GB"/>
          </a:p>
        </p:txBody>
      </p:sp>
      <p:sp>
        <p:nvSpPr>
          <p:cNvPr id="4" name="Slide Number Placeholder 3"/>
          <p:cNvSpPr>
            <a:spLocks noGrp="1"/>
          </p:cNvSpPr>
          <p:nvPr>
            <p:ph type="sldNum" sz="quarter" idx="12"/>
          </p:nvPr>
        </p:nvSpPr>
        <p:spPr/>
        <p:txBody>
          <a:bodyPr/>
          <a:lstStyle/>
          <a:p>
            <a:fld id="{6BBE49A0-230D-4300-87FD-0BA5BB68EDD9}" type="slidenum">
              <a:rPr lang="en-US" smtClean="0">
                <a:solidFill>
                  <a:prstClr val="white">
                    <a:lumMod val="75000"/>
                  </a:prstClr>
                </a:solidFill>
              </a:rPr>
              <a:pPr/>
              <a:t>15</a:t>
            </a:fld>
            <a:endParaRPr lang="en-US" dirty="0">
              <a:solidFill>
                <a:prstClr val="white">
                  <a:lumMod val="75000"/>
                </a:prstClr>
              </a:solidFill>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666750"/>
            <a:ext cx="7362825" cy="4415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02683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929878"/>
            <a:ext cx="4114800" cy="3851672"/>
          </a:xfrm>
        </p:spPr>
        <p:txBody>
          <a:bodyPr>
            <a:normAutofit/>
          </a:bodyPr>
          <a:lstStyle/>
          <a:p>
            <a:pPr algn="ctr"/>
            <a:endParaRPr lang="tr-TR" sz="4800" dirty="0" smtClean="0"/>
          </a:p>
          <a:p>
            <a:pPr marL="0" indent="0" algn="ctr">
              <a:buNone/>
            </a:pPr>
            <a:r>
              <a:rPr lang="tr-TR" sz="4800" dirty="0" smtClean="0"/>
              <a:t>Questions ?</a:t>
            </a:r>
          </a:p>
          <a:p>
            <a:pPr marL="0" indent="0">
              <a:buNone/>
            </a:pPr>
            <a:r>
              <a:rPr lang="tr-TR" sz="2000" dirty="0">
                <a:solidFill>
                  <a:schemeClr val="tx1"/>
                </a:solidFill>
                <a:latin typeface="+mj-lt"/>
                <a:hlinkClick r:id="rId2"/>
              </a:rPr>
              <a:t>Abdurrahman Beyazaslan</a:t>
            </a:r>
          </a:p>
          <a:p>
            <a:pPr marL="0" indent="0">
              <a:buNone/>
            </a:pPr>
            <a:r>
              <a:rPr lang="tr-TR" sz="2000" dirty="0">
                <a:solidFill>
                  <a:schemeClr val="tx1"/>
                </a:solidFill>
                <a:latin typeface="+mj-lt"/>
                <a:hlinkClick r:id="rId2"/>
              </a:rPr>
              <a:t>abeyazaslan@websense.com</a:t>
            </a:r>
          </a:p>
        </p:txBody>
      </p:sp>
      <p:sp>
        <p:nvSpPr>
          <p:cNvPr id="4" name="Slide Number Placeholder 3"/>
          <p:cNvSpPr>
            <a:spLocks noGrp="1"/>
          </p:cNvSpPr>
          <p:nvPr>
            <p:ph type="sldNum" sz="quarter" idx="12"/>
          </p:nvPr>
        </p:nvSpPr>
        <p:spPr/>
        <p:txBody>
          <a:bodyPr/>
          <a:lstStyle/>
          <a:p>
            <a:fld id="{6BBE49A0-230D-4300-87FD-0BA5BB68EDD9}" type="slidenum">
              <a:rPr lang="en-US" smtClean="0"/>
              <a:pPr/>
              <a:t>16</a:t>
            </a:fld>
            <a:endParaRPr lang="en-US" dirty="0"/>
          </a:p>
        </p:txBody>
      </p:sp>
      <p:sp>
        <p:nvSpPr>
          <p:cNvPr id="6" name="Subtitle 5"/>
          <p:cNvSpPr>
            <a:spLocks noGrp="1"/>
          </p:cNvSpPr>
          <p:nvPr>
            <p:ph type="subTitle" idx="13"/>
          </p:nvPr>
        </p:nvSpPr>
        <p:spPr/>
        <p:txBody>
          <a:bodyPr/>
          <a:lstStyle/>
          <a:p>
            <a:r>
              <a:rPr lang="tr-TR" dirty="0" smtClean="0"/>
              <a:t>Thank You!</a:t>
            </a:r>
            <a:endParaRPr lang="tr-TR" dirty="0"/>
          </a:p>
        </p:txBody>
      </p:sp>
      <p:sp>
        <p:nvSpPr>
          <p:cNvPr id="5" name="Content Placeholder 4"/>
          <p:cNvSpPr>
            <a:spLocks noGrp="1"/>
          </p:cNvSpPr>
          <p:nvPr>
            <p:ph sz="half" idx="4294967295"/>
          </p:nvPr>
        </p:nvSpPr>
        <p:spPr>
          <a:xfrm>
            <a:off x="4876800" y="819150"/>
            <a:ext cx="4267200" cy="3962400"/>
          </a:xfrm>
        </p:spPr>
        <p:txBody>
          <a:bodyPr>
            <a:normAutofit fontScale="62500" lnSpcReduction="20000"/>
          </a:bodyPr>
          <a:lstStyle/>
          <a:p>
            <a:pPr marL="0" indent="0">
              <a:buNone/>
            </a:pPr>
            <a:r>
              <a:rPr lang="tr-TR" sz="5700" dirty="0" smtClean="0"/>
              <a:t>Resources</a:t>
            </a:r>
          </a:p>
          <a:p>
            <a:r>
              <a:rPr lang="tr-TR" dirty="0" smtClean="0"/>
              <a:t>Websense </a:t>
            </a:r>
            <a:r>
              <a:rPr lang="tr-TR" dirty="0"/>
              <a:t>Security Labs</a:t>
            </a:r>
            <a:endParaRPr lang="en-US" dirty="0"/>
          </a:p>
          <a:p>
            <a:pPr lvl="1"/>
            <a:r>
              <a:rPr lang="en-US" dirty="0">
                <a:hlinkClick r:id="rId3"/>
              </a:rPr>
              <a:t>http://securitylabs.websense.com/</a:t>
            </a:r>
            <a:endParaRPr lang="tr-TR" dirty="0"/>
          </a:p>
          <a:p>
            <a:r>
              <a:rPr lang="en-US" dirty="0" err="1"/>
              <a:t>CyberSecurity</a:t>
            </a:r>
            <a:r>
              <a:rPr lang="en-US" dirty="0"/>
              <a:t> Intelligence services</a:t>
            </a:r>
          </a:p>
          <a:p>
            <a:pPr lvl="1"/>
            <a:r>
              <a:rPr lang="en-US" dirty="0">
                <a:hlinkClick r:id="rId4"/>
              </a:rPr>
              <a:t>http://www.websense.com/content/cybersecurity-intelligence-services-overview.aspx</a:t>
            </a:r>
            <a:endParaRPr lang="tr-TR" dirty="0"/>
          </a:p>
          <a:p>
            <a:r>
              <a:rPr lang="tr-TR" dirty="0"/>
              <a:t>Triton </a:t>
            </a:r>
            <a:r>
              <a:rPr lang="en-US" dirty="0"/>
              <a:t>Mobile </a:t>
            </a:r>
            <a:r>
              <a:rPr lang="tr-TR" dirty="0"/>
              <a:t>Security</a:t>
            </a:r>
            <a:endParaRPr lang="en-US" dirty="0"/>
          </a:p>
          <a:p>
            <a:pPr lvl="1"/>
            <a:r>
              <a:rPr lang="en-US" dirty="0">
                <a:hlinkClick r:id="rId5"/>
              </a:rPr>
              <a:t>http://www.websense.com/content/TRITON-mobile-security-overview.aspx</a:t>
            </a:r>
            <a:endParaRPr lang="tr-TR" dirty="0"/>
          </a:p>
          <a:p>
            <a:r>
              <a:rPr lang="tr-TR" dirty="0"/>
              <a:t>Websense Turkey Facebook Group</a:t>
            </a:r>
            <a:endParaRPr lang="en-US" dirty="0">
              <a:hlinkClick r:id="rId2"/>
            </a:endParaRPr>
          </a:p>
          <a:p>
            <a:pPr lvl="1"/>
            <a:r>
              <a:rPr lang="tr-TR" dirty="0">
                <a:hlinkClick r:id="rId6"/>
              </a:rPr>
              <a:t>https://www.facebook.com/groups/WebsenseTR</a:t>
            </a:r>
            <a:r>
              <a:rPr lang="tr-TR" dirty="0" smtClean="0">
                <a:hlinkClick r:id="rId6"/>
              </a:rPr>
              <a:t>/</a:t>
            </a:r>
            <a:endParaRPr lang="en-US" dirty="0"/>
          </a:p>
        </p:txBody>
      </p:sp>
    </p:spTree>
    <p:extLst>
      <p:ext uri="{BB962C8B-B14F-4D97-AF65-F5344CB8AC3E}">
        <p14:creationId xmlns:p14="http://schemas.microsoft.com/office/powerpoint/2010/main" val="40808295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p:cTn id="13"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5">
                                            <p:txEl>
                                              <p:pRg st="1" end="1"/>
                                            </p:txEl>
                                          </p:spTgt>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p:cTn id="19"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5">
                                            <p:txEl>
                                              <p:pRg st="2" end="2"/>
                                            </p:txEl>
                                          </p:spTgt>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p:cTn id="25"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27" dur="500"/>
                                        <p:tgtEl>
                                          <p:spTgt spid="5">
                                            <p:txEl>
                                              <p:pRg st="3" end="3"/>
                                            </p:txEl>
                                          </p:spTgt>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p:cTn id="31"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5">
                                            <p:txEl>
                                              <p:pRg st="4" end="4"/>
                                            </p:txEl>
                                          </p:spTgt>
                                        </p:tgtEl>
                                        <p:attrNameLst>
                                          <p:attrName>ppt_h</p:attrName>
                                        </p:attrNameLst>
                                      </p:cBhvr>
                                      <p:tavLst>
                                        <p:tav tm="0">
                                          <p:val>
                                            <p:fltVal val="0"/>
                                          </p:val>
                                        </p:tav>
                                        <p:tav tm="100000">
                                          <p:val>
                                            <p:strVal val="#ppt_h"/>
                                          </p:val>
                                        </p:tav>
                                      </p:tavLst>
                                    </p:anim>
                                    <p:animEffect transition="in" filter="fade">
                                      <p:cBhvr>
                                        <p:cTn id="33" dur="500"/>
                                        <p:tgtEl>
                                          <p:spTgt spid="5">
                                            <p:txEl>
                                              <p:pRg st="4" end="4"/>
                                            </p:txEl>
                                          </p:spTgt>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p:cTn id="37" dur="500" fill="hold"/>
                                        <p:tgtEl>
                                          <p:spTgt spid="5">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5">
                                            <p:txEl>
                                              <p:pRg st="5" end="5"/>
                                            </p:txEl>
                                          </p:spTgt>
                                        </p:tgtEl>
                                        <p:attrNameLst>
                                          <p:attrName>ppt_h</p:attrName>
                                        </p:attrNameLst>
                                      </p:cBhvr>
                                      <p:tavLst>
                                        <p:tav tm="0">
                                          <p:val>
                                            <p:fltVal val="0"/>
                                          </p:val>
                                        </p:tav>
                                        <p:tav tm="100000">
                                          <p:val>
                                            <p:strVal val="#ppt_h"/>
                                          </p:val>
                                        </p:tav>
                                      </p:tavLst>
                                    </p:anim>
                                    <p:animEffect transition="in" filter="fade">
                                      <p:cBhvr>
                                        <p:cTn id="39" dur="500"/>
                                        <p:tgtEl>
                                          <p:spTgt spid="5">
                                            <p:txEl>
                                              <p:pRg st="5" end="5"/>
                                            </p:txEl>
                                          </p:spTgt>
                                        </p:tgtEl>
                                      </p:cBhvr>
                                    </p:animEffect>
                                  </p:childTnLst>
                                </p:cTn>
                              </p:par>
                            </p:childTnLst>
                          </p:cTn>
                        </p:par>
                        <p:par>
                          <p:cTn id="40" fill="hold">
                            <p:stCondLst>
                              <p:cond delay="3000"/>
                            </p:stCondLst>
                            <p:childTnLst>
                              <p:par>
                                <p:cTn id="41" presetID="53" presetClass="entr" presetSubtype="16" fill="hold" grpId="0" nodeType="after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anim calcmode="lin" valueType="num">
                                      <p:cBhvr>
                                        <p:cTn id="43" dur="500" fill="hold"/>
                                        <p:tgtEl>
                                          <p:spTgt spid="5">
                                            <p:txEl>
                                              <p:pRg st="6" end="6"/>
                                            </p:txEl>
                                          </p:spTgt>
                                        </p:tgtEl>
                                        <p:attrNameLst>
                                          <p:attrName>ppt_w</p:attrName>
                                        </p:attrNameLst>
                                      </p:cBhvr>
                                      <p:tavLst>
                                        <p:tav tm="0">
                                          <p:val>
                                            <p:fltVal val="0"/>
                                          </p:val>
                                        </p:tav>
                                        <p:tav tm="100000">
                                          <p:val>
                                            <p:strVal val="#ppt_w"/>
                                          </p:val>
                                        </p:tav>
                                      </p:tavLst>
                                    </p:anim>
                                    <p:anim calcmode="lin" valueType="num">
                                      <p:cBhvr>
                                        <p:cTn id="44" dur="500" fill="hold"/>
                                        <p:tgtEl>
                                          <p:spTgt spid="5">
                                            <p:txEl>
                                              <p:pRg st="6" end="6"/>
                                            </p:txEl>
                                          </p:spTgt>
                                        </p:tgtEl>
                                        <p:attrNameLst>
                                          <p:attrName>ppt_h</p:attrName>
                                        </p:attrNameLst>
                                      </p:cBhvr>
                                      <p:tavLst>
                                        <p:tav tm="0">
                                          <p:val>
                                            <p:fltVal val="0"/>
                                          </p:val>
                                        </p:tav>
                                        <p:tav tm="100000">
                                          <p:val>
                                            <p:strVal val="#ppt_h"/>
                                          </p:val>
                                        </p:tav>
                                      </p:tavLst>
                                    </p:anim>
                                    <p:animEffect transition="in" filter="fade">
                                      <p:cBhvr>
                                        <p:cTn id="45" dur="500"/>
                                        <p:tgtEl>
                                          <p:spTgt spid="5">
                                            <p:txEl>
                                              <p:pRg st="6" end="6"/>
                                            </p:txEl>
                                          </p:spTgt>
                                        </p:tgtEl>
                                      </p:cBhvr>
                                    </p:animEffect>
                                  </p:childTnLst>
                                </p:cTn>
                              </p:par>
                            </p:childTnLst>
                          </p:cTn>
                        </p:par>
                        <p:par>
                          <p:cTn id="46" fill="hold">
                            <p:stCondLst>
                              <p:cond delay="3500"/>
                            </p:stCondLst>
                            <p:childTnLst>
                              <p:par>
                                <p:cTn id="47" presetID="53" presetClass="entr" presetSubtype="16" fill="hold" grpId="0" nodeType="afterEffect">
                                  <p:stCondLst>
                                    <p:cond delay="0"/>
                                  </p:stCondLst>
                                  <p:childTnLst>
                                    <p:set>
                                      <p:cBhvr>
                                        <p:cTn id="48" dur="1" fill="hold">
                                          <p:stCondLst>
                                            <p:cond delay="0"/>
                                          </p:stCondLst>
                                        </p:cTn>
                                        <p:tgtEl>
                                          <p:spTgt spid="5">
                                            <p:txEl>
                                              <p:pRg st="7" end="7"/>
                                            </p:txEl>
                                          </p:spTgt>
                                        </p:tgtEl>
                                        <p:attrNameLst>
                                          <p:attrName>style.visibility</p:attrName>
                                        </p:attrNameLst>
                                      </p:cBhvr>
                                      <p:to>
                                        <p:strVal val="visible"/>
                                      </p:to>
                                    </p:set>
                                    <p:anim calcmode="lin" valueType="num">
                                      <p:cBhvr>
                                        <p:cTn id="49" dur="500" fill="hold"/>
                                        <p:tgtEl>
                                          <p:spTgt spid="5">
                                            <p:txEl>
                                              <p:pRg st="7" end="7"/>
                                            </p:txEl>
                                          </p:spTgt>
                                        </p:tgtEl>
                                        <p:attrNameLst>
                                          <p:attrName>ppt_w</p:attrName>
                                        </p:attrNameLst>
                                      </p:cBhvr>
                                      <p:tavLst>
                                        <p:tav tm="0">
                                          <p:val>
                                            <p:fltVal val="0"/>
                                          </p:val>
                                        </p:tav>
                                        <p:tav tm="100000">
                                          <p:val>
                                            <p:strVal val="#ppt_w"/>
                                          </p:val>
                                        </p:tav>
                                      </p:tavLst>
                                    </p:anim>
                                    <p:anim calcmode="lin" valueType="num">
                                      <p:cBhvr>
                                        <p:cTn id="50" dur="500" fill="hold"/>
                                        <p:tgtEl>
                                          <p:spTgt spid="5">
                                            <p:txEl>
                                              <p:pRg st="7" end="7"/>
                                            </p:txEl>
                                          </p:spTgt>
                                        </p:tgtEl>
                                        <p:attrNameLst>
                                          <p:attrName>ppt_h</p:attrName>
                                        </p:attrNameLst>
                                      </p:cBhvr>
                                      <p:tavLst>
                                        <p:tav tm="0">
                                          <p:val>
                                            <p:fltVal val="0"/>
                                          </p:val>
                                        </p:tav>
                                        <p:tav tm="100000">
                                          <p:val>
                                            <p:strVal val="#ppt_h"/>
                                          </p:val>
                                        </p:tav>
                                      </p:tavLst>
                                    </p:anim>
                                    <p:animEffect transition="in" filter="fade">
                                      <p:cBhvr>
                                        <p:cTn id="51" dur="500"/>
                                        <p:tgtEl>
                                          <p:spTgt spid="5">
                                            <p:txEl>
                                              <p:pRg st="7" end="7"/>
                                            </p:txEl>
                                          </p:spTgt>
                                        </p:tgtEl>
                                      </p:cBhvr>
                                    </p:animEffect>
                                  </p:childTnLst>
                                </p:cTn>
                              </p:par>
                            </p:childTnLst>
                          </p:cTn>
                        </p:par>
                        <p:par>
                          <p:cTn id="52" fill="hold">
                            <p:stCondLst>
                              <p:cond delay="4000"/>
                            </p:stCondLst>
                            <p:childTnLst>
                              <p:par>
                                <p:cTn id="53" presetID="53" presetClass="entr" presetSubtype="16" fill="hold" grpId="0" nodeType="afterEffect">
                                  <p:stCondLst>
                                    <p:cond delay="0"/>
                                  </p:stCondLst>
                                  <p:childTnLst>
                                    <p:set>
                                      <p:cBhvr>
                                        <p:cTn id="54" dur="1" fill="hold">
                                          <p:stCondLst>
                                            <p:cond delay="0"/>
                                          </p:stCondLst>
                                        </p:cTn>
                                        <p:tgtEl>
                                          <p:spTgt spid="5">
                                            <p:txEl>
                                              <p:pRg st="8" end="8"/>
                                            </p:txEl>
                                          </p:spTgt>
                                        </p:tgtEl>
                                        <p:attrNameLst>
                                          <p:attrName>style.visibility</p:attrName>
                                        </p:attrNameLst>
                                      </p:cBhvr>
                                      <p:to>
                                        <p:strVal val="visible"/>
                                      </p:to>
                                    </p:set>
                                    <p:anim calcmode="lin" valueType="num">
                                      <p:cBhvr>
                                        <p:cTn id="55" dur="500" fill="hold"/>
                                        <p:tgtEl>
                                          <p:spTgt spid="5">
                                            <p:txEl>
                                              <p:pRg st="8" end="8"/>
                                            </p:txEl>
                                          </p:spTgt>
                                        </p:tgtEl>
                                        <p:attrNameLst>
                                          <p:attrName>ppt_w</p:attrName>
                                        </p:attrNameLst>
                                      </p:cBhvr>
                                      <p:tavLst>
                                        <p:tav tm="0">
                                          <p:val>
                                            <p:fltVal val="0"/>
                                          </p:val>
                                        </p:tav>
                                        <p:tav tm="100000">
                                          <p:val>
                                            <p:strVal val="#ppt_w"/>
                                          </p:val>
                                        </p:tav>
                                      </p:tavLst>
                                    </p:anim>
                                    <p:anim calcmode="lin" valueType="num">
                                      <p:cBhvr>
                                        <p:cTn id="56" dur="500" fill="hold"/>
                                        <p:tgtEl>
                                          <p:spTgt spid="5">
                                            <p:txEl>
                                              <p:pRg st="8" end="8"/>
                                            </p:txEl>
                                          </p:spTgt>
                                        </p:tgtEl>
                                        <p:attrNameLst>
                                          <p:attrName>ppt_h</p:attrName>
                                        </p:attrNameLst>
                                      </p:cBhvr>
                                      <p:tavLst>
                                        <p:tav tm="0">
                                          <p:val>
                                            <p:fltVal val="0"/>
                                          </p:val>
                                        </p:tav>
                                        <p:tav tm="100000">
                                          <p:val>
                                            <p:strVal val="#ppt_h"/>
                                          </p:val>
                                        </p:tav>
                                      </p:tavLst>
                                    </p:anim>
                                    <p:animEffect transition="in" filter="fade">
                                      <p:cBhvr>
                                        <p:cTn id="57"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7010400" y="4889500"/>
            <a:ext cx="2133600" cy="273050"/>
          </a:xfrm>
          <a:prstGeom prst="rect">
            <a:avLst/>
          </a:prstGeom>
        </p:spPr>
        <p:txBody>
          <a:bodyPr/>
          <a:lstStyle/>
          <a:p>
            <a:pPr>
              <a:defRPr/>
            </a:pPr>
            <a:fld id="{BC490733-CB60-48F2-A7DC-51741CC437CA}" type="slidenum">
              <a:rPr lang="en-US"/>
              <a:pPr>
                <a:defRPr/>
              </a:pPr>
              <a:t>2</a:t>
            </a:fld>
            <a:endParaRPr lang="en-US" dirty="0"/>
          </a:p>
        </p:txBody>
      </p:sp>
      <p:sp>
        <p:nvSpPr>
          <p:cNvPr id="15363" name="Subtitle 5"/>
          <p:cNvSpPr>
            <a:spLocks noGrp="1"/>
          </p:cNvSpPr>
          <p:nvPr>
            <p:ph type="subTitle" idx="13"/>
          </p:nvPr>
        </p:nvSpPr>
        <p:spPr bwMode="auto">
          <a:xfrm>
            <a:off x="152400" y="-7938"/>
            <a:ext cx="7543800" cy="57785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lang="en-US" smtClean="0">
                <a:latin typeface="Arial Black" pitchFamily="34" charset="0"/>
              </a:rPr>
              <a:t>Malware Adoption Lifecycle</a:t>
            </a:r>
          </a:p>
        </p:txBody>
      </p:sp>
      <p:pic>
        <p:nvPicPr>
          <p:cNvPr id="15364" name="Picture 2" descr="http://community.websense.com/resized-image.ashx/__size/550x0/__key/CommunityServer.Blogs.Components.WeblogFiles/websense-insights/3326.malware-adoption-lifecycle.bmp"/>
          <p:cNvPicPr>
            <a:picLocks noChangeAspect="1" noChangeArrowheads="1"/>
          </p:cNvPicPr>
          <p:nvPr/>
        </p:nvPicPr>
        <p:blipFill>
          <a:blip r:embed="rId3">
            <a:extLst>
              <a:ext uri="{28A0092B-C50C-407E-A947-70E740481C1C}">
                <a14:useLocalDpi xmlns:a14="http://schemas.microsoft.com/office/drawing/2010/main" val="0"/>
              </a:ext>
            </a:extLst>
          </a:blip>
          <a:srcRect t="12338"/>
          <a:stretch>
            <a:fillRect/>
          </a:stretch>
        </p:blipFill>
        <p:spPr bwMode="auto">
          <a:xfrm>
            <a:off x="838200" y="895350"/>
            <a:ext cx="7450138"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5075566"/>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custDataLst>
              <p:tags r:id="rId1"/>
            </p:custDataLst>
          </p:nvPr>
        </p:nvSpPr>
        <p:spPr/>
        <p:txBody>
          <a:bodyPr/>
          <a:lstStyle/>
          <a:p>
            <a:r>
              <a:rPr lang="tr-TR" dirty="0" smtClean="0"/>
              <a:t>10 New </a:t>
            </a:r>
            <a:r>
              <a:rPr lang="en-US" dirty="0" smtClean="0"/>
              <a:t>Defense</a:t>
            </a:r>
            <a:r>
              <a:rPr lang="tr-TR" dirty="0" smtClean="0"/>
              <a:t> Levels in ACE</a:t>
            </a:r>
            <a:endParaRPr lang="en-US" dirty="0"/>
          </a:p>
        </p:txBody>
      </p:sp>
      <p:sp>
        <p:nvSpPr>
          <p:cNvPr id="4" name="Slide Number Placeholder 3"/>
          <p:cNvSpPr>
            <a:spLocks noGrp="1"/>
          </p:cNvSpPr>
          <p:nvPr>
            <p:ph type="sldNum" sz="quarter" idx="12"/>
            <p:custDataLst>
              <p:tags r:id="rId2"/>
            </p:custDataLst>
          </p:nvPr>
        </p:nvSpPr>
        <p:spPr/>
        <p:txBody>
          <a:bodyPr/>
          <a:lstStyle/>
          <a:p>
            <a:fld id="{6BBE49A0-230D-4300-87FD-0BA5BB68EDD9}" type="slidenum">
              <a:rPr lang="en-US" smtClean="0"/>
              <a:pPr/>
              <a:t>3</a:t>
            </a:fld>
            <a:endParaRPr lang="en-US" dirty="0"/>
          </a:p>
        </p:txBody>
      </p:sp>
      <p:sp>
        <p:nvSpPr>
          <p:cNvPr id="8" name="Down Arrow 7"/>
          <p:cNvSpPr/>
          <p:nvPr>
            <p:custDataLst>
              <p:tags r:id="rId3"/>
            </p:custDataLst>
          </p:nvPr>
        </p:nvSpPr>
        <p:spPr>
          <a:xfrm rot="10800000">
            <a:off x="0" y="791515"/>
            <a:ext cx="2971800" cy="4019550"/>
          </a:xfrm>
          <a:prstGeom prst="downArrow">
            <a:avLst/>
          </a:prstGeom>
          <a:solidFill>
            <a:schemeClr val="accent2">
              <a:lumMod val="75000"/>
            </a:schemeClr>
          </a:solidFill>
          <a:ln>
            <a:solidFill>
              <a:schemeClr val="accent2">
                <a:lumMod val="75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Websense_ACE_Logo_600x200px.png"/>
          <p:cNvPicPr>
            <a:picLocks noChangeAspect="1"/>
          </p:cNvPicPr>
          <p:nvPr>
            <p:custDataLst>
              <p:tags r:id="rId4"/>
            </p:custDataLst>
          </p:nvPr>
        </p:nvPicPr>
        <p:blipFill rotWithShape="1">
          <a:blip r:embed="rId13" cstate="print"/>
          <a:srcRect r="67397"/>
          <a:stretch/>
        </p:blipFill>
        <p:spPr>
          <a:xfrm>
            <a:off x="919864" y="742950"/>
            <a:ext cx="1029040" cy="1052088"/>
          </a:xfrm>
          <a:prstGeom prst="rect">
            <a:avLst/>
          </a:prstGeom>
          <a:effectLst>
            <a:outerShdw blurRad="50800" dist="38100" dir="2700000" algn="tl" rotWithShape="0">
              <a:prstClr val="black">
                <a:alpha val="40000"/>
              </a:prstClr>
            </a:outerShdw>
          </a:effectLst>
        </p:spPr>
      </p:pic>
      <p:sp>
        <p:nvSpPr>
          <p:cNvPr id="10" name="TextBox 9"/>
          <p:cNvSpPr txBox="1"/>
          <p:nvPr>
            <p:custDataLst>
              <p:tags r:id="rId5"/>
            </p:custDataLst>
          </p:nvPr>
        </p:nvSpPr>
        <p:spPr>
          <a:xfrm>
            <a:off x="893056" y="2647950"/>
            <a:ext cx="1011944" cy="1077218"/>
          </a:xfrm>
          <a:prstGeom prst="rect">
            <a:avLst/>
          </a:prstGeom>
          <a:noFill/>
        </p:spPr>
        <p:txBody>
          <a:bodyPr wrap="none" rtlCol="0">
            <a:spAutoFit/>
          </a:bodyPr>
          <a:lstStyle/>
          <a:p>
            <a:r>
              <a:rPr lang="en-US" sz="1600" dirty="0" smtClean="0">
                <a:solidFill>
                  <a:schemeClr val="bg1">
                    <a:lumMod val="75000"/>
                  </a:schemeClr>
                </a:solidFill>
              </a:rPr>
              <a:t>Predictive</a:t>
            </a:r>
          </a:p>
          <a:p>
            <a:r>
              <a:rPr lang="en-US" sz="1600" dirty="0" smtClean="0">
                <a:solidFill>
                  <a:schemeClr val="bg1">
                    <a:lumMod val="75000"/>
                  </a:schemeClr>
                </a:solidFill>
              </a:rPr>
              <a:t>Inline</a:t>
            </a:r>
          </a:p>
          <a:p>
            <a:r>
              <a:rPr lang="en-US" sz="1600" dirty="0" smtClean="0">
                <a:solidFill>
                  <a:schemeClr val="bg1">
                    <a:lumMod val="75000"/>
                  </a:schemeClr>
                </a:solidFill>
              </a:rPr>
              <a:t>Analytical</a:t>
            </a:r>
          </a:p>
          <a:p>
            <a:r>
              <a:rPr lang="en-US" sz="1600" dirty="0" smtClean="0">
                <a:solidFill>
                  <a:schemeClr val="bg1">
                    <a:lumMod val="75000"/>
                  </a:schemeClr>
                </a:solidFill>
              </a:rPr>
              <a:t>Engine</a:t>
            </a:r>
            <a:endParaRPr lang="en-US" sz="1600" dirty="0">
              <a:solidFill>
                <a:schemeClr val="bg1">
                  <a:lumMod val="75000"/>
                </a:schemeClr>
              </a:solidFill>
            </a:endParaRPr>
          </a:p>
        </p:txBody>
      </p:sp>
      <p:sp>
        <p:nvSpPr>
          <p:cNvPr id="11" name="TextBox 10"/>
          <p:cNvSpPr txBox="1"/>
          <p:nvPr>
            <p:custDataLst>
              <p:tags r:id="rId6"/>
            </p:custDataLst>
          </p:nvPr>
        </p:nvSpPr>
        <p:spPr>
          <a:xfrm>
            <a:off x="304800" y="1657350"/>
            <a:ext cx="2351286" cy="707886"/>
          </a:xfrm>
          <a:prstGeom prst="rect">
            <a:avLst/>
          </a:prstGeom>
          <a:noFill/>
        </p:spPr>
        <p:txBody>
          <a:bodyPr wrap="none" rtlCol="0">
            <a:spAutoFit/>
          </a:bodyPr>
          <a:lstStyle/>
          <a:p>
            <a:pPr algn="ctr"/>
            <a:r>
              <a:rPr lang="en-US" sz="2000" b="1" dirty="0" smtClean="0">
                <a:solidFill>
                  <a:schemeClr val="bg1"/>
                </a:solidFill>
                <a:effectLst>
                  <a:outerShdw blurRad="38100" dist="38100" dir="2700000" algn="tl">
                    <a:srgbClr val="000000">
                      <a:alpha val="43137"/>
                    </a:srgbClr>
                  </a:outerShdw>
                </a:effectLst>
              </a:rPr>
              <a:t>Advanced</a:t>
            </a:r>
          </a:p>
          <a:p>
            <a:pPr algn="ctr"/>
            <a:r>
              <a:rPr lang="en-US" sz="2000" b="1" dirty="0" smtClean="0">
                <a:solidFill>
                  <a:schemeClr val="bg1"/>
                </a:solidFill>
                <a:effectLst>
                  <a:outerShdw blurRad="38100" dist="38100" dir="2700000" algn="tl">
                    <a:srgbClr val="000000">
                      <a:alpha val="43137"/>
                    </a:srgbClr>
                  </a:outerShdw>
                </a:effectLst>
              </a:rPr>
              <a:t>Classification Engine</a:t>
            </a:r>
            <a:endParaRPr lang="en-US" sz="2000" b="1" dirty="0">
              <a:solidFill>
                <a:schemeClr val="bg1"/>
              </a:solidFill>
              <a:effectLst>
                <a:outerShdw blurRad="38100" dist="38100" dir="2700000" algn="tl">
                  <a:srgbClr val="000000">
                    <a:alpha val="43137"/>
                  </a:srgbClr>
                </a:outerShdw>
              </a:effectLst>
            </a:endParaRPr>
          </a:p>
        </p:txBody>
      </p:sp>
      <p:sp>
        <p:nvSpPr>
          <p:cNvPr id="13" name="TextBox 12"/>
          <p:cNvSpPr txBox="1"/>
          <p:nvPr>
            <p:custDataLst>
              <p:tags r:id="rId7"/>
            </p:custDataLst>
          </p:nvPr>
        </p:nvSpPr>
        <p:spPr>
          <a:xfrm>
            <a:off x="2819400" y="590550"/>
            <a:ext cx="4697359" cy="4401205"/>
          </a:xfrm>
          <a:prstGeom prst="rect">
            <a:avLst/>
          </a:prstGeom>
          <a:noFill/>
        </p:spPr>
        <p:txBody>
          <a:bodyPr wrap="square" rtlCol="0">
            <a:spAutoFit/>
          </a:bodyPr>
          <a:lstStyle/>
          <a:p>
            <a:r>
              <a:rPr lang="en-US" sz="2000" u="sng" dirty="0" smtClean="0"/>
              <a:t>New ACE Analytics/Defenses:</a:t>
            </a:r>
            <a:endParaRPr lang="tr-TR" sz="2000" u="sng" dirty="0" smtClean="0"/>
          </a:p>
          <a:p>
            <a:endParaRPr lang="en-US" sz="2000" u="sng" dirty="0" smtClean="0"/>
          </a:p>
          <a:p>
            <a:r>
              <a:rPr lang="en-US" sz="2000" dirty="0">
                <a:solidFill>
                  <a:srgbClr val="C00000"/>
                </a:solidFill>
              </a:rPr>
              <a:t>Advanced Malware Payloads </a:t>
            </a:r>
            <a:r>
              <a:rPr lang="en-US" sz="2000" dirty="0">
                <a:solidFill>
                  <a:srgbClr val="C00000"/>
                </a:solidFill>
                <a:sym typeface="Wingdings" pitchFamily="2" charset="2"/>
              </a:rPr>
              <a:t></a:t>
            </a:r>
            <a:endParaRPr lang="en-US" sz="2000" dirty="0">
              <a:solidFill>
                <a:srgbClr val="C00000"/>
              </a:solidFill>
            </a:endParaRPr>
          </a:p>
          <a:p>
            <a:r>
              <a:rPr lang="en-US" sz="2000" dirty="0">
                <a:solidFill>
                  <a:srgbClr val="C00000"/>
                </a:solidFill>
              </a:rPr>
              <a:t>Potentially Exploited Documents </a:t>
            </a:r>
            <a:r>
              <a:rPr lang="en-US" sz="2000" dirty="0">
                <a:solidFill>
                  <a:srgbClr val="C00000"/>
                </a:solidFill>
                <a:sym typeface="Wingdings" pitchFamily="2" charset="2"/>
              </a:rPr>
              <a:t></a:t>
            </a:r>
            <a:endParaRPr lang="en-US" sz="2000" dirty="0">
              <a:solidFill>
                <a:srgbClr val="C00000"/>
              </a:solidFill>
            </a:endParaRPr>
          </a:p>
          <a:p>
            <a:r>
              <a:rPr lang="en-US" sz="2000" dirty="0">
                <a:solidFill>
                  <a:srgbClr val="C00000"/>
                </a:solidFill>
              </a:rPr>
              <a:t>Mobile Malware </a:t>
            </a:r>
            <a:r>
              <a:rPr lang="en-US" sz="2000" dirty="0">
                <a:solidFill>
                  <a:srgbClr val="C00000"/>
                </a:solidFill>
                <a:sym typeface="Wingdings" pitchFamily="2" charset="2"/>
              </a:rPr>
              <a:t> </a:t>
            </a:r>
            <a:r>
              <a:rPr lang="en-US" sz="2000" dirty="0">
                <a:solidFill>
                  <a:srgbClr val="C00000"/>
                </a:solidFill>
              </a:rPr>
              <a:t> </a:t>
            </a:r>
            <a:endParaRPr lang="tr-TR" sz="2000" dirty="0" smtClean="0">
              <a:solidFill>
                <a:srgbClr val="C00000"/>
              </a:solidFill>
            </a:endParaRPr>
          </a:p>
          <a:p>
            <a:endParaRPr lang="en-US" sz="2000" dirty="0">
              <a:solidFill>
                <a:srgbClr val="C00000"/>
              </a:solidFill>
            </a:endParaRPr>
          </a:p>
          <a:p>
            <a:r>
              <a:rPr lang="en-US" sz="2000" dirty="0" smtClean="0">
                <a:solidFill>
                  <a:srgbClr val="CC6600"/>
                </a:solidFill>
              </a:rPr>
              <a:t>Criminal Encrypted Uploads </a:t>
            </a:r>
            <a:r>
              <a:rPr lang="en-US" sz="2000" b="1" dirty="0" smtClean="0">
                <a:solidFill>
                  <a:srgbClr val="CC6600"/>
                </a:solidFill>
                <a:sym typeface="Wingdings" pitchFamily="2" charset="2"/>
              </a:rPr>
              <a:t></a:t>
            </a:r>
            <a:endParaRPr lang="en-US" sz="2000" b="1" dirty="0" smtClean="0">
              <a:solidFill>
                <a:srgbClr val="CC6600"/>
              </a:solidFill>
            </a:endParaRPr>
          </a:p>
          <a:p>
            <a:r>
              <a:rPr lang="en-US" sz="2000" dirty="0" smtClean="0">
                <a:solidFill>
                  <a:srgbClr val="CC6600"/>
                </a:solidFill>
              </a:rPr>
              <a:t>Files Containing Passwords </a:t>
            </a:r>
            <a:r>
              <a:rPr lang="en-US" sz="2000" dirty="0" smtClean="0">
                <a:solidFill>
                  <a:srgbClr val="CC6600"/>
                </a:solidFill>
                <a:sym typeface="Wingdings" pitchFamily="2" charset="2"/>
              </a:rPr>
              <a:t></a:t>
            </a:r>
            <a:endParaRPr lang="en-US" sz="2000" dirty="0" smtClean="0">
              <a:solidFill>
                <a:srgbClr val="CC6600"/>
              </a:solidFill>
            </a:endParaRPr>
          </a:p>
          <a:p>
            <a:r>
              <a:rPr lang="en-US" sz="2000" dirty="0">
                <a:solidFill>
                  <a:srgbClr val="CC6600"/>
                </a:solidFill>
              </a:rPr>
              <a:t>Advanced Malware Command &amp; Control </a:t>
            </a:r>
            <a:r>
              <a:rPr lang="en-US" sz="2000" dirty="0">
                <a:solidFill>
                  <a:srgbClr val="CC6600"/>
                </a:solidFill>
                <a:sym typeface="Wingdings" pitchFamily="2" charset="2"/>
              </a:rPr>
              <a:t></a:t>
            </a:r>
            <a:endParaRPr lang="en-US" sz="2000" dirty="0">
              <a:solidFill>
                <a:srgbClr val="CC6600"/>
              </a:solidFill>
            </a:endParaRPr>
          </a:p>
          <a:p>
            <a:r>
              <a:rPr lang="en-US" sz="2000" dirty="0">
                <a:solidFill>
                  <a:srgbClr val="CC6600"/>
                </a:solidFill>
              </a:rPr>
              <a:t>Unauthorized Mobile Marketplaces </a:t>
            </a:r>
            <a:r>
              <a:rPr lang="en-US" sz="2000" dirty="0" smtClean="0">
                <a:solidFill>
                  <a:srgbClr val="CC6600"/>
                </a:solidFill>
                <a:sym typeface="Wingdings" pitchFamily="2" charset="2"/>
              </a:rPr>
              <a:t></a:t>
            </a:r>
            <a:endParaRPr lang="tr-TR" sz="2000" dirty="0" smtClean="0">
              <a:solidFill>
                <a:srgbClr val="CC6600"/>
              </a:solidFill>
              <a:sym typeface="Wingdings" pitchFamily="2" charset="2"/>
            </a:endParaRPr>
          </a:p>
          <a:p>
            <a:endParaRPr lang="en-US" sz="2000" dirty="0">
              <a:solidFill>
                <a:srgbClr val="CC6600"/>
              </a:solidFill>
            </a:endParaRPr>
          </a:p>
          <a:p>
            <a:r>
              <a:rPr lang="en-US" sz="2000" dirty="0" smtClean="0">
                <a:solidFill>
                  <a:srgbClr val="669900"/>
                </a:solidFill>
              </a:rPr>
              <a:t>OCR </a:t>
            </a:r>
            <a:r>
              <a:rPr lang="en-US" sz="2000" dirty="0">
                <a:solidFill>
                  <a:srgbClr val="669900"/>
                </a:solidFill>
              </a:rPr>
              <a:t>(Optical Character Recognition) </a:t>
            </a:r>
            <a:r>
              <a:rPr lang="en-US" sz="2000" dirty="0">
                <a:solidFill>
                  <a:srgbClr val="669900"/>
                </a:solidFill>
                <a:sym typeface="Wingdings" pitchFamily="2" charset="2"/>
              </a:rPr>
              <a:t></a:t>
            </a:r>
            <a:r>
              <a:rPr lang="en-US" sz="2000" dirty="0">
                <a:solidFill>
                  <a:srgbClr val="669900"/>
                </a:solidFill>
              </a:rPr>
              <a:t> </a:t>
            </a:r>
          </a:p>
          <a:p>
            <a:r>
              <a:rPr lang="en-US" sz="2000" dirty="0" smtClean="0">
                <a:solidFill>
                  <a:srgbClr val="669900"/>
                </a:solidFill>
              </a:rPr>
              <a:t>Behavioral </a:t>
            </a:r>
            <a:r>
              <a:rPr lang="en-US" sz="2000" dirty="0">
                <a:solidFill>
                  <a:srgbClr val="669900"/>
                </a:solidFill>
              </a:rPr>
              <a:t>(Drip) DLP </a:t>
            </a:r>
            <a:r>
              <a:rPr lang="en-US" sz="2000" dirty="0">
                <a:solidFill>
                  <a:srgbClr val="669900"/>
                </a:solidFill>
                <a:sym typeface="Wingdings" pitchFamily="2" charset="2"/>
              </a:rPr>
              <a:t></a:t>
            </a:r>
            <a:endParaRPr lang="en-US" sz="2000" dirty="0">
              <a:solidFill>
                <a:srgbClr val="669900"/>
              </a:solidFill>
            </a:endParaRPr>
          </a:p>
          <a:p>
            <a:r>
              <a:rPr lang="en-US" sz="2000" dirty="0">
                <a:solidFill>
                  <a:srgbClr val="669900"/>
                </a:solidFill>
              </a:rPr>
              <a:t>Geo-Location </a:t>
            </a:r>
            <a:r>
              <a:rPr lang="en-US" sz="2000" dirty="0" smtClean="0">
                <a:solidFill>
                  <a:srgbClr val="669900"/>
                </a:solidFill>
                <a:sym typeface="Wingdings" pitchFamily="2" charset="2"/>
              </a:rPr>
              <a:t></a:t>
            </a:r>
            <a:endParaRPr lang="en-US" sz="2000" dirty="0">
              <a:solidFill>
                <a:srgbClr val="669900"/>
              </a:solidFill>
            </a:endParaRPr>
          </a:p>
        </p:txBody>
      </p:sp>
      <p:sp>
        <p:nvSpPr>
          <p:cNvPr id="14" name="TextBox 13"/>
          <p:cNvSpPr txBox="1"/>
          <p:nvPr>
            <p:custDataLst>
              <p:tags r:id="rId8"/>
            </p:custDataLst>
          </p:nvPr>
        </p:nvSpPr>
        <p:spPr>
          <a:xfrm>
            <a:off x="7500372" y="2724150"/>
            <a:ext cx="1338828" cy="646331"/>
          </a:xfrm>
          <a:prstGeom prst="rect">
            <a:avLst/>
          </a:prstGeom>
          <a:noFill/>
        </p:spPr>
        <p:txBody>
          <a:bodyPr wrap="none" rtlCol="0">
            <a:spAutoFit/>
          </a:bodyPr>
          <a:lstStyle/>
          <a:p>
            <a:pPr algn="ctr"/>
            <a:r>
              <a:rPr lang="en-US" b="1" dirty="0" smtClean="0">
                <a:solidFill>
                  <a:srgbClr val="CC6600"/>
                </a:solidFill>
              </a:rPr>
              <a:t>OUTBOUND</a:t>
            </a:r>
          </a:p>
          <a:p>
            <a:pPr algn="ctr"/>
            <a:r>
              <a:rPr lang="en-US" b="1" dirty="0" smtClean="0">
                <a:solidFill>
                  <a:srgbClr val="CC6600"/>
                </a:solidFill>
              </a:rPr>
              <a:t>WSG</a:t>
            </a:r>
            <a:endParaRPr lang="en-US" b="1" dirty="0">
              <a:solidFill>
                <a:srgbClr val="CC6600"/>
              </a:solidFill>
            </a:endParaRPr>
          </a:p>
        </p:txBody>
      </p:sp>
      <p:sp>
        <p:nvSpPr>
          <p:cNvPr id="15" name="TextBox 14"/>
          <p:cNvSpPr txBox="1"/>
          <p:nvPr>
            <p:custDataLst>
              <p:tags r:id="rId9"/>
            </p:custDataLst>
          </p:nvPr>
        </p:nvSpPr>
        <p:spPr>
          <a:xfrm>
            <a:off x="7407104" y="1392019"/>
            <a:ext cx="1132041" cy="646331"/>
          </a:xfrm>
          <a:prstGeom prst="rect">
            <a:avLst/>
          </a:prstGeom>
          <a:noFill/>
        </p:spPr>
        <p:txBody>
          <a:bodyPr wrap="none" rtlCol="0">
            <a:spAutoFit/>
          </a:bodyPr>
          <a:lstStyle/>
          <a:p>
            <a:pPr algn="ctr"/>
            <a:r>
              <a:rPr lang="en-US" b="1" dirty="0" smtClean="0">
                <a:solidFill>
                  <a:srgbClr val="C00000"/>
                </a:solidFill>
              </a:rPr>
              <a:t>INBOUND</a:t>
            </a:r>
          </a:p>
          <a:p>
            <a:pPr algn="ctr"/>
            <a:r>
              <a:rPr lang="en-US" b="1" dirty="0" smtClean="0">
                <a:solidFill>
                  <a:srgbClr val="C00000"/>
                </a:solidFill>
              </a:rPr>
              <a:t>WSG</a:t>
            </a:r>
            <a:endParaRPr lang="en-US" b="1" dirty="0">
              <a:solidFill>
                <a:srgbClr val="C00000"/>
              </a:solidFill>
            </a:endParaRPr>
          </a:p>
        </p:txBody>
      </p:sp>
      <p:sp>
        <p:nvSpPr>
          <p:cNvPr id="16" name="TextBox 15"/>
          <p:cNvSpPr txBox="1"/>
          <p:nvPr>
            <p:custDataLst>
              <p:tags r:id="rId10"/>
            </p:custDataLst>
          </p:nvPr>
        </p:nvSpPr>
        <p:spPr>
          <a:xfrm>
            <a:off x="7516759" y="4135219"/>
            <a:ext cx="1338828" cy="646331"/>
          </a:xfrm>
          <a:prstGeom prst="rect">
            <a:avLst/>
          </a:prstGeom>
          <a:noFill/>
        </p:spPr>
        <p:txBody>
          <a:bodyPr wrap="none" rtlCol="0">
            <a:spAutoFit/>
          </a:bodyPr>
          <a:lstStyle/>
          <a:p>
            <a:pPr algn="ctr"/>
            <a:r>
              <a:rPr lang="en-US" b="1" dirty="0" smtClean="0">
                <a:solidFill>
                  <a:srgbClr val="669900"/>
                </a:solidFill>
              </a:rPr>
              <a:t>OUTBOUND</a:t>
            </a:r>
          </a:p>
          <a:p>
            <a:pPr algn="ctr"/>
            <a:r>
              <a:rPr lang="en-US" b="1" dirty="0" smtClean="0">
                <a:solidFill>
                  <a:srgbClr val="669900"/>
                </a:solidFill>
              </a:rPr>
              <a:t>WSGA</a:t>
            </a:r>
            <a:endParaRPr lang="en-US" b="1" dirty="0">
              <a:solidFill>
                <a:srgbClr val="669900"/>
              </a:solidFill>
            </a:endParaRPr>
          </a:p>
        </p:txBody>
      </p:sp>
    </p:spTree>
    <p:extLst>
      <p:ext uri="{BB962C8B-B14F-4D97-AF65-F5344CB8AC3E}">
        <p14:creationId xmlns:p14="http://schemas.microsoft.com/office/powerpoint/2010/main" val="31043234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normAutofit/>
          </a:bodyPr>
          <a:lstStyle/>
          <a:p>
            <a:r>
              <a:rPr lang="en-US" dirty="0" smtClean="0"/>
              <a:t>Dashboard/Logging/Reporting</a:t>
            </a:r>
          </a:p>
          <a:p>
            <a:pPr lvl="1"/>
            <a:r>
              <a:rPr lang="en-US" dirty="0" smtClean="0"/>
              <a:t>Advanced Malware Protection</a:t>
            </a:r>
          </a:p>
          <a:p>
            <a:pPr lvl="1"/>
            <a:r>
              <a:rPr lang="en-US" dirty="0" smtClean="0"/>
              <a:t>Data Theft Protection</a:t>
            </a:r>
          </a:p>
          <a:p>
            <a:pPr lvl="1"/>
            <a:r>
              <a:rPr lang="en-US" dirty="0" smtClean="0"/>
              <a:t>SIEM Integration</a:t>
            </a:r>
          </a:p>
          <a:p>
            <a:pPr lvl="1"/>
            <a:r>
              <a:rPr lang="en-US" dirty="0" smtClean="0"/>
              <a:t>Trend Reports, Browse Time Reports, Reports by Web Property</a:t>
            </a:r>
          </a:p>
          <a:p>
            <a:r>
              <a:rPr lang="en-US" dirty="0" smtClean="0"/>
              <a:t>Filtering and Policies</a:t>
            </a:r>
          </a:p>
          <a:p>
            <a:pPr lvl="1"/>
            <a:r>
              <a:rPr lang="en-US" dirty="0" err="1" smtClean="0"/>
              <a:t>Stateful</a:t>
            </a:r>
            <a:r>
              <a:rPr lang="en-US" dirty="0" smtClean="0"/>
              <a:t> Filtering</a:t>
            </a:r>
          </a:p>
          <a:p>
            <a:pPr lvl="1"/>
            <a:r>
              <a:rPr lang="en-US" dirty="0" smtClean="0"/>
              <a:t>Policy Exceptions</a:t>
            </a:r>
          </a:p>
          <a:p>
            <a:pPr lvl="1"/>
            <a:endParaRPr lang="en-US" dirty="0" smtClean="0"/>
          </a:p>
          <a:p>
            <a:endParaRPr lang="en-US" dirty="0"/>
          </a:p>
        </p:txBody>
      </p:sp>
      <p:sp>
        <p:nvSpPr>
          <p:cNvPr id="3" name="Title 2"/>
          <p:cNvSpPr>
            <a:spLocks noGrp="1"/>
          </p:cNvSpPr>
          <p:nvPr>
            <p:ph type="title"/>
          </p:nvPr>
        </p:nvSpPr>
        <p:spPr/>
        <p:txBody>
          <a:bodyPr/>
          <a:lstStyle/>
          <a:p>
            <a:r>
              <a:rPr lang="en-US" dirty="0" smtClean="0"/>
              <a:t>WSGA v7.7 Feature Overview</a:t>
            </a:r>
            <a:endParaRPr lang="en-US" dirty="0"/>
          </a:p>
        </p:txBody>
      </p:sp>
      <p:sp>
        <p:nvSpPr>
          <p:cNvPr id="4" name="Content Placeholder 3"/>
          <p:cNvSpPr>
            <a:spLocks noGrp="1"/>
          </p:cNvSpPr>
          <p:nvPr>
            <p:ph sz="half" idx="14"/>
          </p:nvPr>
        </p:nvSpPr>
        <p:spPr/>
        <p:txBody>
          <a:bodyPr>
            <a:normAutofit/>
          </a:bodyPr>
          <a:lstStyle/>
          <a:p>
            <a:r>
              <a:rPr lang="en-US" dirty="0"/>
              <a:t>Proxy and NA</a:t>
            </a:r>
          </a:p>
          <a:p>
            <a:pPr lvl="1"/>
            <a:r>
              <a:rPr lang="en-US" dirty="0"/>
              <a:t>WCCP Enhancements</a:t>
            </a:r>
          </a:p>
          <a:p>
            <a:pPr lvl="1"/>
            <a:r>
              <a:rPr lang="en-US" dirty="0"/>
              <a:t>ICAP Support</a:t>
            </a:r>
          </a:p>
          <a:p>
            <a:pPr lvl="1"/>
            <a:r>
              <a:rPr lang="en-US" dirty="0"/>
              <a:t>Headers for YouTube/Gmail</a:t>
            </a:r>
          </a:p>
          <a:p>
            <a:pPr lvl="1"/>
            <a:r>
              <a:rPr lang="en-US" dirty="0"/>
              <a:t>VLAN support in NA</a:t>
            </a:r>
          </a:p>
          <a:p>
            <a:r>
              <a:rPr lang="en-US" dirty="0" smtClean="0"/>
              <a:t>Federal Requirements</a:t>
            </a:r>
          </a:p>
          <a:p>
            <a:pPr lvl="1"/>
            <a:r>
              <a:rPr lang="en-US" dirty="0" smtClean="0"/>
              <a:t>IPv6 support</a:t>
            </a:r>
          </a:p>
          <a:p>
            <a:pPr lvl="1"/>
            <a:r>
              <a:rPr lang="en-US" dirty="0" smtClean="0"/>
              <a:t>Common Access Card (CAC) – Two-factor authentication</a:t>
            </a:r>
          </a:p>
          <a:p>
            <a:endParaRPr lang="en-US" dirty="0"/>
          </a:p>
        </p:txBody>
      </p:sp>
    </p:spTree>
    <p:extLst>
      <p:ext uri="{BB962C8B-B14F-4D97-AF65-F5344CB8AC3E}">
        <p14:creationId xmlns:p14="http://schemas.microsoft.com/office/powerpoint/2010/main" val="31306030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normAutofit fontScale="92500" lnSpcReduction="10000"/>
          </a:bodyPr>
          <a:lstStyle/>
          <a:p>
            <a:r>
              <a:rPr lang="en-US" dirty="0" smtClean="0"/>
              <a:t>Architectural changes</a:t>
            </a:r>
          </a:p>
          <a:p>
            <a:pPr lvl="1"/>
            <a:r>
              <a:rPr lang="en-US" dirty="0" smtClean="0"/>
              <a:t>Encryption for system data</a:t>
            </a:r>
          </a:p>
          <a:p>
            <a:pPr lvl="1"/>
            <a:r>
              <a:rPr lang="en-US" dirty="0" smtClean="0"/>
              <a:t>TCP port changes</a:t>
            </a:r>
          </a:p>
          <a:p>
            <a:r>
              <a:rPr lang="en-US" dirty="0" smtClean="0"/>
              <a:t>Policies &amp; classifiers</a:t>
            </a:r>
          </a:p>
          <a:p>
            <a:pPr lvl="1"/>
            <a:r>
              <a:rPr lang="en-US" dirty="0" smtClean="0"/>
              <a:t>Reg. &amp; compliance rules</a:t>
            </a:r>
          </a:p>
          <a:p>
            <a:pPr lvl="1"/>
            <a:r>
              <a:rPr lang="en-US" dirty="0" smtClean="0"/>
              <a:t>Improved images classifier</a:t>
            </a:r>
          </a:p>
          <a:p>
            <a:pPr lvl="1"/>
            <a:r>
              <a:rPr lang="en-US" dirty="0" smtClean="0"/>
              <a:t>Data-theft classifiers for Web DLP</a:t>
            </a:r>
          </a:p>
          <a:p>
            <a:pPr lvl="1"/>
            <a:r>
              <a:rPr lang="tr-TR" dirty="0" smtClean="0"/>
              <a:t>Stateful </a:t>
            </a:r>
            <a:r>
              <a:rPr lang="en-US" dirty="0" smtClean="0"/>
              <a:t>DLP</a:t>
            </a:r>
            <a:endParaRPr lang="tr-TR" dirty="0" smtClean="0"/>
          </a:p>
          <a:p>
            <a:pPr lvl="1"/>
            <a:r>
              <a:rPr lang="en-US" dirty="0" smtClean="0"/>
              <a:t>Replicate fingerprints to other networks</a:t>
            </a:r>
          </a:p>
          <a:p>
            <a:pPr lvl="1"/>
            <a:r>
              <a:rPr lang="en-US" dirty="0" smtClean="0"/>
              <a:t>Machine-learning</a:t>
            </a:r>
          </a:p>
          <a:p>
            <a:pPr lvl="1"/>
            <a:r>
              <a:rPr lang="en-US" dirty="0" smtClean="0"/>
              <a:t>OCR for images in-transit</a:t>
            </a:r>
          </a:p>
          <a:p>
            <a:endParaRPr lang="en-US" dirty="0"/>
          </a:p>
        </p:txBody>
      </p:sp>
      <p:sp>
        <p:nvSpPr>
          <p:cNvPr id="3" name="Title 2"/>
          <p:cNvSpPr>
            <a:spLocks noGrp="1"/>
          </p:cNvSpPr>
          <p:nvPr>
            <p:ph type="title"/>
          </p:nvPr>
        </p:nvSpPr>
        <p:spPr/>
        <p:txBody>
          <a:bodyPr/>
          <a:lstStyle/>
          <a:p>
            <a:r>
              <a:rPr lang="en-US" dirty="0" smtClean="0"/>
              <a:t>DSS v7.7 Feature Overview</a:t>
            </a:r>
            <a:endParaRPr lang="en-US" dirty="0"/>
          </a:p>
        </p:txBody>
      </p:sp>
      <p:sp>
        <p:nvSpPr>
          <p:cNvPr id="4" name="Content Placeholder 3"/>
          <p:cNvSpPr>
            <a:spLocks noGrp="1"/>
          </p:cNvSpPr>
          <p:nvPr>
            <p:ph sz="half" idx="14"/>
          </p:nvPr>
        </p:nvSpPr>
        <p:spPr/>
        <p:txBody>
          <a:bodyPr>
            <a:normAutofit/>
          </a:bodyPr>
          <a:lstStyle/>
          <a:p>
            <a:r>
              <a:rPr lang="en-US" sz="1700" dirty="0" smtClean="0"/>
              <a:t>Resources</a:t>
            </a:r>
          </a:p>
          <a:p>
            <a:pPr lvl="1"/>
            <a:r>
              <a:rPr lang="en-US" sz="1700" dirty="0" smtClean="0"/>
              <a:t>Country I.D. for geo-location</a:t>
            </a:r>
          </a:p>
          <a:p>
            <a:r>
              <a:rPr lang="en-US" sz="1700" dirty="0" smtClean="0"/>
              <a:t>Agent features</a:t>
            </a:r>
          </a:p>
          <a:p>
            <a:pPr lvl="1"/>
            <a:r>
              <a:rPr lang="en-US" sz="1700" dirty="0" smtClean="0"/>
              <a:t>Mobile DLP</a:t>
            </a:r>
          </a:p>
          <a:p>
            <a:pPr lvl="1"/>
            <a:r>
              <a:rPr lang="en-US" sz="1700" dirty="0" smtClean="0"/>
              <a:t>SMTP bypass for encryption</a:t>
            </a:r>
          </a:p>
          <a:p>
            <a:r>
              <a:rPr lang="en-US" sz="1700" dirty="0" smtClean="0"/>
              <a:t>Endpoints</a:t>
            </a:r>
          </a:p>
          <a:p>
            <a:pPr lvl="1"/>
            <a:r>
              <a:rPr lang="tr-TR" sz="1700" dirty="0" smtClean="0"/>
              <a:t>Mac OS Support</a:t>
            </a:r>
          </a:p>
          <a:p>
            <a:pPr lvl="1"/>
            <a:r>
              <a:rPr lang="en-US" sz="1700" dirty="0" smtClean="0"/>
              <a:t>New extractor for .</a:t>
            </a:r>
            <a:r>
              <a:rPr lang="en-US" sz="1700" dirty="0" err="1" smtClean="0"/>
              <a:t>xlsx</a:t>
            </a:r>
            <a:r>
              <a:rPr lang="en-US" sz="1700" dirty="0" smtClean="0"/>
              <a:t> &amp; .</a:t>
            </a:r>
            <a:r>
              <a:rPr lang="en-US" sz="1700" dirty="0" err="1" smtClean="0"/>
              <a:t>docx</a:t>
            </a:r>
            <a:endParaRPr lang="en-US" sz="1700" dirty="0" smtClean="0"/>
          </a:p>
          <a:p>
            <a:pPr lvl="1"/>
            <a:r>
              <a:rPr lang="en-US" sz="1700" dirty="0" smtClean="0"/>
              <a:t>Local discovery on Linux</a:t>
            </a:r>
          </a:p>
          <a:p>
            <a:r>
              <a:rPr lang="en-US" sz="1700" dirty="0" smtClean="0"/>
              <a:t>Incidents/reporting</a:t>
            </a:r>
          </a:p>
          <a:p>
            <a:pPr lvl="1"/>
            <a:r>
              <a:rPr lang="en-US" sz="1700" dirty="0" smtClean="0"/>
              <a:t>Action links in email</a:t>
            </a:r>
          </a:p>
        </p:txBody>
      </p:sp>
    </p:spTree>
    <p:extLst>
      <p:ext uri="{BB962C8B-B14F-4D97-AF65-F5344CB8AC3E}">
        <p14:creationId xmlns:p14="http://schemas.microsoft.com/office/powerpoint/2010/main" val="218605910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3"/>
          </p:nvPr>
        </p:nvSpPr>
        <p:spPr>
          <a:xfrm>
            <a:off x="152400" y="897794"/>
            <a:ext cx="3886200" cy="3807556"/>
          </a:xfrm>
        </p:spPr>
        <p:txBody>
          <a:bodyPr>
            <a:noAutofit/>
          </a:bodyPr>
          <a:lstStyle/>
          <a:p>
            <a:r>
              <a:rPr lang="en-US" sz="1600" b="1" dirty="0" smtClean="0"/>
              <a:t>Administrator </a:t>
            </a:r>
            <a:r>
              <a:rPr lang="en-US" sz="1600" b="1" dirty="0"/>
              <a:t>Accounts</a:t>
            </a:r>
          </a:p>
          <a:p>
            <a:pPr lvl="1"/>
            <a:r>
              <a:rPr lang="en-US" sz="1600" dirty="0" smtClean="0"/>
              <a:t>Granular </a:t>
            </a:r>
            <a:r>
              <a:rPr lang="en-US" sz="1600" dirty="0"/>
              <a:t>role-based quarantine administrator</a:t>
            </a:r>
          </a:p>
          <a:p>
            <a:r>
              <a:rPr lang="en-US" sz="1600" b="1" dirty="0" smtClean="0"/>
              <a:t>Policy Management</a:t>
            </a:r>
            <a:endParaRPr lang="en-US" sz="1600" b="1" dirty="0"/>
          </a:p>
          <a:p>
            <a:pPr lvl="1"/>
            <a:r>
              <a:rPr lang="en-US" sz="1600" dirty="0" smtClean="0"/>
              <a:t>Embedded </a:t>
            </a:r>
            <a:r>
              <a:rPr lang="en-US" sz="1600" dirty="0"/>
              <a:t>URL policy/rule enhancements</a:t>
            </a:r>
          </a:p>
          <a:p>
            <a:pPr lvl="1"/>
            <a:r>
              <a:rPr lang="en-US" sz="1600" dirty="0" smtClean="0"/>
              <a:t>Virtual IP</a:t>
            </a:r>
          </a:p>
          <a:p>
            <a:pPr lvl="1"/>
            <a:r>
              <a:rPr lang="en-US" sz="1600" dirty="0" smtClean="0"/>
              <a:t>Content Guardian</a:t>
            </a:r>
          </a:p>
          <a:p>
            <a:pPr lvl="1"/>
            <a:r>
              <a:rPr lang="en-US" sz="1600" dirty="0" smtClean="0"/>
              <a:t>Delay Message Delivery</a:t>
            </a:r>
            <a:endParaRPr lang="tr-TR" sz="1600" dirty="0" smtClean="0"/>
          </a:p>
          <a:p>
            <a:r>
              <a:rPr lang="en-US" sz="1600" b="1" dirty="0"/>
              <a:t>Cloud Email Security</a:t>
            </a:r>
          </a:p>
          <a:p>
            <a:pPr lvl="1"/>
            <a:r>
              <a:rPr lang="en-US" sz="1600" dirty="0"/>
              <a:t>Cloud dashboard elements</a:t>
            </a:r>
          </a:p>
          <a:p>
            <a:pPr lvl="1"/>
            <a:r>
              <a:rPr lang="en-US" sz="1600" dirty="0"/>
              <a:t>Consolidated Logging and Reporting in Hybrid mode</a:t>
            </a:r>
          </a:p>
          <a:p>
            <a:pPr lvl="1"/>
            <a:endParaRPr lang="en-US" sz="1600" dirty="0" smtClean="0"/>
          </a:p>
        </p:txBody>
      </p:sp>
      <p:sp>
        <p:nvSpPr>
          <p:cNvPr id="3" name="Title 2"/>
          <p:cNvSpPr>
            <a:spLocks noGrp="1"/>
          </p:cNvSpPr>
          <p:nvPr>
            <p:ph type="title"/>
          </p:nvPr>
        </p:nvSpPr>
        <p:spPr/>
        <p:txBody>
          <a:bodyPr/>
          <a:lstStyle/>
          <a:p>
            <a:r>
              <a:rPr lang="en-US" dirty="0" smtClean="0"/>
              <a:t>ESGA 7.7 New Feature List</a:t>
            </a:r>
            <a:endParaRPr lang="en-US" dirty="0"/>
          </a:p>
        </p:txBody>
      </p:sp>
      <p:sp>
        <p:nvSpPr>
          <p:cNvPr id="4" name="Content Placeholder 3"/>
          <p:cNvSpPr txBox="1">
            <a:spLocks/>
          </p:cNvSpPr>
          <p:nvPr/>
        </p:nvSpPr>
        <p:spPr>
          <a:xfrm>
            <a:off x="4876800" y="929877"/>
            <a:ext cx="4038600" cy="3850669"/>
          </a:xfrm>
          <a:prstGeom prst="rect">
            <a:avLst/>
          </a:prstGeom>
        </p:spPr>
        <p:txBody>
          <a:bodyPr vert="horz" lIns="91440" tIns="45720" rIns="91440" bIns="45720" rtlCol="0">
            <a:noAutofit/>
          </a:bodyPr>
          <a:lstStyle>
            <a:lvl1pPr marL="342900" indent="-342900">
              <a:spcBef>
                <a:spcPct val="20000"/>
              </a:spcBef>
              <a:buFont typeface="Arial" pitchFamily="34" charset="0"/>
              <a:buChar char="•"/>
              <a:defRPr sz="1700" b="1">
                <a:solidFill>
                  <a:srgbClr val="003352"/>
                </a:solidFill>
                <a:latin typeface="Arial" pitchFamily="34" charset="0"/>
                <a:cs typeface="Arial" pitchFamily="34" charset="0"/>
              </a:defRPr>
            </a:lvl1pPr>
            <a:lvl2pPr marL="742950" lvl="1" indent="-285750">
              <a:spcBef>
                <a:spcPct val="20000"/>
              </a:spcBef>
              <a:buFont typeface="Arial" pitchFamily="34" charset="0"/>
              <a:buChar char="–"/>
              <a:defRPr sz="1700">
                <a:solidFill>
                  <a:srgbClr val="003352"/>
                </a:solidFill>
                <a:latin typeface="Arial" pitchFamily="34" charset="0"/>
                <a:cs typeface="Arial" pitchFamily="34" charset="0"/>
              </a:defRPr>
            </a:lvl2pPr>
            <a:lvl3pPr marL="1143000" indent="-228600">
              <a:spcBef>
                <a:spcPct val="20000"/>
              </a:spcBef>
              <a:buFont typeface="Arial" pitchFamily="34" charset="0"/>
              <a:buChar char="•"/>
              <a:defRPr sz="1600">
                <a:solidFill>
                  <a:srgbClr val="003352"/>
                </a:solidFill>
                <a:latin typeface="Arial" pitchFamily="34" charset="0"/>
                <a:cs typeface="Arial" pitchFamily="34" charset="0"/>
              </a:defRPr>
            </a:lvl3pPr>
            <a:lvl4pPr marL="1600200" indent="-228600">
              <a:spcBef>
                <a:spcPct val="20000"/>
              </a:spcBef>
              <a:buFont typeface="Arial" pitchFamily="34" charset="0"/>
              <a:buChar char="–"/>
              <a:defRPr sz="1400">
                <a:solidFill>
                  <a:srgbClr val="003352"/>
                </a:solidFill>
                <a:latin typeface="Arial" pitchFamily="34" charset="0"/>
                <a:cs typeface="Arial" pitchFamily="34" charset="0"/>
              </a:defRPr>
            </a:lvl4pPr>
            <a:lvl5pPr marL="2057400" indent="-228600">
              <a:spcBef>
                <a:spcPct val="20000"/>
              </a:spcBef>
              <a:buFont typeface="Arial" pitchFamily="34" charset="0"/>
              <a:buChar char="»"/>
              <a:defRPr sz="1400">
                <a:solidFill>
                  <a:srgbClr val="003352"/>
                </a:solidFill>
                <a:latin typeface="Arial" pitchFamily="34" charset="0"/>
                <a:cs typeface="Arial" pitchFamily="34" charset="0"/>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en-US" sz="1600" dirty="0" smtClean="0"/>
              <a:t>Logging </a:t>
            </a:r>
            <a:r>
              <a:rPr lang="en-US" sz="1600" dirty="0"/>
              <a:t>&amp; Reporting</a:t>
            </a:r>
          </a:p>
          <a:p>
            <a:pPr lvl="1"/>
            <a:r>
              <a:rPr lang="en-US" sz="1600" dirty="0" smtClean="0"/>
              <a:t>Show </a:t>
            </a:r>
            <a:r>
              <a:rPr lang="en-US" sz="1600" dirty="0"/>
              <a:t>% URL contained in Email dashboard elements</a:t>
            </a:r>
          </a:p>
          <a:p>
            <a:r>
              <a:rPr lang="en-US" sz="1600" dirty="0"/>
              <a:t>Personal Email Management</a:t>
            </a:r>
          </a:p>
          <a:p>
            <a:pPr lvl="1"/>
            <a:r>
              <a:rPr lang="en-US" sz="1600" dirty="0"/>
              <a:t>Central quarantine search – search over ALL quarantine. </a:t>
            </a:r>
          </a:p>
          <a:p>
            <a:pPr lvl="1"/>
            <a:r>
              <a:rPr lang="en-US" sz="1600" dirty="0"/>
              <a:t>Multiple quarantined mailboxes management within PEM (previously had to log into various domains to access PEM for various e-mail accounts)</a:t>
            </a:r>
          </a:p>
        </p:txBody>
      </p:sp>
    </p:spTree>
    <p:extLst>
      <p:ext uri="{BB962C8B-B14F-4D97-AF65-F5344CB8AC3E}">
        <p14:creationId xmlns:p14="http://schemas.microsoft.com/office/powerpoint/2010/main" val="29184333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Threat Dashboard</a:t>
            </a:r>
            <a:endParaRPr lang="en-GB" dirty="0"/>
          </a:p>
        </p:txBody>
      </p:sp>
      <p:sp>
        <p:nvSpPr>
          <p:cNvPr id="3" name="Slide Number Placeholder 2"/>
          <p:cNvSpPr>
            <a:spLocks noGrp="1"/>
          </p:cNvSpPr>
          <p:nvPr>
            <p:ph type="sldNum" sz="quarter" idx="12"/>
          </p:nvPr>
        </p:nvSpPr>
        <p:spPr/>
        <p:txBody>
          <a:bodyPr/>
          <a:lstStyle/>
          <a:p>
            <a:fld id="{6BBE49A0-230D-4300-87FD-0BA5BB68EDD9}" type="slidenum">
              <a:rPr lang="en-US" smtClean="0"/>
              <a:pPr/>
              <a:t>7</a:t>
            </a:fld>
            <a:endParaRPr lang="en-US" dirty="0"/>
          </a:p>
        </p:txBody>
      </p:sp>
      <p:sp>
        <p:nvSpPr>
          <p:cNvPr id="4" name="Slide Number Placeholder 2"/>
          <p:cNvSpPr txBox="1">
            <a:spLocks/>
          </p:cNvSpPr>
          <p:nvPr/>
        </p:nvSpPr>
        <p:spPr>
          <a:xfrm>
            <a:off x="7010400" y="4888707"/>
            <a:ext cx="2133600" cy="273844"/>
          </a:xfrm>
          <a:prstGeom prst="rect">
            <a:avLst/>
          </a:prstGeom>
        </p:spPr>
        <p:txBody>
          <a:bodyPr vert="horz" lIns="91440" tIns="45720" rIns="91440" bIns="45720" rtlCol="0" anchor="ctr"/>
          <a:lstStyle>
            <a:defPPr>
              <a:defRPr lang="en-US"/>
            </a:defPPr>
            <a:lvl1pPr marL="0" algn="r" defTabSz="914400" rtl="0" eaLnBrk="1" latinLnBrk="0" hangingPunct="1">
              <a:defRPr sz="900" kern="1200" baseline="0">
                <a:solidFill>
                  <a:schemeClr val="bg1">
                    <a:lumMod val="75000"/>
                  </a:schemeClr>
                </a:solidFill>
                <a:latin typeface="Arial"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4D1F81-7E76-4932-A149-4CC93E31C071}" type="slidenum">
              <a:rPr lang="en-US" smtClean="0"/>
              <a:pPr/>
              <a:t>7</a:t>
            </a:fld>
            <a:endParaRPr lang="en-US" dirty="0"/>
          </a:p>
        </p:txBody>
      </p:sp>
      <p:pic>
        <p:nvPicPr>
          <p:cNvPr id="7" name="advancedmalware_dashboard.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57200" y="644130"/>
            <a:ext cx="7823198" cy="4400549"/>
          </a:xfrm>
          <a:prstGeom prst="rect">
            <a:avLst/>
          </a:prstGeom>
        </p:spPr>
      </p:pic>
    </p:spTree>
    <p:extLst>
      <p:ext uri="{BB962C8B-B14F-4D97-AF65-F5344CB8AC3E}">
        <p14:creationId xmlns:p14="http://schemas.microsoft.com/office/powerpoint/2010/main" val="37940040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custDataLst>
              <p:tags r:id="rId1"/>
            </p:custDataLst>
          </p:nvPr>
        </p:nvSpPr>
        <p:spPr>
          <a:xfrm>
            <a:off x="0" y="4632781"/>
            <a:ext cx="9144000" cy="590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p:cNvSpPr>
            <a:spLocks noGrp="1"/>
          </p:cNvSpPr>
          <p:nvPr>
            <p:ph type="title"/>
            <p:custDataLst>
              <p:tags r:id="rId2"/>
            </p:custDataLst>
          </p:nvPr>
        </p:nvSpPr>
        <p:spPr/>
        <p:txBody>
          <a:bodyPr/>
          <a:lstStyle/>
          <a:p>
            <a:r>
              <a:rPr lang="en-US" dirty="0" smtClean="0"/>
              <a:t>Advanced Malware Forensic Reporting</a:t>
            </a:r>
            <a:endParaRPr lang="en-US" dirty="0"/>
          </a:p>
        </p:txBody>
      </p:sp>
      <p:sp>
        <p:nvSpPr>
          <p:cNvPr id="2" name="Slide Number Placeholder 1"/>
          <p:cNvSpPr>
            <a:spLocks noGrp="1"/>
          </p:cNvSpPr>
          <p:nvPr>
            <p:ph type="sldNum" sz="quarter" idx="12"/>
            <p:custDataLst>
              <p:tags r:id="rId3"/>
            </p:custDataLst>
          </p:nvPr>
        </p:nvSpPr>
        <p:spPr/>
        <p:txBody>
          <a:bodyPr/>
          <a:lstStyle/>
          <a:p>
            <a:fld id="{5A4D1F81-7E76-4932-A149-4CC93E31C071}" type="slidenum">
              <a:rPr lang="en-US" smtClean="0"/>
              <a:pPr/>
              <a:t>8</a:t>
            </a:fld>
            <a:endParaRPr lang="en-US" dirty="0"/>
          </a:p>
        </p:txBody>
      </p:sp>
      <p:pic>
        <p:nvPicPr>
          <p:cNvPr id="4" name="Content Placeholder 3" descr="02 - Detailed Report.png"/>
          <p:cNvPicPr>
            <a:picLocks noChangeAspect="1"/>
          </p:cNvPicPr>
          <p:nvPr>
            <p:custDataLst>
              <p:tags r:id="rId4"/>
            </p:custDataLst>
          </p:nvPr>
        </p:nvPicPr>
        <p:blipFill rotWithShape="1">
          <a:blip r:embed="rId9" cstate="print">
            <a:extLst>
              <a:ext uri="{28A0092B-C50C-407E-A947-70E740481C1C}">
                <a14:useLocalDpi xmlns:a14="http://schemas.microsoft.com/office/drawing/2010/main" val="0"/>
              </a:ext>
            </a:extLst>
          </a:blip>
          <a:srcRect l="-1292" r="-35970"/>
          <a:stretch/>
        </p:blipFill>
        <p:spPr>
          <a:xfrm>
            <a:off x="0" y="895350"/>
            <a:ext cx="7238999" cy="3851672"/>
          </a:xfrm>
          <a:prstGeom prst="rect">
            <a:avLst/>
          </a:prstGeom>
          <a:ln w="25400">
            <a:noFill/>
          </a:ln>
          <a:effectLst>
            <a:outerShdw blurRad="50800" dist="76200" dir="2700000" algn="tl" rotWithShape="0">
              <a:prstClr val="black">
                <a:alpha val="40000"/>
              </a:prstClr>
            </a:outerShdw>
          </a:effectLst>
        </p:spPr>
      </p:pic>
      <p:sp>
        <p:nvSpPr>
          <p:cNvPr id="5" name="Content Placeholder 6"/>
          <p:cNvSpPr txBox="1">
            <a:spLocks/>
          </p:cNvSpPr>
          <p:nvPr>
            <p:custDataLst>
              <p:tags r:id="rId5"/>
            </p:custDataLst>
          </p:nvPr>
        </p:nvSpPr>
        <p:spPr>
          <a:xfrm>
            <a:off x="5334000" y="540786"/>
            <a:ext cx="3810000" cy="3962399"/>
          </a:xfrm>
          <a:prstGeom prst="rect">
            <a:avLst/>
          </a:prstGeom>
        </p:spPr>
        <p:txBody>
          <a:bodyPr>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2000" dirty="0">
              <a:solidFill>
                <a:srgbClr val="003352"/>
              </a:solidFill>
              <a:latin typeface="Arial" pitchFamily="34" charset="0"/>
              <a:cs typeface="Arial" pitchFamily="34" charset="0"/>
            </a:endParaRPr>
          </a:p>
          <a:p>
            <a:r>
              <a:rPr lang="en-US" sz="1900" dirty="0" smtClean="0">
                <a:solidFill>
                  <a:srgbClr val="003352"/>
                </a:solidFill>
                <a:latin typeface="Arial"/>
                <a:cs typeface="Arial"/>
              </a:rPr>
              <a:t>Know </a:t>
            </a:r>
            <a:r>
              <a:rPr lang="en-US" sz="1900" b="1" dirty="0" smtClean="0">
                <a:solidFill>
                  <a:srgbClr val="0070C0"/>
                </a:solidFill>
                <a:latin typeface="Arial"/>
                <a:cs typeface="Arial"/>
              </a:rPr>
              <a:t>WHO</a:t>
            </a:r>
            <a:r>
              <a:rPr lang="en-US" sz="1900" dirty="0" smtClean="0">
                <a:solidFill>
                  <a:srgbClr val="003352"/>
                </a:solidFill>
                <a:latin typeface="Arial"/>
                <a:cs typeface="Arial"/>
              </a:rPr>
              <a:t> was compromised</a:t>
            </a:r>
            <a:br>
              <a:rPr lang="en-US" sz="1900" dirty="0" smtClean="0">
                <a:solidFill>
                  <a:srgbClr val="003352"/>
                </a:solidFill>
                <a:latin typeface="Arial"/>
                <a:cs typeface="Arial"/>
              </a:rPr>
            </a:br>
            <a:endParaRPr lang="en-US" sz="1900" dirty="0" smtClean="0">
              <a:solidFill>
                <a:srgbClr val="003352"/>
              </a:solidFill>
              <a:latin typeface="Arial"/>
              <a:cs typeface="Arial"/>
            </a:endParaRPr>
          </a:p>
          <a:p>
            <a:r>
              <a:rPr lang="en-US" sz="1900" dirty="0" smtClean="0">
                <a:solidFill>
                  <a:srgbClr val="003352"/>
                </a:solidFill>
                <a:latin typeface="Arial"/>
                <a:cs typeface="Arial"/>
              </a:rPr>
              <a:t>Know </a:t>
            </a:r>
            <a:r>
              <a:rPr lang="en-US" sz="1900" b="1" dirty="0" smtClean="0">
                <a:solidFill>
                  <a:srgbClr val="0070C0"/>
                </a:solidFill>
                <a:latin typeface="Arial"/>
                <a:cs typeface="Arial"/>
              </a:rPr>
              <a:t>HOW</a:t>
            </a:r>
            <a:r>
              <a:rPr lang="en-US" sz="1900" dirty="0" smtClean="0">
                <a:solidFill>
                  <a:srgbClr val="003352"/>
                </a:solidFill>
                <a:latin typeface="Arial"/>
                <a:cs typeface="Arial"/>
              </a:rPr>
              <a:t> the malware operates (intent)</a:t>
            </a:r>
            <a:br>
              <a:rPr lang="en-US" sz="1900" dirty="0" smtClean="0">
                <a:solidFill>
                  <a:srgbClr val="003352"/>
                </a:solidFill>
                <a:latin typeface="Arial"/>
                <a:cs typeface="Arial"/>
              </a:rPr>
            </a:br>
            <a:endParaRPr lang="en-US" sz="1900" dirty="0" smtClean="0">
              <a:solidFill>
                <a:srgbClr val="003352"/>
              </a:solidFill>
              <a:latin typeface="Arial"/>
              <a:cs typeface="Arial"/>
            </a:endParaRPr>
          </a:p>
          <a:p>
            <a:r>
              <a:rPr lang="en-US" sz="1900" dirty="0" smtClean="0">
                <a:solidFill>
                  <a:srgbClr val="003352"/>
                </a:solidFill>
                <a:latin typeface="Arial"/>
                <a:cs typeface="Arial"/>
              </a:rPr>
              <a:t>Know </a:t>
            </a:r>
            <a:r>
              <a:rPr lang="en-US" sz="1900" b="1" dirty="0" smtClean="0">
                <a:solidFill>
                  <a:srgbClr val="0070C0"/>
                </a:solidFill>
                <a:latin typeface="Arial"/>
                <a:cs typeface="Arial"/>
              </a:rPr>
              <a:t>WHERE</a:t>
            </a:r>
            <a:r>
              <a:rPr lang="en-US" sz="1900" dirty="0" smtClean="0">
                <a:solidFill>
                  <a:srgbClr val="003352"/>
                </a:solidFill>
                <a:latin typeface="Arial"/>
                <a:cs typeface="Arial"/>
              </a:rPr>
              <a:t> the data was being sent</a:t>
            </a:r>
            <a:br>
              <a:rPr lang="en-US" sz="1900" dirty="0" smtClean="0">
                <a:solidFill>
                  <a:srgbClr val="003352"/>
                </a:solidFill>
                <a:latin typeface="Arial"/>
                <a:cs typeface="Arial"/>
              </a:rPr>
            </a:br>
            <a:endParaRPr lang="en-US" sz="1900" dirty="0" smtClean="0">
              <a:solidFill>
                <a:srgbClr val="003352"/>
              </a:solidFill>
              <a:latin typeface="Arial"/>
              <a:cs typeface="Arial"/>
            </a:endParaRPr>
          </a:p>
          <a:p>
            <a:r>
              <a:rPr lang="en-US" sz="1900" dirty="0">
                <a:solidFill>
                  <a:srgbClr val="003352"/>
                </a:solidFill>
                <a:latin typeface="Arial"/>
                <a:cs typeface="Arial"/>
              </a:rPr>
              <a:t>Know </a:t>
            </a:r>
            <a:r>
              <a:rPr lang="en-US" sz="1900" b="1" dirty="0">
                <a:solidFill>
                  <a:srgbClr val="0070C0"/>
                </a:solidFill>
                <a:latin typeface="Arial"/>
                <a:cs typeface="Arial"/>
              </a:rPr>
              <a:t>WHAT</a:t>
            </a:r>
            <a:r>
              <a:rPr lang="en-US" sz="1900" dirty="0">
                <a:solidFill>
                  <a:srgbClr val="003352"/>
                </a:solidFill>
                <a:latin typeface="Arial"/>
                <a:cs typeface="Arial"/>
              </a:rPr>
              <a:t> was prevented from being stolen</a:t>
            </a:r>
            <a:br>
              <a:rPr lang="en-US" sz="1900" dirty="0">
                <a:solidFill>
                  <a:srgbClr val="003352"/>
                </a:solidFill>
                <a:latin typeface="Arial"/>
                <a:cs typeface="Arial"/>
              </a:rPr>
            </a:br>
            <a:endParaRPr lang="en-US" sz="1900" dirty="0">
              <a:solidFill>
                <a:srgbClr val="003352"/>
              </a:solidFill>
              <a:latin typeface="Arial"/>
              <a:cs typeface="Arial"/>
            </a:endParaRPr>
          </a:p>
          <a:p>
            <a:pPr marL="0" indent="0">
              <a:buNone/>
            </a:pPr>
            <a:r>
              <a:rPr lang="en-US" sz="2000" dirty="0" smtClean="0">
                <a:solidFill>
                  <a:srgbClr val="003352"/>
                </a:solidFill>
                <a:latin typeface="Arial"/>
                <a:cs typeface="Arial"/>
              </a:rPr>
              <a:t> </a:t>
            </a:r>
            <a:endParaRPr lang="en-US" sz="2000" dirty="0">
              <a:solidFill>
                <a:srgbClr val="003352"/>
              </a:solidFill>
              <a:latin typeface="Arial"/>
              <a:cs typeface="Arial"/>
            </a:endParaRPr>
          </a:p>
        </p:txBody>
      </p:sp>
      <p:cxnSp>
        <p:nvCxnSpPr>
          <p:cNvPr id="9" name="Straight Arrow Connector 8"/>
          <p:cNvCxnSpPr/>
          <p:nvPr/>
        </p:nvCxnSpPr>
        <p:spPr>
          <a:xfrm flipH="1">
            <a:off x="2286000" y="1047750"/>
            <a:ext cx="3088843" cy="850849"/>
          </a:xfrm>
          <a:prstGeom prst="straightConnector1">
            <a:avLst/>
          </a:prstGeom>
          <a:ln w="254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2133600" y="1657350"/>
            <a:ext cx="3241243" cy="1371600"/>
          </a:xfrm>
          <a:prstGeom prst="straightConnector1">
            <a:avLst/>
          </a:prstGeom>
          <a:ln w="254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4648201" y="2443458"/>
            <a:ext cx="726642" cy="0"/>
          </a:xfrm>
          <a:prstGeom prst="straightConnector1">
            <a:avLst/>
          </a:prstGeom>
          <a:ln w="254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flipV="1">
            <a:off x="4343401" y="3219450"/>
            <a:ext cx="1031442" cy="76200"/>
          </a:xfrm>
          <a:prstGeom prst="straightConnector1">
            <a:avLst/>
          </a:prstGeom>
          <a:ln w="254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3" name="Oval 2"/>
          <p:cNvSpPr/>
          <p:nvPr>
            <p:custDataLst>
              <p:tags r:id="rId6"/>
            </p:custDataLst>
          </p:nvPr>
        </p:nvSpPr>
        <p:spPr>
          <a:xfrm>
            <a:off x="685800" y="3409950"/>
            <a:ext cx="2057400" cy="152400"/>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05639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A4D1F81-7E76-4932-A149-4CC93E31C071}" type="slidenum">
              <a:rPr lang="en-US" smtClean="0"/>
              <a:pPr/>
              <a:t>9</a:t>
            </a:fld>
            <a:endParaRPr lang="en-US" dirty="0"/>
          </a:p>
        </p:txBody>
      </p:sp>
      <p:sp>
        <p:nvSpPr>
          <p:cNvPr id="3" name="Subtitle 2"/>
          <p:cNvSpPr>
            <a:spLocks noGrp="1"/>
          </p:cNvSpPr>
          <p:nvPr>
            <p:ph type="subTitle" idx="13"/>
          </p:nvPr>
        </p:nvSpPr>
        <p:spPr/>
        <p:txBody>
          <a:bodyPr vert="horz" lIns="91440" tIns="45720" rIns="91440" bIns="45720" rtlCol="0" anchor="ctr" anchorCtr="0">
            <a:normAutofit/>
          </a:bodyPr>
          <a:lstStyle/>
          <a:p>
            <a:r>
              <a:rPr lang="en-US" dirty="0">
                <a:latin typeface="Trebuchet MS" pitchFamily="34" charset="0"/>
                <a:ea typeface="+mj-ea"/>
                <a:cs typeface="+mj-cs"/>
              </a:rPr>
              <a:t>TRITON Mobile Security </a:t>
            </a:r>
          </a:p>
        </p:txBody>
      </p:sp>
      <p:sp>
        <p:nvSpPr>
          <p:cNvPr id="4" name="Rectangle 3"/>
          <p:cNvSpPr/>
          <p:nvPr/>
        </p:nvSpPr>
        <p:spPr>
          <a:xfrm>
            <a:off x="5064919" y="1643064"/>
            <a:ext cx="4079081" cy="2078830"/>
          </a:xfrm>
          <a:prstGeom prst="rect">
            <a:avLst/>
          </a:prstGeom>
          <a:gradFill flip="none" rotWithShape="1">
            <a:gsLst>
              <a:gs pos="0">
                <a:srgbClr val="56A6D5">
                  <a:alpha val="10000"/>
                </a:srgbClr>
              </a:gs>
              <a:gs pos="100000">
                <a:srgbClr val="56A6D5">
                  <a:alpha val="4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1" y="1643064"/>
            <a:ext cx="3493295" cy="2078830"/>
          </a:xfrm>
          <a:prstGeom prst="rect">
            <a:avLst/>
          </a:prstGeom>
          <a:gradFill flip="none" rotWithShape="1">
            <a:gsLst>
              <a:gs pos="0">
                <a:srgbClr val="56A6D5">
                  <a:alpha val="10000"/>
                </a:srgbClr>
              </a:gs>
              <a:gs pos="100000">
                <a:srgbClr val="56A6D5">
                  <a:alpha val="4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400050" y="1732358"/>
            <a:ext cx="2331087" cy="1823576"/>
          </a:xfrm>
          <a:prstGeom prst="rect">
            <a:avLst/>
          </a:prstGeom>
          <a:noFill/>
        </p:spPr>
        <p:txBody>
          <a:bodyPr wrap="none" rtlCol="0">
            <a:spAutoFit/>
          </a:bodyPr>
          <a:lstStyle/>
          <a:p>
            <a:pPr>
              <a:spcAft>
                <a:spcPts val="200"/>
              </a:spcAft>
            </a:pPr>
            <a:r>
              <a:rPr lang="en-US" sz="2000" b="1" dirty="0" smtClean="0">
                <a:solidFill>
                  <a:schemeClr val="tx1">
                    <a:lumMod val="65000"/>
                    <a:lumOff val="35000"/>
                  </a:schemeClr>
                </a:solidFill>
                <a:latin typeface="Arial" pitchFamily="34" charset="0"/>
                <a:cs typeface="Arial" pitchFamily="34" charset="0"/>
              </a:rPr>
              <a:t>Protection from:</a:t>
            </a:r>
          </a:p>
          <a:p>
            <a:pPr marL="400050" lvl="1" indent="-169863">
              <a:spcAft>
                <a:spcPts val="200"/>
              </a:spcAft>
              <a:buFont typeface="Arial" pitchFamily="34" charset="0"/>
              <a:buChar char="•"/>
            </a:pPr>
            <a:r>
              <a:rPr lang="en-US" sz="1600" dirty="0" smtClean="0">
                <a:solidFill>
                  <a:schemeClr val="tx1">
                    <a:lumMod val="65000"/>
                    <a:lumOff val="35000"/>
                  </a:schemeClr>
                </a:solidFill>
                <a:latin typeface="Arial" pitchFamily="34" charset="0"/>
                <a:cs typeface="Arial" pitchFamily="34" charset="0"/>
              </a:rPr>
              <a:t>Mobile malware</a:t>
            </a:r>
          </a:p>
          <a:p>
            <a:pPr marL="400050" lvl="1" indent="-169863">
              <a:spcAft>
                <a:spcPts val="200"/>
              </a:spcAft>
              <a:buFont typeface="Arial" pitchFamily="34" charset="0"/>
              <a:buChar char="•"/>
            </a:pPr>
            <a:r>
              <a:rPr lang="en-US" sz="1600" dirty="0" smtClean="0">
                <a:solidFill>
                  <a:schemeClr val="tx1">
                    <a:lumMod val="65000"/>
                    <a:lumOff val="35000"/>
                  </a:schemeClr>
                </a:solidFill>
                <a:latin typeface="Arial" pitchFamily="34" charset="0"/>
                <a:cs typeface="Arial" pitchFamily="34" charset="0"/>
              </a:rPr>
              <a:t>Malicious apps</a:t>
            </a:r>
          </a:p>
          <a:p>
            <a:pPr marL="400050" lvl="1" indent="-169863">
              <a:spcAft>
                <a:spcPts val="200"/>
              </a:spcAft>
              <a:buFont typeface="Arial" pitchFamily="34" charset="0"/>
              <a:buChar char="•"/>
            </a:pPr>
            <a:r>
              <a:rPr lang="en-US" sz="1600" dirty="0" smtClean="0">
                <a:solidFill>
                  <a:schemeClr val="tx1">
                    <a:lumMod val="65000"/>
                    <a:lumOff val="35000"/>
                  </a:schemeClr>
                </a:solidFill>
                <a:latin typeface="Arial" pitchFamily="34" charset="0"/>
                <a:cs typeface="Arial" pitchFamily="34" charset="0"/>
              </a:rPr>
              <a:t>Phishing &amp; scams</a:t>
            </a:r>
          </a:p>
          <a:p>
            <a:pPr marL="400050" lvl="1" indent="-169863">
              <a:spcAft>
                <a:spcPts val="200"/>
              </a:spcAft>
              <a:buFont typeface="Arial" pitchFamily="34" charset="0"/>
              <a:buChar char="•"/>
            </a:pPr>
            <a:r>
              <a:rPr lang="en-US" sz="1600" dirty="0" smtClean="0">
                <a:solidFill>
                  <a:schemeClr val="tx1">
                    <a:lumMod val="65000"/>
                    <a:lumOff val="35000"/>
                  </a:schemeClr>
                </a:solidFill>
                <a:latin typeface="Arial" pitchFamily="34" charset="0"/>
                <a:cs typeface="Arial" pitchFamily="34" charset="0"/>
              </a:rPr>
              <a:t>Advanced malware</a:t>
            </a:r>
          </a:p>
          <a:p>
            <a:pPr marL="400050" lvl="1" indent="-169863">
              <a:spcAft>
                <a:spcPts val="200"/>
              </a:spcAft>
              <a:buFont typeface="Arial" pitchFamily="34" charset="0"/>
              <a:buChar char="•"/>
            </a:pPr>
            <a:r>
              <a:rPr lang="en-US" sz="1600" dirty="0" smtClean="0">
                <a:solidFill>
                  <a:schemeClr val="tx1">
                    <a:lumMod val="65000"/>
                    <a:lumOff val="35000"/>
                  </a:schemeClr>
                </a:solidFill>
                <a:latin typeface="Arial" pitchFamily="34" charset="0"/>
                <a:cs typeface="Arial" pitchFamily="34" charset="0"/>
              </a:rPr>
              <a:t>Data theft</a:t>
            </a:r>
            <a:endParaRPr lang="en-US" sz="1600" dirty="0">
              <a:solidFill>
                <a:schemeClr val="tx1">
                  <a:lumMod val="65000"/>
                  <a:lumOff val="35000"/>
                </a:schemeClr>
              </a:solidFill>
              <a:latin typeface="Arial" pitchFamily="34" charset="0"/>
              <a:cs typeface="Arial" pitchFamily="34" charset="0"/>
            </a:endParaRPr>
          </a:p>
        </p:txBody>
      </p:sp>
      <p:sp>
        <p:nvSpPr>
          <p:cNvPr id="7" name="TextBox 6"/>
          <p:cNvSpPr txBox="1"/>
          <p:nvPr/>
        </p:nvSpPr>
        <p:spPr>
          <a:xfrm>
            <a:off x="6096136" y="1732358"/>
            <a:ext cx="2466829" cy="1759456"/>
          </a:xfrm>
          <a:prstGeom prst="rect">
            <a:avLst/>
          </a:prstGeom>
          <a:noFill/>
        </p:spPr>
        <p:txBody>
          <a:bodyPr wrap="none" rtlCol="0">
            <a:spAutoFit/>
          </a:bodyPr>
          <a:lstStyle/>
          <a:p>
            <a:pPr>
              <a:spcAft>
                <a:spcPts val="200"/>
              </a:spcAft>
            </a:pPr>
            <a:r>
              <a:rPr lang="en-US" sz="2000" b="1" dirty="0" smtClean="0">
                <a:solidFill>
                  <a:schemeClr val="tx1">
                    <a:lumMod val="65000"/>
                    <a:lumOff val="35000"/>
                  </a:schemeClr>
                </a:solidFill>
                <a:latin typeface="Arial" pitchFamily="34" charset="0"/>
                <a:cs typeface="Arial" pitchFamily="34" charset="0"/>
              </a:rPr>
              <a:t>Control for:</a:t>
            </a:r>
          </a:p>
          <a:p>
            <a:pPr marL="400050" lvl="1" indent="-169863">
              <a:spcAft>
                <a:spcPts val="200"/>
              </a:spcAft>
              <a:buFont typeface="Arial" pitchFamily="34" charset="0"/>
              <a:buChar char="•"/>
            </a:pPr>
            <a:r>
              <a:rPr lang="en-US" sz="1600" dirty="0" smtClean="0">
                <a:solidFill>
                  <a:schemeClr val="tx1">
                    <a:lumMod val="65000"/>
                    <a:lumOff val="35000"/>
                  </a:schemeClr>
                </a:solidFill>
                <a:latin typeface="Arial" pitchFamily="34" charset="0"/>
                <a:cs typeface="Arial" pitchFamily="34" charset="0"/>
              </a:rPr>
              <a:t>BYOD</a:t>
            </a:r>
          </a:p>
          <a:p>
            <a:pPr marL="400050" lvl="1" indent="-169863">
              <a:spcAft>
                <a:spcPts val="200"/>
              </a:spcAft>
              <a:buFont typeface="Arial" pitchFamily="34" charset="0"/>
              <a:buChar char="•"/>
            </a:pPr>
            <a:r>
              <a:rPr lang="en-US" sz="1600" dirty="0" smtClean="0">
                <a:solidFill>
                  <a:schemeClr val="tx1">
                    <a:lumMod val="65000"/>
                    <a:lumOff val="35000"/>
                  </a:schemeClr>
                </a:solidFill>
                <a:latin typeface="Arial" pitchFamily="34" charset="0"/>
                <a:cs typeface="Arial" pitchFamily="34" charset="0"/>
              </a:rPr>
              <a:t>Enterprise devices </a:t>
            </a:r>
            <a:endParaRPr lang="en-US" sz="1600" dirty="0">
              <a:solidFill>
                <a:schemeClr val="tx1">
                  <a:lumMod val="65000"/>
                  <a:lumOff val="35000"/>
                </a:schemeClr>
              </a:solidFill>
              <a:latin typeface="Arial" pitchFamily="34" charset="0"/>
              <a:cs typeface="Arial" pitchFamily="34" charset="0"/>
            </a:endParaRPr>
          </a:p>
          <a:p>
            <a:pPr marL="400050" lvl="1" indent="-169863">
              <a:spcAft>
                <a:spcPts val="200"/>
              </a:spcAft>
              <a:buFont typeface="Arial" pitchFamily="34" charset="0"/>
              <a:buChar char="•"/>
            </a:pPr>
            <a:r>
              <a:rPr lang="en-US" sz="1600" dirty="0">
                <a:solidFill>
                  <a:schemeClr val="tx1">
                    <a:lumMod val="65000"/>
                    <a:lumOff val="35000"/>
                  </a:schemeClr>
                </a:solidFill>
                <a:latin typeface="Arial" pitchFamily="34" charset="0"/>
                <a:cs typeface="Arial" pitchFamily="34" charset="0"/>
              </a:rPr>
              <a:t>Mobile </a:t>
            </a:r>
            <a:r>
              <a:rPr lang="en-US" sz="1600" dirty="0" smtClean="0">
                <a:solidFill>
                  <a:schemeClr val="tx1">
                    <a:lumMod val="65000"/>
                    <a:lumOff val="35000"/>
                  </a:schemeClr>
                </a:solidFill>
                <a:latin typeface="Arial" pitchFamily="34" charset="0"/>
                <a:cs typeface="Arial" pitchFamily="34" charset="0"/>
              </a:rPr>
              <a:t>DLP for email</a:t>
            </a:r>
            <a:endParaRPr lang="en-US" sz="1600" dirty="0">
              <a:solidFill>
                <a:schemeClr val="tx1">
                  <a:lumMod val="65000"/>
                  <a:lumOff val="35000"/>
                </a:schemeClr>
              </a:solidFill>
              <a:latin typeface="Arial" pitchFamily="34" charset="0"/>
              <a:cs typeface="Arial" pitchFamily="34" charset="0"/>
            </a:endParaRPr>
          </a:p>
          <a:p>
            <a:pPr marL="400050" lvl="1" indent="-169863">
              <a:spcAft>
                <a:spcPts val="200"/>
              </a:spcAft>
              <a:buFont typeface="Arial" pitchFamily="34" charset="0"/>
              <a:buChar char="•"/>
            </a:pPr>
            <a:r>
              <a:rPr lang="en-US" sz="1600" dirty="0">
                <a:solidFill>
                  <a:schemeClr val="tx1">
                    <a:lumMod val="65000"/>
                    <a:lumOff val="35000"/>
                  </a:schemeClr>
                </a:solidFill>
                <a:latin typeface="Arial" pitchFamily="34" charset="0"/>
                <a:cs typeface="Arial" pitchFamily="34" charset="0"/>
              </a:rPr>
              <a:t>Web </a:t>
            </a:r>
            <a:r>
              <a:rPr lang="en-US" sz="1600" dirty="0" smtClean="0">
                <a:solidFill>
                  <a:schemeClr val="tx1">
                    <a:lumMod val="65000"/>
                    <a:lumOff val="35000"/>
                  </a:schemeClr>
                </a:solidFill>
                <a:latin typeface="Arial" pitchFamily="34" charset="0"/>
                <a:cs typeface="Arial" pitchFamily="34" charset="0"/>
              </a:rPr>
              <a:t>security </a:t>
            </a:r>
            <a:r>
              <a:rPr lang="en-US" sz="1600" dirty="0">
                <a:solidFill>
                  <a:schemeClr val="tx1">
                    <a:lumMod val="65000"/>
                    <a:lumOff val="35000"/>
                  </a:schemeClr>
                </a:solidFill>
                <a:latin typeface="Arial" pitchFamily="34" charset="0"/>
                <a:cs typeface="Arial" pitchFamily="34" charset="0"/>
              </a:rPr>
              <a:t>&amp; </a:t>
            </a:r>
            <a:r>
              <a:rPr lang="en-US" sz="1600" dirty="0" smtClean="0">
                <a:solidFill>
                  <a:schemeClr val="tx1">
                    <a:lumMod val="65000"/>
                    <a:lumOff val="35000"/>
                  </a:schemeClr>
                </a:solidFill>
                <a:latin typeface="Arial" pitchFamily="34" charset="0"/>
                <a:cs typeface="Arial" pitchFamily="34" charset="0"/>
              </a:rPr>
              <a:t>apps</a:t>
            </a:r>
            <a:endParaRPr lang="en-US" sz="1600" dirty="0">
              <a:solidFill>
                <a:schemeClr val="tx1">
                  <a:lumMod val="65000"/>
                  <a:lumOff val="35000"/>
                </a:schemeClr>
              </a:solidFill>
              <a:latin typeface="Arial" pitchFamily="34" charset="0"/>
              <a:cs typeface="Arial" pitchFamily="34" charset="0"/>
            </a:endParaRPr>
          </a:p>
          <a:p>
            <a:pPr marL="400050" lvl="1" indent="-169863">
              <a:spcAft>
                <a:spcPts val="200"/>
              </a:spcAft>
              <a:buFont typeface="Arial" pitchFamily="34" charset="0"/>
              <a:buChar char="•"/>
            </a:pPr>
            <a:r>
              <a:rPr lang="en-US" sz="1600" dirty="0">
                <a:solidFill>
                  <a:schemeClr val="tx1">
                    <a:lumMod val="65000"/>
                    <a:lumOff val="35000"/>
                  </a:schemeClr>
                </a:solidFill>
                <a:latin typeface="Arial" pitchFamily="34" charset="0"/>
                <a:cs typeface="Arial" pitchFamily="34" charset="0"/>
              </a:rPr>
              <a:t>Compliance</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64036" y="1050140"/>
            <a:ext cx="2415928" cy="3300404"/>
          </a:xfrm>
          <a:prstGeom prst="rect">
            <a:avLst/>
          </a:prstGeom>
          <a:effectLst>
            <a:outerShdw blurRad="88900" dist="355600" dir="13500000" sy="23000" kx="1200000" algn="br" rotWithShape="0">
              <a:prstClr val="black">
                <a:alpha val="15000"/>
              </a:prstClr>
            </a:outerShdw>
          </a:effectLst>
          <a:scene3d>
            <a:camera prst="orthographicFront"/>
            <a:lightRig rig="soft" dir="t"/>
          </a:scene3d>
          <a:sp3d/>
        </p:spPr>
      </p:pic>
    </p:spTree>
    <p:extLst>
      <p:ext uri="{BB962C8B-B14F-4D97-AF65-F5344CB8AC3E}">
        <p14:creationId xmlns:p14="http://schemas.microsoft.com/office/powerpoint/2010/main" val="3401711369"/>
      </p:ext>
    </p:extLst>
  </p:cSld>
  <p:clrMapOvr>
    <a:masterClrMapping/>
  </p:clrMapOvr>
  <p:transition>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THEME_BG_IMAGE" val=""/>
  <p:tag name="MMPROD_UIDATA" val="&lt;database version=&quot;7.0&quot;&gt;&lt;object type=&quot;1&quot; unique_id=&quot;10001&quot;&gt;&lt;property id=&quot;20141&quot; value=&quot;TRITON 7.7 Advanced Threat Defenses&quot;/&gt;&lt;property id=&quot;20144&quot; value=&quot;1&quot;/&gt;&lt;property id=&quot;20146&quot; value=&quot;0&quot;/&gt;&lt;property id=&quot;20147&quot; value=&quot;0&quot;/&gt;&lt;property id=&quot;20148&quot; value=&quot;5&quot;/&gt;&lt;property id=&quot;20180&quot; value=&quot;1&quot;/&gt;&lt;property id=&quot;20181&quot; value=&quot;1&quot;/&gt;&lt;property id=&quot;20182&quot; value=&quot;0&quot;/&gt;&lt;property id=&quot;20183&quot; value=&quot;1&quot;/&gt;&lt;property id=&quot;20184&quot; value=&quot;7&quot;/&gt;&lt;property id=&quot;20224&quot; value=&quot;C:\Users\nharris\Desktop&quot;/&gt;&lt;property id=&quot;20250&quot; value=&quot;0&quot;/&gt;&lt;property id=&quot;20251&quot; value=&quot;1&quot;/&gt;&lt;property id=&quot;20259&quot; value=&quot;0&quot;/&gt;&lt;object type=&quot;2&quot; unique_id=&quot;10002&quot;&gt;&lt;object type=&quot;3&quot; unique_id=&quot;10003&quot;&gt;&lt;property id=&quot;20148&quot; value=&quot;5&quot;/&gt;&lt;property id=&quot;20300&quot; value=&quot;Slide 1 - &amp;quot;Advanced Threat Defenses&amp;quot;&quot;/&gt;&lt;property id=&quot;20307&quot; value=&quot;258&quot;/&gt;&lt;property id=&quot;20309&quot; value=&quot;-1&quot;/&gt;&lt;/object&gt;&lt;object type=&quot;3&quot; unique_id=&quot;10004&quot;&gt;&lt;property id=&quot;20148&quot; value=&quot;5&quot;/&gt;&lt;property id=&quot;20300&quot; value=&quot;Slide 2 - &amp;quot;Seven Breakthroughs&amp;quot;&quot;/&gt;&lt;property id=&quot;20307&quot; value=&quot;346&quot;/&gt;&lt;property id=&quot;20309&quot; value=&quot;-1&quot;/&gt;&lt;/object&gt;&lt;object type=&quot;3&quot; unique_id=&quot;10005&quot;&gt;&lt;property id=&quot;20148&quot; value=&quot;5&quot;/&gt;&lt;property id=&quot;20300&quot; value=&quot;Slide 3 - &amp;quot;Seven Industry Firsts&amp;quot;&quot;/&gt;&lt;property id=&quot;20307&quot; value=&quot;347&quot;/&gt;&lt;property id=&quot;20309&quot; value=&quot;-1&quot;/&gt;&lt;/object&gt;&lt;object type=&quot;3&quot; unique_id=&quot;10006&quot;&gt;&lt;property id=&quot;20148&quot; value=&quot;5&quot;/&gt;&lt;property id=&quot;20300&quot; value=&quot;Slide 4 - &amp;quot;Seven Breakthroughs – Five Gurus&amp;quot;&quot;/&gt;&lt;property id=&quot;20307&quot; value=&quot;348&quot;/&gt;&lt;property id=&quot;20309&quot; value=&quot;-1&quot;/&gt;&lt;/object&gt;&lt;object type=&quot;3&quot; unique_id=&quot;10007&quot;&gt;&lt;property id=&quot;20148&quot; value=&quot;5&quot;/&gt;&lt;property id=&quot;20300&quot; value=&quot;Slide 5 - &amp;quot;Seven Breakthroughs – Today&amp;quot;&quot;/&gt;&lt;property id=&quot;20307&quot; value=&quot;349&quot;/&gt;&lt;property id=&quot;20309&quot; value=&quot;-1&quot;/&gt;&lt;/object&gt;&lt;object type=&quot;3&quot; unique_id=&quot;10008&quot;&gt;&lt;property id=&quot;20148&quot; value=&quot;5&quot;/&gt;&lt;property id=&quot;20300&quot; value=&quot;Slide 6 - &amp;quot;New Defense Game&amp;quot;&quot;/&gt;&lt;property id=&quot;20307&quot; value=&quot;353&quot;/&gt;&lt;property id=&quot;20309&quot; value=&quot;-1&quot;/&gt;&lt;/object&gt;&lt;object type=&quot;3&quot; unique_id=&quot;10009&quot;&gt;&lt;property id=&quot;20148&quot; value=&quot;5&quot;/&gt;&lt;property id=&quot;20300&quot; value=&quot;Slide 7 - &amp;quot;4 Reasons Why Current Defenses Fail&amp;quot;&quot;/&gt;&lt;property id=&quot;20307&quot; value=&quot;354&quot;/&gt;&lt;property id=&quot;20309&quot; value=&quot;-1&quot;/&gt;&lt;/object&gt;&lt;object type=&quot;3&quot; unique_id=&quot;10010&quot;&gt;&lt;property id=&quot;20148&quot; value=&quot;5&quot;/&gt;&lt;property id=&quot;20300&quot; value=&quot;Slide 8 - &amp;quot;Advanced Threat Stages&amp;quot;&quot;/&gt;&lt;property id=&quot;20307&quot; value=&quot;339&quot;/&gt;&lt;property id=&quot;20309&quot; value=&quot;-1&quot;/&gt;&lt;/object&gt;&lt;object type=&quot;3&quot; unique_id=&quot;10011&quot;&gt;&lt;property id=&quot;20148&quot; value=&quot;5&quot;/&gt;&lt;property id=&quot;20300&quot; value=&quot;Slide 9 - &amp;quot;Advanced Threat Stages&amp;quot;&quot;/&gt;&lt;property id=&quot;20307&quot; value=&quot;340&quot;/&gt;&lt;property id=&quot;20309&quot; value=&quot;-1&quot;/&gt;&lt;/object&gt;&lt;object type=&quot;3&quot; unique_id=&quot;10012&quot;&gt;&lt;property id=&quot;20148&quot; value=&quot;5&quot;/&gt;&lt;property id=&quot;20300&quot; value=&quot;Slide 10 - &amp;quot;Advanced Threat Stages&amp;quot;&quot;/&gt;&lt;property id=&quot;20307&quot; value=&quot;341&quot;/&gt;&lt;property id=&quot;20309&quot; value=&quot;-1&quot;/&gt;&lt;/object&gt;&lt;object type=&quot;3&quot; unique_id=&quot;10013&quot;&gt;&lt;property id=&quot;20148&quot; value=&quot;5&quot;/&gt;&lt;property id=&quot;20300&quot; value=&quot;Slide 11 - &amp;quot;Advanced Threat Stages&amp;quot;&quot;/&gt;&lt;property id=&quot;20307&quot; value=&quot;342&quot;/&gt;&lt;property id=&quot;20309&quot; value=&quot;-1&quot;/&gt;&lt;/object&gt;&lt;object type=&quot;3&quot; unique_id=&quot;10014&quot;&gt;&lt;property id=&quot;20148&quot; value=&quot;5&quot;/&gt;&lt;property id=&quot;20300&quot; value=&quot;Slide 12 - &amp;quot;Defense Effectiveness&amp;quot;&quot;/&gt;&lt;property id=&quot;20307&quot; value=&quot;355&quot;/&gt;&lt;property id=&quot;20309&quot; value=&quot;-1&quot;/&gt;&lt;/object&gt;&lt;object type=&quot;3&quot; unique_id=&quot;10015&quot;&gt;&lt;property id=&quot;20148&quot; value=&quot;5&quot;/&gt;&lt;property id=&quot;20300&quot; value=&quot;Slide 13 - &amp;quot;Using TRITON to Fight Advanced Malware&amp;quot;&quot;/&gt;&lt;property id=&quot;20307&quot; value=&quot;283&quot;/&gt;&lt;property id=&quot;20309&quot; value=&quot;-1&quot;/&gt;&lt;/object&gt;&lt;object type=&quot;3&quot; unique_id=&quot;10016&quot;&gt;&lt;property id=&quot;20148&quot; value=&quot;5&quot;/&gt;&lt;property id=&quot;20300&quot; value=&quot;Slide 14 - &amp;quot;ACE New Defenses &amp;quot;&quot;/&gt;&lt;property id=&quot;20307&quot; value=&quot;350&quot;/&gt;&lt;property id=&quot;20309&quot; value=&quot;-1&quot;/&gt;&lt;/object&gt;&lt;object type=&quot;3&quot; unique_id=&quot;10017&quot;&gt;&lt;property id=&quot;20148&quot; value=&quot;5&quot;/&gt;&lt;property id=&quot;20300&quot; value=&quot;Slide 15 - &amp;quot;New Advanced Malware Analytics&amp;quot;&quot;/&gt;&lt;property id=&quot;20307&quot; value=&quot;284&quot;/&gt;&lt;property id=&quot;20309&quot; value=&quot;-1&quot;/&gt;&lt;/object&gt;&lt;object type=&quot;3&quot; unique_id=&quot;10018&quot;&gt;&lt;property id=&quot;20148&quot; value=&quot;5&quot;/&gt;&lt;property id=&quot;20300&quot; value=&quot;Slide 16 - &amp;quot;Advanced Malware Reporting Flow&amp;quot;&quot;/&gt;&lt;property id=&quot;20307&quot; value=&quot;285&quot;/&gt;&lt;property id=&quot;20309&quot; value=&quot;-1&quot;/&gt;&lt;/object&gt;&lt;object type=&quot;3&quot; unique_id=&quot;10019&quot;&gt;&lt;property id=&quot;20148&quot; value=&quot;5&quot;/&gt;&lt;property id=&quot;20300&quot; value=&quot;Slide 17 - &amp;quot;Threat Dashboard&amp;quot;&quot;/&gt;&lt;property id=&quot;20307&quot; value=&quot;356&quot;/&gt;&lt;property id=&quot;20309&quot; value=&quot;-1&quot;/&gt;&lt;/object&gt;&lt;object type=&quot;3&quot; unique_id=&quot;10020&quot;&gt;&lt;property id=&quot;20148&quot; value=&quot;5&quot;/&gt;&lt;property id=&quot;20300&quot; value=&quot;Slide 18 - &amp;quot;Advanced Malware Forensic Reporting&amp;quot;&quot;/&gt;&lt;property id=&quot;20307&quot; value=&quot;286&quot;/&gt;&lt;property id=&quot;20309&quot; value=&quot;-1&quot;/&gt;&lt;/object&gt;&lt;object type=&quot;3&quot; unique_id=&quot;10021&quot;&gt;&lt;property id=&quot;20148&quot; value=&quot;5&quot;/&gt;&lt;property id=&quot;20300&quot; value=&quot;Slide 20 - &amp;quot;Websense CSI: Malware Sandbox Analysis&amp;quot;&quot;/&gt;&lt;property id=&quot;20307&quot; value=&quot;314&quot;/&gt;&lt;property id=&quot;20309&quot; value=&quot;-1&quot;/&gt;&lt;/object&gt;&lt;object type=&quot;3&quot; unique_id=&quot;10022&quot;&gt;&lt;property id=&quot;20148&quot; value=&quot;5&quot;/&gt;&lt;property id=&quot;20300&quot; value=&quot;Slide 21 - &amp;quot;Websense CSI Services&amp;quot;&quot;/&gt;&lt;property id=&quot;20307&quot; value=&quot;320&quot;/&gt;&lt;property id=&quot;20309&quot; value=&quot;-1&quot;/&gt;&lt;/object&gt;&lt;object type=&quot;3&quot; unique_id=&quot;10023&quot;&gt;&lt;property id=&quot;20148&quot; value=&quot;5&quot;/&gt;&lt;property id=&quot;20300&quot; value=&quot;Slide 22 - &amp;quot;Web Product/Feature Table&amp;quot;&quot;/&gt;&lt;property id=&quot;20307&quot; value=&quot;357&quot;/&gt;&lt;property id=&quot;20309&quot; value=&quot;-1&quot;/&gt;&lt;/object&gt;&lt;object type=&quot;3&quot; unique_id=&quot;10024&quot;&gt;&lt;property id=&quot;20148&quot; value=&quot;5&quot;/&gt;&lt;property id=&quot;20300&quot; value=&quot;Slide 23 - &amp;quot;Proxy Gateways&amp;quot;&quot;/&gt;&lt;property id=&quot;20307&quot; value=&quot;333&quot;/&gt;&lt;property id=&quot;20309&quot; value=&quot;-1&quot;/&gt;&lt;/object&gt;&lt;object type=&quot;3&quot; unique_id=&quot;10025&quot;&gt;&lt;property id=&quot;20148&quot; value=&quot;5&quot;/&gt;&lt;property id=&quot;20300&quot; value=&quot;Slide 24 - &amp;quot;X10G Enterprise Proxy/Web Gateway&amp;quot;&quot;/&gt;&lt;property id=&quot;20307&quot; value=&quot;304&quot;/&gt;&lt;property id=&quot;20309&quot; value=&quot;-1&quot;/&gt;&lt;/object&gt;&lt;object type=&quot;3&quot; unique_id=&quot;10026&quot;&gt;&lt;property id=&quot;20148&quot; value=&quot;5&quot;/&gt;&lt;property id=&quot;20300&quot; value=&quot;Slide 25 - &amp;quot;Results Summary – V10K Platform&amp;quot;&quot;/&gt;&lt;property id=&quot;20307&quot; value=&quot;303&quot;/&gt;&lt;property id=&quot;20309&quot; value=&quot;-1&quot;/&gt;&lt;/object&gt;&lt;object type=&quot;3&quot; unique_id=&quot;10027&quot;&gt;&lt;property id=&quot;20148&quot; value=&quot;5&quot;/&gt;&lt;property id=&quot;20300&quot; value=&quot;Slide 26 - &amp;quot;Big Claim - Security&amp;quot;&quot;/&gt;&lt;property id=&quot;20307&quot; value=&quot;326&quot;/&gt;&lt;property id=&quot;20309&quot; value=&quot;-1&quot;/&gt;&lt;/object&gt;&lt;object type=&quot;3&quot; unique_id=&quot;10028&quot;&gt;&lt;property id=&quot;20148&quot; value=&quot;5&quot;/&gt;&lt;property id=&quot;20300&quot; value=&quot;Slide 27 - &amp;quot;One Year of Testing&amp;quot;&quot;/&gt;&lt;property id=&quot;20307&quot; value=&quot;343&quot;/&gt;&lt;property id=&quot;20309&quot; value=&quot;-1&quot;/&gt;&lt;/object&gt;&lt;object type=&quot;3&quot; unique_id=&quot;10029&quot;&gt;&lt;property id=&quot;20148&quot; value=&quot;5&quot;/&gt;&lt;property id=&quot;20300&quot; value=&quot;Slide 28 - &amp;quot;Zero Day Browser Exploits – Q1 2012&amp;quot;&quot;/&gt;&lt;property id=&quot;20307&quot; value=&quot;351&quot;/&gt;&lt;property id=&quot;20309&quot; value=&quot;-1&quot;/&gt;&lt;/object&gt;&lt;object type=&quot;3&quot; unique_id=&quot;10030&quot;&gt;&lt;property id=&quot;20148&quot; value=&quot;5&quot;/&gt;&lt;property id=&quot;20300&quot; value=&quot;Slide 29 - &amp;quot;Botnet Outbound Communications – Q1 2012&amp;quot;&quot;/&gt;&lt;property id=&quot;20307&quot; value=&quot;352&quot;/&gt;&lt;property id=&quot;20309&quot; value=&quot;-1&quot;/&gt;&lt;/object&gt;&lt;object type=&quot;3&quot; unique_id=&quot;10031&quot;&gt;&lt;property id=&quot;20148&quot; value=&quot;5&quot;/&gt;&lt;property id=&quot;20300&quot; value=&quot;Slide 30 - &amp;quot;CSK (Content Security Kit)&amp;quot;&quot;/&gt;&lt;property id=&quot;20307&quot; value=&quot;338&quot;/&gt;&lt;property id=&quot;20309&quot; value=&quot;-1&quot;/&gt;&lt;/object&gt;&lt;object type=&quot;3&quot; unique_id=&quot;10032&quot;&gt;&lt;property id=&quot;20148&quot; value=&quot;5&quot;/&gt;&lt;property id=&quot;20300&quot; value=&quot;Slide 31 - &amp;quot;Questions&amp;quot;&quot;/&gt;&lt;property id=&quot;20307&quot; value=&quot;306&quot;/&gt;&lt;property id=&quot;20309&quot; value=&quot;-1&quot;/&gt;&lt;/object&gt;&lt;object type=&quot;3&quot; unique_id=&quot;10513&quot;&gt;&lt;property id=&quot;20148&quot; value=&quot;5&quot;/&gt;&lt;property id=&quot;20300&quot; value=&quot;Slide 19 - &amp;quot;Threat Dashboard&amp;quot;&quot;/&gt;&lt;property id=&quot;20307&quot; value=&quot;358&quot;/&gt;&lt;property id=&quot;20309&quot; value=&quot;-1&quot;/&gt;&lt;/object&gt;&lt;/object&gt;&lt;object type=&quot;8&quot; unique_id=&quot;10064&quot;&gt;&lt;/object&gt;&lt;object type=&quot;10&quot; unique_id=&quot;10515&quot;&gt;&lt;object type=&quot;11&quot; unique_id=&quot;10516&quot;&gt;&lt;property id=&quot;20180&quot; value=&quot;1&quot;/&gt;&lt;property id=&quot;20181&quot; value=&quot;1&quot;/&gt;&lt;property id=&quot;20182&quot; value=&quot;0&quot;/&gt;&lt;property id=&quot;20183&quot; value=&quot;1&quot;/&gt;&lt;/object&gt;&lt;object type=&quot;12&quot; unique_id=&quot;10518&quot;&gt;&lt;/object&gt;&lt;/object&gt;&lt;object type=&quot;4&quot; unique_id=&quot;10517&quot;&gt;&lt;/object&gt;&lt;/object&gt;&lt;/database&gt;"/>
  <p:tag name="MMPROD_TAG_VCONFIG" val="PD94bWwgdmVyc2lvbj0iMS4wIiBlbmNvZGluZz0iVVRGLTgiPz4NCjxjb25maWd1cmF0aW9uPg0KCTxicmFuZGluZz4NCgkJPHVpZm9udCBuYW1lPSJGT05UX05PVEVTX1RFWFQiIHZhbHVlPSJWZXJkYW5hLDksZmFsc2UsZmFsc2UsZmFsc2UiLz4NCgk8L2JyYW5kaW5nPg0KCTxjb2xvcnM+DQoJCTx1aWNvbG9yIG5hbWU9InByaW1hcnkiIHZhbHVlPSIweDQ3QTRDQiIvPg0KCQk8dWljb2xvciBuYW1lPSJnbG93IiB2YWx1ZT0iMHgzNUQzMzQiLz4NCgkJPHVpY29sb3IgbmFtZT0idGV4dCIgdmFsdWU9IjB4RkZGRkZGIi8+DQoJCTx1aWNvbG9yIG5hbWU9ImxpZ2h0IiB2YWx1ZT0iMHgxRjY2OEYiLz4NCgkJPHVpY29sb3IgbmFtZT0ic2hhZG93IiB2YWx1ZT0iMHgwMDAwMDAiLz4NCgkJPHVpY29sb3IgbmFtZT0iYmFja2dyb3VuZCIgdmFsdWU9IjB4NDY5QUE5Ii8+DQoJPC9jb2xvcnM+DQoJPGxheW91dD4NCgkJPHVpc2hvdyBuYW1lPSJwcmVzZW50YXRpb250aXRsZSIgdmFsdWU9InRydWUiLz4NCgkJPHVpc2hvdyBuYW1lPSJwcmVzZW50ZXJwaG90byIgdmFsdWU9InRydWUiLz4NCgkJPHVpc2hvdyBuYW1lPSJwcmVzZW50ZXJuYW1lIiB2YWx1ZT0idHJ1ZSIvPg0KCQk8dWlzaG93IG5hbWU9InByZXNlbnRlcnRpdGxlIiB2YWx1ZT0idHJ1ZSIvPg0KCQk8dWlzaG93IG5hbWU9InByZXNlbnRlcmVtYWlsIiB2YWx1ZT0idHJ1ZSIvPg0KCQk8dWlzaG93IG5hbWU9InByZXNlbnRlcmJpbyIgdmFsdWU9InRydWUiLz4NCgkJPHVpc2hvdyBuYW1lPSJjb21wYW55bG9nbyIgdmFsdWU9InRydWUiLz4NCgkJPHVpc2hvdyBuYW1lPSJzaWRlYmFyIiB2YWx1ZT0idHJ1ZSIvPg0KCQk8dWlzaG93IG5hbWU9Im91dGxpbmUiIHZhbHVlPSJ0cnVlIi8+DQoJCTx1aXNob3cgbmFtZT0idGh1bWJuYWlsIiB2YWx1ZT0idHJ1ZSIvPg0KCQk8dWlzaG93IG5hbWU9Im5vdGVzIiB2YWx1ZT0idHJ1ZSIvPg0KCQk8dWlzaG93IG5hbWU9InNlYXJjaCIgdmFsdWU9InRydWUiLz4NCgkJPHVpc2hvdyBuYW1lPSJxdWl6IiB2YWx1ZT0idHJ1ZSIvPg0KCQk8dWlzaG93IG5hbWU9ImF0dGFjaG1lbnRzIiB2YWx1ZT0idHJ1ZSIvPg0KCQk8dWlzaG93IG5hbWU9InV0aWxzIiB2YWx1ZT0idHJ1ZSIvPg0KCQk8dWlzaG93IG5hbWU9InZvbHVtZSIgdmFsdWU9InRydWUiLz4NCgkJPHVpc2hvdyBuYW1lPSJwbGF5YmFyIiB2YWx1ZT0idHJ1ZSIvPg0KCQk8dWlzaG93IG5hbWU9InRhbGtpbmdoZWFkIiB2YWx1ZT0idHJ1ZSIvPg0KCQk8dWlzaG93IG5hbWU9InNpZGViYXJvbnJpZ2h0IiB2YWx1ZT0idHJ1ZSIvPg0KCQk8dWlzaG93IG5hbWU9InZpZXdjaGFuZ2UiIHZhbHVlPSJ0cnVlIi8+DQoJCTx1aXNob3cgbmFtZT0iYWx3YXlzU2NydW5jaCIgdmFsdWU9ImZhbHNlIi8+DQoJCTx1aXNob3cgbmFtZT0iaW5pdGlhbGRpc3BsYXltb2RlaXNub3JtYWwiIHZhbHVlPSJ0cnVlIi8+DQoJCTx1aXJlcGxhY2UgbmFtZT0ibG9nbyIgdmFsdWU9IiIvPg0KCQk8dWlyZXBsYWNlIG5hbWU9ImJnaW1hZ2UiIHZhbHVlPSIiLz4NCgkJPHVpcmVwbGFjZSBuYW1lPSJpbml0aWFsdGFiIiB2YWx1ZT0ib3V0bGluZSIvPg0KCTwvbGF5b3V0Pg0KCT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DQoJCTx1aXRleHQgbmFtZT0iU0NSVUJCQVJTVEFUVVNfTk9BVURJTyIgdmFsdWU9Ik5vIEF1ZGlvIi8+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DQoJCTx1aXRleHQgbmFtZT0iU0NSVUJCQVJTVEFUVVNfUkVWSUVXUVVJWiIgdmFsdWU9IlJldmlld2luZyBRdWl6Ii8+DQoJCTwhLS0gc3Vic3RpdHV0aW9uOiAlbSA9PSBtaW51dGVzIHJlbWFpbmluZyAtLT4NCgkJPCEtLSBzdWJzdGl0dXRpb246ICVzID09IHNlY29uZHMgcmVtYWluaW5nIC0tPg0KCQk8dWl0ZXh0IG5hbWU9IkVMQVBTRUQiIHZhbHVlPSIlbSBNaW51dGVzICVzIFNlY29uZHMgUmVtYWluaW5nIi8+DQoJCTx1aXRleHQgbmFtZT0iTk9URk9VTkQiIHZhbHVlPSJOb3RoaW5nIEZvdW5kIi8+DQoJCTx1aXRleHQgbmFtZT0iQVRUQUNITUVOVFMiIHZhbHVlPSJBdHRhY2htZW50cy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DQoJCTwhLS1xdWl6IHBvZCBhbmQgbWVzc2FnZSBib3ggdGV4dHMtLT4NCgkJPHVpdGV4dCBuYW1lPSJRVUlaUE9EX1FVSVpfQVRURU1QVCIgdmFsdWU9IlF1aXogQXR0ZW1wdDoiLz4NCgkJPHVpdGV4dCBuYW1lPSJRVUlaUE9EX1FVSVpfQVRURU1QVF9WQUxVRSIgdmFsdWU9IiVuIG9mICV0Ii8+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DQoJCTx1aXRleHQgbmFtZT0iUVVJWlBPRF9RVUlaQVRNUFRfSU5GIiB2YWx1ZT0iSW5maW5pdGUiLz4NCgkJPHVpdGV4dCBuYW1lPSJRVUlaUE9EX1FVRVNBVE1QVF9JTkYiIHZhbHVlPSJJbmZpbml0ZSIvPg0KCQk8dWl0ZXh0IG5hbWU9IldBUk5JTkdNU0dfWUVTU1RSSU5HIiB2YWx1ZT0iWWVzIi8+DQoJCTx1aXRleHQgbmFtZT0iV0FSTklOR01TR19OT1NUUklORyIgdmFsdWU9Ik5vIi8+DQoJCTx1aXRleHQgbmFtZT0iV0FSTklOR01TR19USVRMRVNUUklORyIgdmFsdWU9IlF1aXogTmF2aWdhdGlvbiBXYXJuaW5nIi8+DQoJCTx1aXRleHQgbmFtZT0iV0FSTklOR01TR19NU0dTVFJJTkciIHZhbHVlPSJUaGVyZSBhcmUgdW4tYXR0ZW1wdGVkIHF1ZXN0aW9ucyBpbiB0aGlzIFF1aXouJiN4QTsmI3hBO0NsaWNraW5nIFllcyB3aWxsIHRha2UgeW91IG91dCBvZiB0aGUgUXVpei4gQ2xpY2sgTm8gdG8gY29udGludWUgdGhlIFF1aXouIi8+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NdXRlIi8+DQoJCTx1aXRleHQgbmFtZT0iRE9DV1JBUF9USVRMRSIgdmFsdWU9IlByZXNlbnRlciBGaWxlIEF0dGFjaG1lbnQiLz4NCgkJPHVpdGV4dCBuYW1lPSJET0NXUkFQX01TRyIgdmFsdWU9IlNhdmUgdG8gTXkgQ29tcHV0ZXIiLz4NCgkJPHVpdGV4dCBuYW1lPSJET0NXUkFQX1BST01QVCIgdmFsdWU9IkNsaWNrIHRvIERvd25sb2FkIi8+DQoJPC9sYW5ndWFnZT4NCgk8bGFuZ3VhZ2UgaWQ9ImRl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ZvbGllICVuIi8+DQoJCTwhLS0gc3Vic3RpdHV0aW9uOiAlbiA9PSBzbGlkZSBudW1iZXIgLS0+DQoJCTwhLS0gc3Vic3RpdHV0aW9uOiAldCA9PSB0b3RhbCBzbGlkZSBjb3VudCAtLT4NCgkJPHVpdGV4dCBuYW1lPSJTQ1JVQkJBUlNUQVRVU19TTElERUlORk8iIHZhbHVlPSJGb2xpZSAlbiAvICV0IHwgIi8+DQoJCTx1aXRleHQgbmFtZT0iU0NSVUJCQVJTVEFUVVNfU1RPUFBFRCIgdmFsdWU9IkJlZW5kZXQiLz4NCgkJPHVpdGV4dCBuYW1lPSJTQ1JVQkJBUlNUQVRVU19QTEFZSU5HIiB2YWx1ZT0iV2llZGVyZ2FiZSIvPg0KCQk8dWl0ZXh0IG5hbWU9IlNDUlVCQkFSU1RBVFVTX05PQVVESU8iIHZhbHVlPSJLZWluIEF1ZGlvIi8+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DQoJCTx1aXRleHQgbmFtZT0iU0NSVUJCQVJTVEFUVVNfUkVWSUVXUVVJWiIgdmFsdWU9Ik5vY2htYWxzIGR1cmNoc2VoZW4iLz4NCgkJPCEtLSBzdWJzdGl0dXRpb246ICVtID09IG1pbnV0ZXMgcmVtYWluaW5nIC0tPg0KCQk8IS0tIHN1YnN0aXR1dGlvbjogJXMgPT0gc2Vjb25kcyByZW1haW5pbmcgLS0+DQoJCTx1aXRleHQgbmFtZT0iRUxBUFNFRCIgdmFsdWU9IlJlc3RkYXVlcjogJW0gTWludXRlbiAlcyBTZWt1bmRlbiIvPg0KCQk8dWl0ZXh0IG5hbWU9Ik5PVEZPVU5EIiB2YWx1ZT0iTmljaHRzIGdlZnVuZGVuIi8+DQoJCTx1aXRleHQgbmFtZT0iQVRUQUNITUVOVFMiIHZhbHVlPSJBbmxhZ2VuIi8+DQoJCTwhLS0gc3Vic3RpdHV0aW9uOiAlcCA9PSBjdXJyZW50IHNwZWFrZXIncyB0aXRsZSAtLT4NCgkJPHVpdGV4dCBuYW1lPSJCSU9XSU5fVElUTEUiIHZhbHVlPSJTcHJlY2hlcjogJXAiLz4NCgkJPHVpdGV4dCBuYW1lPSJCSU9CVE5fVElUTEUiIHZhbHVlPSJTcHJlY2hlciIvPg0KCQk8dWl0ZXh0IG5hbWU9IkRJVklERVJCVE5fVElUTEUiIHZhbHVlPSJ8Ii8+DQoJCTx1aXRleHQgbmFtZT0iQ09OVEFDVEJUTl9USVRMRSIgdmFsdWU9IktvbnRha3QiLz4NCgkJPHVpdGV4dCBuYW1lPSJUQUJfUVVJWiIgdmFsdWU9IlF1aXoiLz4NCgkJPHVpdGV4dCBuYW1lPSJUQUJfT1VUTElORSIgdmFsdWU9IlN0cnVrdHVyIi8+DQoJCTx1aXRleHQgbmFtZT0iVEFCX1RIVU1CIiB2YWx1ZT0iTWluaWF0dXIiLz4NCgkJPHVpdGV4dCBuYW1lPSJUQUJfTk9URVMiIHZhbHVlPSJOb3RpemVuIi8+DQoJCTx1aXRleHQgbmFtZT0iVEFCX1NFQVJDSCIgdmFsdWU9IlN1Y2hlbiIvPg0KCQk8dWl0ZXh0IG5hbWU9IlNMSURFX0hFQURJTkciIHZhbHVlPSJGb2xpZW50aXRlbCIvPg0KCQk8dWl0ZXh0IG5hbWU9IkRVUkFUSU9OX0hFQURJTkciIHZhbHVlPSJEYXVlciIvPg0KCQk8dWl0ZXh0IG5hbWU9IlNFQVJDSF9IRUFESU5HIiB2YWx1ZT0iVGV4dCBzdWNoZW46Ii8+DQoJCTx1aXRleHQgbmFtZT0iVEhVTUJfSEVBRElORyIgdmFsdWU9IkZvbGllIi8+DQoJCTx1aXRleHQgbmFtZT0iVEhVTUJfSU5GTyIgdmFsdWU9IkZvbGllbnRpdGVsL0RhdWVyIi8+DQoJCTx1aXRleHQgbmFtZT0iQVRUQUNITkFNRV9IRUFESU5HIiB2YWx1ZT0iRGF0ZWluYW1lIi8+DQoJCTx1aXRleHQgbmFtZT0iQVRUQUNIU0laRV9IRUFESU5HIiB2YWx1ZT0iR3LDtsOfZSIvPg0KCQk8dWl0ZXh0IG5hbWU9IlNMSURFX05PVEVTIiB2YWx1ZT0iRm9saWVubm90aXplbiIvPg0KCQk8IS0tcXVpeiBwb2QgYW5kIG1lc3NhZ2UgYm94IHRleHRzLS0+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DQoJCTx1aXRleHQgbmFtZT0iUVVJWlBPRF9RVUVTVFlQRV9TVlkiIHZhbHVlPSJVbWZyYWdlIi8+DQoJCTx1aXRleHQgbmFtZT0iUVVJWlBPRF9RVUlaQVRNUFRfSU5GIiB2YWx1ZT0iVW5lbmRsaWNoIi8+DQoJCTx1aXRleHQgbmFtZT0iUVVJWlBPRF9RVUVTQVRNUFRfSU5GIiB2YWx1ZT0iVW5lbmRsaWNoIi8+DQoJCTx1aXRleHQgbmFtZT0iV0FSTklOR01TR19ZRVNTVFJJTkciIHZhbHVlPSJKYSIvPg0KCQk8dWl0ZXh0IG5hbWU9IldBUk5JTkdNU0dfTk9TVFJJTkciIHZhbHVlPSJOZWluIi8+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EZW4gVGVpbG5laG1lcm4gZGllIFNlaXRlbmxlaXN0ZSBhbnplaWdlbiIvPg0KCQk8dWl0ZXh0IG5hbWU9Ik1VVEUiIHZhbHVlPSJUb24gYXVzIi8+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DQoJPGxhbmd1YWdlIGlkPSJm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Fwb3NpdGl2ZSAlbiIvPg0KCQk8IS0tIHN1YnN0aXR1dGlvbjogJW4gPT0gc2xpZGUgbnVtYmVyIC0tPg0KCQk8IS0tIHN1YnN0aXR1dGlvbjogJXQgPT0gdG90YWwgc2xpZGUgY291bnQgLS0+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DQoJCTx1aXRleHQgbmFtZT0iU0NSVUJCQVJTVEFUVVNfVklEUExBWUlORyIgdmFsdWU9IkxlY3R1cmUgdmlkw6lvIGVuIGNvdXJzIi8+DQoJCTx1aXRleHQgbmFtZT0iU0NSVUJCQVJTVEFUVVNfTE9BRElORyIgdmFsdWU9IkNoYXJnZW1lbnQgZW4gY291cnMiLz4NCgkJPHVpdGV4dCBuYW1lPSJTQ1JVQkJBUlNUQVRVU19CVUZGRVJJTkciIHZhbHVlPSJNaXNlIGVuIG3DqW1vaXJlIi8+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DQoJCTx1aXRleHQgbmFtZT0iRUxBUFNFRCIgdmFsdWU9IiVtIG1pbnV0ZXMgJXMgc2Vjb25kZXMgcmVzdGFudGVzIi8+DQoJCTx1aXRleHQgbmFtZT0iTk9URk9VTkQiIHZhbHVlPSJSaWVuIHRyb3V2w6kiLz4NCgkJPHVpdGV4dCBuYW1lPSJBVFRBQ0hNRU5UUyIgdmFsdWU9IlBpw6hjZXMgam9pbnRlcyIvPg0KCQk8IS0tIHN1YnN0aXR1dGlvbjogJXAgPT0gY3VycmVudCBzcGVha2VyJ3MgdGl0bGUgLS0+DQoJCTx1aXRleHQgbmFtZT0iQklPV0lOX1RJVExFIiB2YWx1ZT0iQmlvIDogJXAiLz4NCgkJPHVpdGV4dCBuYW1lPSJCSU9CVE5fVElUTEUiIHZhbHVlPSJCaW8gOiIvPg0KCQk8dWl0ZXh0IG5hbWU9IkRJVklERVJCVE5fVElUTEUiIHZhbHVlPSJ8Ii8+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CEtLXF1aXogcG9kIGFuZCBtZXNzYWdlIGJveCB0ZXh0cy0tPg0KCQk8dWl0ZXh0IG5hbWU9IlFVSVpQT0RfUVVJWl9BVFRFTVBUIiB2YWx1ZT0iVGVudGF0aXZlIGRlIHF1ZXN0aW9ubmFpcmUgOiIvPg0KCQk8dWl0ZXh0IG5hbWU9IlFVSVpQT0RfUVVJWl9BVFRFTVBUX1ZBTFVFIiB2YWx1ZT0iJW4gc3VyICV0Ii8+DQoJCTx1aXRleHQgbmFtZT0iUVVJWlBPRF9RVUlaX1NDT1JFIiB2YWx1ZT0iTm90ZSBvYnRlbnVlIDoiLz4NCgkJPHVpdGV4dCBuYW1lPSJRVUlaUE9EX1FVSVpfUEFTU1NDT1JFIiB2YWx1ZT0iTm90ZSBkJ2FkbWlzc2liaWxpdMOpwqA6Ii8+DQoJCTx1aXRleHQgbmFtZT0iUVVJWlBPRF9RVUlaX01BWFNDT1JFIiB2YWx1ZT0iTm90ZSBtYXhpbWFsZSA6Ii8+DQoJCTx1aXRleHQgbmFtZT0iUVVJWlBPRF9RVUVTQVRNUFRfU1RSIiB2YWx1ZT0iVGVudGF0aXZlIDogJW4gc3VyICV0Ii8+DQoJCTx1aXRleHQgbmFtZT0iUVVJWlBPRF9RVUVTVFlQRV9TVFIiIHZhbHVlPSJUeXBlOiAlcyIvPg0KCQk8dWl0ZXh0IG5hbWU9IlFVSVpQT0RfUVVFU1RZUEVfR1JEIiB2YWx1ZT0iTm90w6kiLz4NCgkJPHVpdGV4dCBuYW1lPSJRVUlaUE9EX1FVRVNUWVBFX1NWWSIgdmFsdWU9IkVucXXDqnRlIi8+DQoJCTx1aXRleHQgbmFtZT0iUVVJWlBPRF9RVUlaQVRNUFRfSU5GIiB2YWx1ZT0iSWxsaW1pdMOpIi8+DQoJCTx1aXRleHQgbmFtZT0iUVVJWlBPRF9RVUVTQVRNUFRfSU5GIiB2YWx1ZT0iSWxsaW1pdMOpIi8+DQoJCTx1aXRleHQgbmFtZT0iV0FSTklOR01TR19ZRVNTVFJJTkciIHZhbHVlPSJPdWkiLz4NCgkJPHVpdGV4dCBuYW1lPSJXQVJOSU5HTVNHX05PU1RSSU5HIiB2YWx1ZT0iTm9uIi8+DQoJCTx1aXRleHQgbmFtZT0iV0FSTklOR01TR19USVRMRVNUUklORyIgdmFsdWU9IkF2ZXJ0aXNzZW1lbnQgZGUgbmF2aWdhdGlvbiBkdSBxdWVzdGlvbm5haXJlIi8+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DQoJCTx1aWZvbnQgbmFtZT0iRk9OVF9QUkVTRU5URVJUSVRMRSIgdmFsdWU9IlZlcmRhbmEsMTE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DQoJCTwhLS0gc3Vic3RpdHV0aW9uOiAlbiA9PSBzbGlkZSBudW1iZXIgLS0+DQoJCTwhLS0gc3Vic3RpdHV0aW9uOiAldCA9PSB0b3RhbCBzbGlkZSBjb3VudCAtLT4NCgkJPHVpdGV4dCBuYW1lPSJTQ1JVQkJBUlNUQVRVU19TTElERUlORk8iIHZhbHVlPSLjgrnjg6njgqTjg4kgOiAlbiAvICV0IHwgIi8+DQoJCTx1aXRleHQgbmFtZT0iU0NSVUJCQVJTVEFUVVNfU1RPUFBFRCIgdmFsdWU9IuWBnOatoiIvPg0KCQk8dWl0ZXh0IG5hbWU9IlNDUlVCQkFSU1RBVFVTX1BMQVlJTkciIHZhbHVlPSLlho3nlJ/kuK0iLz4NCgkJPHVpdGV4dCBuYW1lPSJTQ1JVQkJBUlNUQVRVU19OT0FVRElPIiB2YWx1ZT0i6Z+z5aOw44Gq44GXIi8+DQoJCTx1aXRleHQgbmFtZT0iU0NSVUJCQVJTVEFUVVNfVklEUExBWUlORyIgdmFsdWU9IuODk+ODh+OCquWGjeeUn+S4rSIvPg0KCQk8dWl0ZXh0IG5hbWU9IlNDUlVCQkFSU1RBVFVTX0xPQURJTkciIHZhbHVlPSLjg63jg7zjg4nkuK0iLz4NCgkJPHVpdGV4dCBuYW1lPSJTQ1JVQkJBUlNUQVRVU19CVUZGRVJJTkciIHZhbHVlPSLjg5Djg4Pjg5XjgqHkuK0iLz4NCgkJPHVpdGV4dCBuYW1lPSJTQ1JVQkJBUlNUQVRVU19RVUVTVElPTiIgdmFsdWU9IuizquWVj+OBq+etlOOBiOOBpuS4i+OBleOBhCIvPg0KCQk8dWl0ZXh0IG5hbWU9IlNDUlVCQkFSU1RBVFVTX1JFVklFV1FVSVoiIHZhbHVlPSLjgq/jgqTjgrrjgpLjg6zjg5Pjg6Xjg7zjgZfjgabjgYTjgb7jgZkiLz4NCgkJPCEtLSBzdWJzdGl0dXRpb246ICVtID09IG1pbnV0ZXMgcmVtYWluaW5nIC0tPg0KCQk8IS0tIHN1YnN0aXR1dGlvbjogJXMgPT0gc2Vjb25kcyByZW1haW5pbmcgLS0+DQoJCTx1aXRleHQgbmFtZT0iRUxBUFNFRCIgdmFsdWU9Iuaui+OCiiA6ICVtIOWIhiAlcyDnp5IiLz4NCgkJPHVpdGV4dCBuYW1lPSJOT1RGT1VORCIgdmFsdWU9IuS9leOCguimi+OBpOOBi+OCiuOBvuOBm+OCkyIvPg0KCQk8dWl0ZXh0IG5hbWU9IkFUVEFDSE1FTlRTIiB2YWx1ZT0i5re75LuYIi8+DQoJCTwhLS0gc3Vic3RpdHV0aW9uOiAlcCA9PSBjdXJyZW50IHNwZWFrZXIncyB0aXRsZSAtLT4NCgkJPHVpdGV4dCBuYW1lPSJCSU9XSU5fVElUTEUiIHZhbHVlPSLntYzmrbQgOiAlcCIvPg0KCQk8dWl0ZXh0IG5hbWU9IkJJT0JUTl9USVRMRSIgdmFsdWU9Iue1jOattCIvPg0KCQk8dWl0ZXh0IG5hbWU9IkRJVklERVJCVE5fVElUTEUiIHZhbHVlPSJ8Ii8+DQoJCTx1aXRleHQgbmFtZT0iQ09OVEFDVEJUTl9USVRMRSIgdmFsdWU9IuOBiuWVj+OBhOWQiOOCj+OBmyIvPg0KCQk8dWl0ZXh0IG5hbWU9IlRBQl9RVUlaIiB2YWx1ZT0i44Kv44Kk44K6Ii8+DQoJCTx1aXRleHQgbmFtZT0iVEFCX09VVExJTkUiIHZhbHVlPSLjgqLjgqbjg4jjg6njgqTjg7MiLz4NCgkJPHVpdGV4dCBuYW1lPSJUQUJfVEhVTUIiIHZhbHVlPSLjgrXjg6Djg43jg7zjg6siLz4NCgkJPHVpdGV4dCBuYW1lPSJUQUJfTk9URVMiIHZhbHVlPSLjg47jg7zjg4giLz4NCgkJPHVpdGV4dCBuYW1lPSJUQUJfU0VBUkNIIiB2YWx1ZT0i5qSc57SiIi8+DQoJCTx1aXRleHQgbmFtZT0iU0xJREVfSEVBRElORyIgdmFsdWU9IuOCueODqeOCpOODieOCv+OCpOODiOODqyIvPg0KCQk8dWl0ZXh0IG5hbWU9IkRVUkFUSU9OX0hFQURJTkciIHZhbHVlPSLplbfjgZUiLz4NCgkJPHVpdGV4dCBuYW1lPSJTRUFSQ0hfSEVBRElORyIgdmFsdWU9IuaknOe0ouOBmeOCi+ODhuOCreOCueODiCA6ICIvPg0KCQk8dWl0ZXh0IG5hbWU9IlRIVU1CX0hFQURJTkciIHZhbHVlPSLjgrnjg6njgqTjg4kiLz4NCgkJPHVpdGV4dCBuYW1lPSJUSFVNQl9JTkZPIiB2YWx1ZT0i44K544Op44Kk44OJ44K/44Kk44OI44OrIC8g6ZW344GVIi8+DQoJCTx1aXRleHQgbmFtZT0iQVRUQUNITkFNRV9IRUFESU5HIiB2YWx1ZT0i44OV44Kh44Kk44Or5ZCNIi8+DQoJCTx1aXRleHQgbmFtZT0iQVRUQUNIU0laRV9IRUFESU5HIiB2YWx1ZT0i44K144Kk44K6Ii8+DQoJCTx1aXRleHQgbmFtZT0iU0xJREVfTk9URVMiIHZhbHVlPSLjgrnjg6njgqTjg4njg47jg7zjg4giLz4NCgkJPCEtLXF1aXogcG9kIGFuZCBtZXNzYWdlIGJveCB0ZXh0cy0tPg0KCQk8dWl0ZXh0IG5hbWU9IlFVSVpQT0RfUVVJWl9BVFRFTVBUIiB2YWx1ZT0i44Kv44Kk44K66Kmm6KGM5Zue5pWwIDogIi8+DQoJCTx1aXRleHQgbmFtZT0iUVVJWlBPRF9RVUlaX0FUVEVNUFRfVkFMVUUiIHZhbHVlPSIlbiAvICV0Ii8+DQoJCTx1aXRleHQgbmFtZT0iUVVJWlBPRF9RVUlaX1NDT1JFIiB2YWx1ZT0i44K544Kz44KiIDogIi8+DQoJCTx1aXRleHQgbmFtZT0iUVVJWlBPRF9RVUlaX1BBU1NTQ09SRSIgdmFsdWU9IuWQiOagvOeCuSA6Ii8+DQoJCTx1aXRleHQgbmFtZT0iUVVJWlBPRF9RVUlaX01BWFNDT1JFIiB2YWx1ZT0i5pyA6auY5b6X54K5IDogIi8+DQoJCTx1aXRleHQgbmFtZT0iUVVJWlBPRF9RVUVTQVRNUFRfU1RSIiB2YWx1ZT0i6Kmm6KGM5Zue5pWwIDogJW4gLyAldCIvPg0KCQk8dWl0ZXh0IG5hbWU9IlFVSVpQT0RfUVVFU1RZUEVfU1RSIiB2YWx1ZT0i44K/44Kk44OXIDogJXMiLz4NCgkJPHVpdGV4dCBuYW1lPSJRVUlaUE9EX1FVRVNUWVBFX0dSRCIgdmFsdWU9IuipleS+oSIvPg0KCQk8dWl0ZXh0IG5hbWU9IlFVSVpQT0RfUVVFU1RZUEVfU1ZZIiB2YWx1ZT0i44Ki44Oz44Kx44O844OIIi8+DQoJCTx1aXRleHQgbmFtZT0iUVVJWlBPRF9RVUlaQVRNUFRfSU5GIiB2YWx1ZT0i54Sh5Yi26ZmQIi8+DQoJCTx1aXRleHQgbmFtZT0iUVVJWlBPRF9RVUVTQVRNUFRfSU5GIiB2YWx1ZT0i54Sh5Yi26ZmQIi8+DQoJCTx1aXRleHQgbmFtZT0iV0FSTklOR01TR19ZRVNTVFJJTkciIHZhbHVlPSLjga/jgYQiLz4NCgkJPHVpdGV4dCBuYW1lPSJXQVJOSU5HTVNHX05PU1RSSU5HIiB2YWx1ZT0i44GE44GE44GIIi8+DQoJCTx1aXRleHQgbmFtZT0iV0FSTklOR01TR19USVRMRVNUUklORyIgdmFsdWU9IuOCr+OCpOOCuuOBruODiuODk+OCsuODvOOCt+ODp+ODs+OBq+mWouOBmeOCi+itpuWRiiIvPg0KCQk8dWl0ZXh0IG5hbWU9IldBUk5JTkdNU0dfTVNHU1RSSU5HIiB2YWx1ZT0i44GT44Gu44Kv44Kk44K644Gr44Gv44CB44G+44Gg6Kej562U44GX44Gm44GE44Gq44GE6LOq5ZWP44GM44GC44KK44G+44GZ44CCJiN4QTsmI3hBOyDjgq/jgqTjgrrjgpLntYLkuobjgZnjgovjgavjga/jgIHjgIzjga/jgYTjgI3jgpLjgq/jg6rjg4Pjgq/jgZfjgb7jgZnjgILjgq/jgqTjgrrjgpLntprooYzjgZnjgovjgavjga/jgIHjgIzjgYTjgYTjgYjjgI3jgpLjgq/jg6rjg4Pjgq/jgZfjgb7jgZnjgIIiLz4NCgkJPHVpdGV4dCBuYW1lPSJJTkZPUk1BVElPTl9IMjY0X0ZMQVNIUExBWUVSIiB2YWx1ZT0i44GK5L2/44GE44Gu44Kz44Oz44OU44Ol44O844K/44Gr54++5Zyo44Kk44Oz44K544OI44O844Or44GV44KM44Gm44GE44KLIEZsYXNoIFBsYXllciDjga7jg5Djg7zjgrjjg6fjg7Pjga/jgIHjgZPjga7jg5Pjg4fjgqrjgpLjgrXjg53jg7zjg4jjgZfjgabjgYTjgb7jgZvjgpPjgILmnIDmlrDjga4gRmxhc2ggUGxheWVyIOOCkuODgOOCpuODs+ODreODvOODieOBmeOCi+OBq+OBr+OAgeODk+ODh+OCqumgmOWfn+OCkuOCr+ODquODg+OCr+OBl+OBpuOBj+OBoOOBleOBhOOAg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jgrXjgqTjg4njg5Djg7zjgpLlj4LliqDogIXjgavopovjgZvjgosiLz4NCgkJPHVpdGV4dCBuYW1lPSJNVVRFIiB2YWx1ZT0i44Of44Ol44O844OIIi8+DQoJCTx1aXRleHQgbmFtZT0iRE9DV1JBUF9USVRMRSIgdmFsdWU9IlByZXNlbnRlciDmt7vku5jjg5XjgqHjgqTjg6siLz4NCgkJPHVpdGV4dCBuYW1lPSJET0NXUkFQX01TRyIgdmFsdWU9IuODnuOCpOOCs+ODs+ODlOODpeODvOOCv+OBq+S/neWtmCIvPg0KCQk8dWl0ZXh0IG5hbWU9IkRPQ1dSQVBfUFJPTVBUIiB2YWx1ZT0i44Kv44Oq44OD44Kv44GX44Gm44OA44Km44Oz44Ot44O844OJIi8+DQoJPC9sYW5ndWFnZT4NCgk8bGFuZ3VhZ2UgaWQ9ImtvIj4NCgkJPCEtLSBmb3JtYXQgZm9yIHVpZm9udCB2YWx1ZSBpcyAiZm9udCxzaXplLGlzYm9sZCxpc2l0YWxpYyxpc3NoYWRvd2VkIiAtLT4NCgkJPHVpZm9udCBuYW1lPSJGT05UX1FVSVpaSU5HIiB2YWx1ZT0iVmVyZGFuYSw5LGZhbHNlLGZhbHNlLGZhbHNlIi8+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xMSxmYWxzZSxmYWxzZSx0cnVlIi8+DQoJCTx1aWZvbnQgbmFtZT0iRk9OVF9CSU9XSU4iIHZhbHVlPSJWZXJkYW5hLDExLGZhbHNlLGZhbHNlLGZhbHNlIi8+DQoJCTx1aWZvbnQgbmFtZT0iRk9OVF9MSVNUSEVBRElORyIgdmFsdWU9IlZlcmRhbmEsMTEsZmFsc2UsZmFsc2UsZmFsc2UiLz4NCgkJPHVpZm9udCBuYW1lPSJGT05UX1dJTlRJVExFIiB2YWx1ZT0iVmVyZGFuYSwxM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DQoJCTwhLS0gc3Vic3RpdHV0aW9uOiAlcyA9PSBzZWNvbmRzIHJlbWFpbmluZyAtLT4NCgkJPHVpdGV4dCBuYW1lPSJFTEFQU0VEIiB2YWx1ZT0iJW3rtoQgJXPstIgg64Ko7J2MIi8+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DQoJCTx1aXRleHQgbmFtZT0iQklPQlROX1RJVExFIiB2YWx1ZT0i6rK966ClIOyGjOqwnCIvPg0KCQk8dWl0ZXh0IG5hbWU9IkRJVklERVJCVE5fVElUTEUiIHZhbHVlPSJ8Ii8+DQoJCTx1aXRleHQgbmFtZT0iQ09OVEFDVEJUTl9USVRMRSIgdmFsdWU9IuyXsOudveyymCIvPg0KCQk8dWl0ZXh0IG5hbWU9IlRBQl9RVUlaIiB2YWx1ZT0i7YC07KaIIi8+DQoJCTx1aXRleHQgbmFtZT0iVEFCX09VVExJTkUiIHZhbHVlPSLqsJzsmpQiLz4NCgkJPHVpdGV4dCBuYW1lPSJUQUJfVEhVTUIiIHZhbHVlPSLstpXshoztjJAiLz4NCgkJPHVpdGV4dCBuYW1lPSJUQUJfTk9URVMiIHZhbHVlPSLrhbjtirgiLz4NCgkJPHVpdGV4dCBuYW1lPSJUQUJfU0VBUkNIIiB2YWx1ZT0i6rKA7IOJIi8+DQoJCTx1aXRleHQgbmFtZT0iU0xJREVfSEVBRElORyIgdmFsdWU9IuyKrOudvOydtOuTnCDsoJzrqqkiLz4NCgkJPHVpdGV4dCBuYW1lPSJEVVJBVElPTl9IRUFESU5HIiB2YWx1ZT0i7J6s7IOd7Iuc6rCEIi8+DQoJCTx1aXRleHQgbmFtZT0iU0VBUkNIX0hFQURJTkciIHZhbHVlPSLthY3siqTtirgg6rKA7IOJOiIvPg0KCQk8dWl0ZXh0IG5hbWU9IlRIVU1CX0hFQURJTkciIHZhbHVlPSLsiqzrnbzsnbTrk5wiLz4NCgkJPHVpdGV4dCBuYW1lPSJUSFVNQl9JTkZPIiB2YWx1ZT0i7KCc66qpL+yerOyDneyLnOqwhCIvPg0KCQk8dWl0ZXh0IG5hbWU9IkFUVEFDSE5BTUVfSEVBRElORyIgdmFsdWU9Iu2MjOydvCDsnbTrpoQiLz4NCgkJPHVpdGV4dCBuYW1lPSJBVFRBQ0hTSVpFX0hFQURJTkciIHZhbHVlPSLtgazquLAiLz4NCgkJPHVpdGV4dCBuYW1lPSJTTElERV9OT1RFUyIgdmFsdWU9IuyKrOudvOydtOuTnCDrhbjtirgiLz4NCgkJPCEtLXF1aXogcG9kIGFuZCBtZXNzYWdlIGJveCB0ZXh0cy0tPg0KCQk8dWl0ZXh0IG5hbWU9IlFVSVpQT0RfUVVJWl9BVFRFTVBUIiB2YWx1ZT0i7YC07KaIIOyLnOuPhCDtmp/siJg6Ii8+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siJg6ICVuLyV0Ii8+DQoJCTx1aXRleHQgbmFtZT0iUVVJWlBPRF9RVUVTVFlQRV9TVFIiIHZhbHVlPSLsnKDtmJU6ICVzIi8+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2AtOymiOulvCDsooXro4ztlZjroKTrqbQgW+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DQoJCTx1aXRleHQgbmFtZT0iU0NSVUJCQVJTVEFUVVNfVklEUExBWUlORyIgdmFsdWU9IlbDrWRlbyBlbiByZXByb2QuIi8+DQoJCTx1aXRleHQgbmFtZT0iU0NSVUJCQVJTVEFUVVNfTE9BRElORyIgdmFsdWU9IkNhcmdhbmRvIi8+DQoJCTx1aXRleHQgbmFtZT0iU0NSVUJCQVJTVEFUVVNfQlVGRkVSSU5HIiB2YWx1ZT0iQWxtYWNlbmFuZG8gZW4gYsO6ZmVyIi8+DQoJCTx1aXRleHQgbmFtZT0iU0NSVUJCQVJTVEFUVVNfUVVFU1RJT04iIHZhbHVlPSJDb250ZXN0YXIgcHJlZ3VudGEiLz4NCgkJPHVpdGV4dCBuYW1lPSJTQ1JVQkJBUlNUQVRVU19SRVZJRVdRVUlaIiB2YWx1ZT0iUmV2aXNhbmRvIHBydWViYSIvPg0KCQk8IS0tIHN1YnN0aXR1dGlvbjogJW0gPT0gbWludXRlcyByZW1haW5pbmcgLS0+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DQoJCTx1aXRleHQgbmFtZT0iQklPQlROX1RJVExFIiB2YWx1ZT0iQmlvZ3JhZsOtYSIvPg0KCQk8dWl0ZXh0IG5hbWU9IkRJVklERVJCVE5fVElUTEUiIHZhbHVlPSJ8Ii8+DQoJCTx1aXRleHQgbmFtZT0iQ09OVEFDVEJUTl9USVRMRSIgdmFsdWU9IkNvbnRhY3RvIi8+DQoJCTx1aXRleHQgbmFtZT0iVEFCX1FVSVoiIHZhbHVlPSJQcnVlYmEiLz4NCgkJPHVpdGV4dCBuYW1lPSJUQUJfT1VUTElORSIgdmFsdWU9IkNvbnRvcm5vIi8+DQoJCTx1aXRleHQgbmFtZT0iVEFCX1RIVU1CIiB2YWx1ZT0iTWluaWF0LiIvPg0KCQk8dWl0ZXh0IG5hbWU9IlRBQl9OT1RFUyIgdmFsdWU9Ik5vdGFzIi8+DQoJCTx1aXRleHQgbmFtZT0iVEFCX1NFQVJDSCIgdmFsdWU9IkJ1c2NhciIvPg0KCQk8dWl0ZXh0IG5hbWU9IlNMSURFX0hFQURJTkciIHZhbHVlPSJUw610dWxvIGRlIGRpYXBvc2l0aXZhIi8+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DQoJCTx1aXRleHQgbmFtZT0iQVRUQUNITkFNRV9IRUFESU5HIiB2YWx1ZT0iTm9tYnJlIGRlIGFyY2hpdm8iLz4NCgkJPHVpdGV4dCBuYW1lPSJBVFRBQ0hTSVpFX0hFQURJTkciIHZhbHVlPSJUYW1hw7FvIi8+DQoJCTx1aXRleHQgbmFtZT0iU0xJREVfTk9URVMiIHZhbHVlPSJOb3RhcyBkZSBkaWFwb3NpdGl2YSIvPg0KCQk8IS0tcXVpeiBwb2QgYW5kIG1lc3NhZ2UgYm94IHRleHRzLS0+DQoJCTx1aXRleHQgbmFtZT0iUVVJWlBPRF9RVUlaX0FUVEVNUFQiIHZhbHVlPSJJbnRlbnRvIGRlIHBydWViYToiLz4NCgkJPHVpdGV4dCBuYW1lPSJRVUlaUE9EX1FVSVpfQVRURU1QVF9WQUxVRSIgdmFsdWU9IiVuIGRlICV0Ii8+DQoJCTx1aXRleHQgbmFtZT0iUVVJWlBPRF9RVUlaX1NDT1JFIiB2YWx1ZT0iUHVudHVhY2nDs246Ii8+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DQoJCTx1aXRleHQgbmFtZT0iV0FSTklOR01TR19ZRVNTVFJJTkciIHZhbHVlPSJTw60iLz4NCgkJPHVpdGV4dCBuYW1lPSJXQVJOSU5HTVNHX05PU1RSSU5HIiB2YWx1ZT0iTm8iLz4NCgkJPHVpdGV4dCBuYW1lPSJXQVJOSU5HTVNHX1RJVExFU1RSSU5HIiB2YWx1ZT0iQXZpc28gZGUgbmF2ZWdhY2nDs24gZGUgcHJ1ZWJhIi8+DQoJCTx1aXRleHQgbmFtZT0iV0FSTklOR01TR19NU0dTVFJJTkciIHZhbHVlPSJIYXkgcHJlZ3VudGFzIHNpbiBpbnRlbnRvcyBlbiBlc3RhIHBydWViYS4mI3hBOyYjeEE7UGFyYSBzYWxpciBkZSBsYSBwcnVlYmEsIGhhZ2EgY2xpYyBlbiBTw60uIFBhcmEgY29udGludWFyLCBoYWdhIGNsaWMgZW4gTm8uIi8+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DQoJCTwhLS0gc3Vic3RpdHV0aW9uOiAlbiA9PSBzbGlkZSBudW1iZXIgLS0+DQoJCTx1aXRleHQgbmFtZT0iQk9PS01BUktTTElERSIgdmFsdWU9IkFkb2JlIFByZXNlbnRlcjogJXAgJXMiLz4NCgkJPHVpdGV4dCBuYW1lPSJTSE9XU0lERUJBUiIgdmFsdWU9Ik1vc3RyYXIgYmFycmEgbGF0ZXJhbCBhIGxvcyBwYXJ0aWNpcGFudGVzIi8+DQoJCTx1aXRleHQgbmFtZT0iTVVURSIgdmFsdWU9IlNpbGVuY2lhciIvPg0KCQk8dWl0ZXh0IG5hbWU9IkRPQ1dSQVBfVElUTEUiIHZhbHVlPSJBcmNoaXZvIGFkanVudG8gZGUgUHJlc2VudGVyIi8+DQoJCTx1aXRleHQgbmFtZT0iRE9DV1JBUF9NU0ciIHZhbHVlPSJHdWFyZGFyIGVuIE1pIFBDIi8+DQoJCTx1aXRleHQgbmFtZT0iRE9DV1JBUF9QUk9NUFQiIHZhbHVlPSJIYWdhIGNsaWMgZW4gRGVzY2FyZ2FyIi8+DQoJPC9sYW5ndWFnZT4NCgk8bGFuZ3VhZ2UgaWQ9InB0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lNsaWRlICVuIi8+DQoJCTwhLS0gc3Vic3RpdHV0aW9uOiAlbiA9PSBzbGlkZSBudW1iZXIgLS0+DQoJCTwhLS0gc3Vic3RpdHV0aW9uOiAldCA9PSB0b3RhbCBzbGlkZSBjb3VudCAtLT4NCgkJPHVpdGV4dCBuYW1lPSJTQ1JVQkJBUlNUQVRVU19TTElERUlORk8iIHZhbHVlPSJTbGlkZSAlbiAvICV0IHwgIi8+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GF0byIvPg0KCQk8dWl0ZXh0IG5hbWU9IlRBQl9RVUlaIiB2YWx1ZT0iUXVlc3QuIi8+DQoJCTx1aXRleHQgbmFtZT0iVEFCX09VVExJTkUiIHZhbHVlPSJFc3F1ZW1hIi8+DQoJCTx1aXRleHQgbmFtZT0iVEFCX1RIVU1CIiB2YWx1ZT0iTWluaSIvPg0KCQk8dWl0ZXh0IG5hbWU9IlRBQl9OT1RFUyIgdmFsdWU9Ik5vdGFzIi8+DQoJCTx1aXRleHQgbmFtZT0iVEFCX1NFQVJDSCIgdmFsdWU9IkJ1c2NhIi8+DQoJCTx1aXRleHQgbmFtZT0iU0xJREVfSEVBRElORyIgdmFsdWU9IlTDrXR1bG8gZG8gc2xpZGUiLz4NCgkJPHVpdGV4dCBuYW1lPSJEVVJBVElPTl9IRUFESU5HIiB2YWx1ZT0iRHVyYcOnw6NvIi8+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DQoJCTx1aXRleHQgbmFtZT0iU0xJREVfTk9URVMiIHZhbHVlPSJBbm90YcOnw7VlcyBkbyBzbGlkZSIvPg0KCQk8IS0tcXVpeiBwb2QgYW5kIG1lc3NhZ2UgYm94IHRleHRzLS0+DQoJCTx1aXRleHQgbmFtZT0iUVVJWlBPRF9RVUlaX0FUVEVNUFQiIHZhbHVlPSJUZW50YXRpdmEgbm8gcXVlc3Rpb27DoXJpbzoiLz4NCgkJPHVpdGV4dCBuYW1lPSJRVUlaUE9EX1FVSVpfQVRURU1QVF9WQUxVRSIgdmFsdWU9IiVuIGRlICV0Ii8+DQoJCTx1aXRleHQgbmFtZT0iUVVJWlBPRF9RVUlaX1NDT1JFIiB2YWx1ZT0iUG9udHVhw6fDo286Ii8+DQoJCTx1aXRleHQgbmFtZT0iUVVJWlBPRF9RVUlaX1BBU1NTQ09SRSIgdmFsdWU9IlBvbnR1YcOnw6NvIGRlIGFwcm92YcOnw6NvOiIvPg0KCQk8dWl0ZXh0IG5hbWU9IlFVSVpQT0RfUVVJWl9NQVhTQ09SRSIgdmFsdWU9IlBvbnR1YcOnw6NvIG3DoXhpbWE6Ii8+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DQoJCTx1aXRleHQgbmFtZT0iUVVJWlBPRF9RVUlaQVRNUFRfSU5GIiB2YWx1ZT0iSW5maW5pdG8iLz4NCgkJPHVpdGV4dCBuYW1lPSJRVUlaUE9EX1FVRVNBVE1QVF9JTkYiIHZhbHVlPSJJbmZpbml0byIvPg0KCQk8dWl0ZXh0IG5hbWU9IldBUk5JTkdNU0dfWUVTU1RSSU5HIiB2YWx1ZT0iU2ltIi8+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DQoJPC9sYW5ndWFnZT4NCgk8bGFuZ3VhZ2UgaWQ9Iml0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ludGVycm90dG8iLz4NCgkJPHVpdGV4dCBuYW1lPSJTQ1JVQkJBUlNUQVRVU19QTEFZSU5HIiB2YWx1ZT0iUmlwcm9kdXppb25lIi8+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DQoJCTx1aXRleHQgbmFtZT0iRUxBUFNFRCIgdmFsdWU9IiVtIE1pbnV0aSAlcyBTZWNvbmRpIHJpbWFuZW50aSIvPg0KCQk8dWl0ZXh0IG5hbWU9Ik5PVEZPVU5EIiB2YWx1ZT0iTmVzc3VuIGVsZW1lbnRvIHRyb3ZhdG8iLz4NCgkJPHVpdGV4dCBuYW1lPSJBVFRBQ0hNRU5UUyIgdmFsdWU9IkFsbGVnYXRp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DQoJCTx1aXRleHQgbmFtZT0iRFVSQVRJT05fSEVBRElORyIgdmFsdWU9IkR1cmF0YSIvPg0KCQk8dWl0ZXh0IG5hbWU9IlNFQVJDSF9IRUFESU5HIiB2YWx1ZT0iQ2VyY2EgdGVzdG86Ii8+DQoJCTx1aXRleHQgbmFtZT0iVEhVTUJfSEVBRElORyIgdmFsdWU9IkRpYXBvc2l0aXZhIi8+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CEtLXF1aXogcG9kIGFuZCBtZXNzYWdlIGJveCB0ZXh0cy0tPg0KCQk8dWl0ZXh0IG5hbWU9IlFVSVpQT0RfUVVJWl9BVFRFTVBUIiB2YWx1ZT0iVGVudGF0aXZvIHF1aXo6Ii8+DQoJCTx1aXRleHQgbmFtZT0iUVVJWlBPRF9RVUlaX0FUVEVNUFRfVkFMVUUiIHZhbHVlPSIlbiBkaSAldCIvPg0KCQk8dWl0ZXh0IG5hbWU9IlFVSVpQT0RfUVVJWl9TQ09SRSIgdmFsdWU9IlB1bnRlZ2dpbzoiLz4NCgkJPHVpdGV4dCBuYW1lPSJRVUlaUE9EX1FVSVpfUEFTU1NDT1JFIiB2YWx1ZT0iUHVudGVnZ2lvIG1pbmltbzoiLz4NCgkJPHVpdGV4dCBuYW1lPSJRVUlaUE9EX1FVSVpfTUFYU0NPUkUiIHZhbHVlPSJQdW50ZWdnaW8gbWFzc2ltbzoiLz4NCgkJPHVpdGV4dCBuYW1lPSJRVUlaUE9EX1FVRVNBVE1QVF9TVFIiIHZhbHVlPSJUZW50YXRpdm86ICVuIGRpICV0Ii8+DQoJCTx1aXRleHQgbmFtZT0iUVVJWlBPRF9RVUVTVFlQRV9TVFIiIHZhbHVlPSJUaXBvOiAlcyIvPg0KCQk8dWl0ZXh0IG5hbWU9IlFVSVpQT0RfUVVFU1RZUEVfR1JEIiB2YWx1ZT0iQ29uIHZhbHV0YXppb25lIi8+DQoJCTx1aXRleHQgbmFtZT0iUVVJWlBPRF9RVUVTVFlQRV9TVlkiIHZhbHVlPSJJbmRhZ2luZSIvPg0KCQk8dWl0ZXh0IG5hbWU9IlFVSVpQT0RfUVVJWkFUTVBUX0lORiIgdmFsdWU9IkluZmluaXRpIi8+DQoJCTx1aXRleHQgbmFtZT0iUVVJWlBPRF9RVUVTQVRNUFRfSU5GIiB2YWx1ZT0iSW5maW5pdGkiLz4NCgkJPHVpdGV4dCBuYW1lPSJXQVJOSU5HTVNHX1lFU1NUUklORyIgdmFsdWU9IlPDrCIvPg0KCQk8dWl0ZXh0IG5hbWU9IldBUk5JTkdNU0dfTk9TVFJJTkciIHZhbHVlPSJObyIvPg0KCQk8dWl0ZXh0IG5hbWU9IldBUk5JTkdNU0dfVElUTEVTVFJJTkciIHZhbHVlPSJBdnZlcnRlbnphIG5hdmlnYXppb25lIHF1aXoiLz4NCgkJPHVpdGV4dCBuYW1lPSJXQVJOSU5HTVNHX01TR1NUUklORyIgdmFsdWU9Ik9jY29ycmUgYW5jb3JhIHJpc3BvbmRlcmUgYWQgYWxjdW5lIGRvbWFuZGUgZGVsIHF1aXouJiN4QTsmI3hBO1NlIGZhdGUgY2xpYyBzdSBTw6wsIHVzY2lyZXRlIGRhbCBxdWl6LiBGYXRlIGNsaWMgc3UgTm8gcGVyIGNvbnRpbnVhcmUgaWwgcXVpei4iLz4NCgkJPHVpdGV4dCBuYW1lPSJJTkZPUk1BVElPTl9IMjY0X0ZMQVNIUExBWUVSIiB2YWx1ZT0iTGEgdmVyc2lvbmUgZGkgRmxhc2ggUGxheWVyIGF0dHVhbG1lbnRlIGluc3RhbGxhdGEgbm9uIHN1cHBvcnRhIHF1ZXN0byB2aWRlby4gRmF0ZSBjbGljIHN1bGwnYXJlYSBkZWwgdmlkZW8gcGVyIHNjYXJpY2FyZSBsJ3VsdGltYSB2ZXJzaW9uZSBkaS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c3RyYSBiYXJyYSBsYXRlcmFsZSBhaSBwYXJ0ZWNpcGFudGkiLz4NCgkJPHVpdGV4dCBuYW1lPSJNVVRFIiB2YWx1ZT0iRGlzYXR0aXZhIGF1ZGlvIi8+DQoJCTx1aXRleHQgbmFtZT0iRE9DV1JBUF9USVRMRSIgdmFsdWU9IkFsbGVnYXRvIGZpbGUgUHJlc2VudGVyIi8+DQoJCTx1aXRleHQgbmFtZT0iRE9DV1JBUF9NU0ciIHZhbHVlPSJTYWx2YSBpbiBSaXNvcnNlIGRlbCBjb21wdXRlciIvPg0KCQk8dWl0ZXh0IG5hbWU9IkRPQ1dSQVBfUFJPTVBUIiB2YWx1ZT0iQ2xpYyBwZXIgc2NhcmljYXJlIi8+DQoJPC9sYW5ndWFnZT4NCgk8bGFuZ3VhZ2UgaWQ9Im5s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SAlbiIvPg0KCQk8IS0tIHN1YnN0aXR1dGlvbjogJW4gPT0gc2xpZGUgbnVtYmVyIC0tPg0KCQk8IS0tIHN1YnN0aXR1dGlvbjogJXQgPT0gdG90YWwgc2xpZGUgY291bnQgLS0+DQoJCTx1aXRleHQgbmFtZT0iU0NSVUJCQVJTVEFUVVNfU0xJREVJTkZPIiB2YWx1ZT0iRGlhICVuIC8gJXQgfCAiLz4NCgkJPHVpdGV4dCBuYW1lPSJTQ1JVQkJBUlNUQVRVU19TVE9QUEVEIiB2YWx1ZT0iR2VzdG9wdCIvPg0KCQk8dWl0ZXh0IG5hbWU9IlNDUlVCQkFSU1RBVFVTX1BMQVlJTkciIHZhbHVlPSJBZnNwZWxlbiIvPg0KCQk8dWl0ZXh0IG5hbWU9IlNDUlVCQkFSU1RBVFVTX05PQVVESU8iIHZhbHVlPSJHZWVuIGF1ZGlvIi8+DQoJCTx1aXRleHQgbmFtZT0iU0NSVUJCQVJTVEFUVVNfVklEUExBWUlORyIgdmFsdWU9IlZpZGVvIGFmc3BlbGVuIi8+DQoJCTx1aXRleHQgbmFtZT0iU0NSVUJCQVJTVEFUVVNfTE9BRElORyIgdmFsdWU9IkxhZGVuIi8+DQoJCTx1aXRleHQgbmFtZT0iU0NSVUJCQVJTVEFUVVNfQlVGRkVSSU5HIiB2YWx1ZT0iQnVmZmVyZW4iLz4NCgkJPHVpdGV4dCBuYW1lPSJTQ1JVQkJBUlNUQVRVU19RVUVTVElPTiIgdmFsdWU9IlZyYWFnIG1ldCBhbnR3b29yZCIvPg0KCQk8dWl0ZXh0IG5hbWU9IlNDUlVCQkFSU1RBVFVTX1JFVklFV1FVSVoiIHZhbHVlPSJRdWl6IGNvbnRyb2xlcmVuIi8+DQoJCTwhLS0gc3Vic3RpdHV0aW9uOiAlbSA9PSBtaW51dGVzIHJlbWFpbmluZyAtLT4NCgkJPCEtLSBzdWJzdGl0dXRpb246ICVzID09IHNlY29uZHMgcmVtYWluaW5nIC0tPg0KCQk8dWl0ZXh0IG5hbWU9IkVMQVBTRUQiIHZhbHVlPSJFciByZXN0ZXJlbiAlbSBtaW51dGVuICVzIHNlY29uZGVuIi8+DQoJCTx1aXRleHQgbmFtZT0iTk9URk9VTkQiIHZhbHVlPSJOaWV0cyBnZXZvbmRlbiIvPg0KCQk8dWl0ZXh0IG5hbWU9IkFUVEFDSE1FTlRTIiB2YWx1ZT0iQmlqbGFnZW4iLz4NCgkJPCEtLSBzdWJzdGl0dXRpb246ICVwID09IGN1cnJlbnQgc3BlYWtlcidzIHRpdGxlIC0tPg0KCQk8dWl0ZXh0IG5hbWU9IkJJT1dJTl9USVRMRSIgdmFsdWU9IkJpb2dyYWZpZTogJXAiLz4NCgkJPHVpdGV4dCBuYW1lPSJCSU9CVE5fVElUTEUiIHZhbHVlPSJCaW9ncmFmaWUiLz4NCgkJPHVpdGV4dCBuYW1lPSJESVZJREVSQlROX1RJVExFIiB2YWx1ZT0ifCIvPg0KCQk8dWl0ZXh0IG5hbWU9IkNPTlRBQ1RCVE5fVElUTEUiIHZhbHVlPSJDb250YWN0Ii8+DQoJCTx1aXRleHQgbmFtZT0iVEFCX1FVSVoiIHZhbHVlPSJRdWl6Ii8+DQoJCTx1aXRleHQgbmFtZT0iVEFCX09VVExJTkUiIHZhbHVlPSJPdmVyemljaHQiLz4NCgkJPHVpdGV4dCBuYW1lPSJUQUJfVEhVTUIiIHZhbHVlPSJNaW5pYXR1dXIiLz4NCgkJPHVpdGV4dCBuYW1lPSJUQUJfTk9URVMiIHZhbHVlPSJOb3RpdGllcyIvPg0KCQk8dWl0ZXh0IG5hbWU9IlRBQl9TRUFSQ0giIHZhbHVlPSJab2VrZW4iLz4NCgkJPHVpdGV4dCBuYW1lPSJTTElERV9IRUFESU5HIiB2YWx1ZT0iVGl0ZWwgdmFuIGRpYSIvPg0KCQk8dWl0ZXh0IG5hbWU9IkRVUkFUSU9OX0hFQURJTkciIHZhbHVlPSJEdXVyIi8+DQoJCTx1aXRleHQgbmFtZT0iU0VBUkNIX0hFQURJTkciIHZhbHVlPSJab2VrZW4gbmFhciB0ZWtzdDoiLz4NCgkJPHVpdGV4dCBuYW1lPSJUSFVNQl9IRUFESU5HIiB2YWx1ZT0iRGlhIi8+DQoJCTx1aXRleHQgbmFtZT0iVEhVTUJfSU5GTyIgdmFsdWU9IlRpdGVsL2R1dXIgdmFuIGRpYSIvPg0KCQk8dWl0ZXh0IG5hbWU9IkFUVEFDSE5BTUVfSEVBRElORyIgdmFsdWU9IkJlc3RhbmRzbmFhbSIvPg0KCQk8dWl0ZXh0IG5hbWU9IkFUVEFDSFNJWkVfSEVBRElORyIgdmFsdWU9Ikdyb290dGUiLz4NCgkJPHVpdGV4dCBuYW1lPSJTTElERV9OT1RFUyIgdmFsdWU9IkRpYW5vdGl0aWVzIi8+DQoJCTwhLS1xdWl6IHBvZCBhbmQgbWVzc2FnZSBib3ggdGV4dHMtLT4NCgkJPHVpdGV4dCBuYW1lPSJRVUlaUE9EX1FVSVpfQVRURU1QVCIgdmFsdWU9IlF1aXpwb2dpbmc6Ii8+DQoJCTx1aXRleHQgbmFtZT0iUVVJWlBPRF9RVUlaX0FUVEVNUFRfVkFMVUUiIHZhbHVlPSIlbiB2YW4gJXQiLz4NCgkJPHVpdGV4dCBuYW1lPSJRVUlaUE9EX1FVSVpfU0NPUkUiIHZhbHVlPSJCZWhhYWxkZSBzY29yZToiLz4NCgkJPHVpdGV4dCBuYW1lPSJRVUlaUE9EX1FVSVpfUEFTU1NDT1JFIiB2YWx1ZT0iVm9sZG9lbmRlIHNjb3JlOiIvPg0KCQk8dWl0ZXh0IG5hbWU9IlFVSVpQT0RfUVVJWl9NQVhTQ09SRSIgdmFsdWU9Ik1heGltYWFsIGhhYWxiYXJlIHNjb3JlOiIvPg0KCQk8dWl0ZXh0IG5hbWU9IlFVSVpQT0RfUVVFU0FUTVBUX1NUUiIgdmFsdWU9IlBvZ2luZzogJW4gdmFuICV0Ii8+DQoJCTx1aXRleHQgbmFtZT0iUVVJWlBPRF9RVUVTVFlQRV9TVFIiIHZhbHVlPSJUeXBlOiAlcyIvPg0KCQk8dWl0ZXh0IG5hbWU9IlFVSVpQT0RfUVVFU1RZUEVfR1JEIiB2YWx1ZT0iVGVsdCB2b29yIHNjb3JlIi8+DQoJCTx1aXRleHQgbmFtZT0iUVVJWlBPRF9RVUVTVFlQRV9TVlkiIHZhbHVlPSJFbnF1w6p0ZSIvPg0KCQk8dWl0ZXh0IG5hbWU9IlFVSVpQT0RfUVVJWkFUTVBUX0lORiIgdmFsdWU9Ik9uYmVwZXJrdCIvPg0KCQk8dWl0ZXh0IG5hbWU9IlFVSVpQT0RfUVVFU0FUTVBUX0lORiIgdmFsdWU9Ik9uYmVwZXJrdCIvPg0KCQk8dWl0ZXh0IG5hbWU9IldBUk5JTkdNU0dfWUVTU1RSSU5HIiB2YWx1ZT0iSmEiLz4NCgkJPHVpdGV4dCBuYW1lPSJXQVJOSU5HTVNHX05PU1RSSU5HIiB2YWx1ZT0iTmVlIi8+DQoJCTx1aXRleHQgbmFtZT0iV0FSTklOR01TR19USVRMRVNUUklORyIgdmFsdWU9IldhYXJzY2h1d2luZyBtZXQgYmV0cmVra2luZyB0b3QgcXVpem5hdmlnYXRpZSIvPg0KCQk8dWl0ZXh0IG5hbWU9IldBUk5JTkdNU0dfTVNHU1RSSU5HIiB2YWx1ZT0iVSBoZWJ0IG5pZXQgYWxsZSB2cmFnZW4gaW4gZGV6ZSBxdWl6IGJlYW50d29vcmQuJiN4QTsmI3hBO0tsaWsgb3AgSmEgb20gZGUgcXVpeiBhZiB0ZSBzbHVpdGVuLiBLbGlrIG9wIE5lZSBvbSBkZSBxdWl6IHZvb3J0IHRlIHpldHRlbi4iLz4NCgkJPHVpdGV4dCBuYW1lPSJJTkZPUk1BVElPTl9IMjY0X0ZMQVNIUExBWUVSIiB2YWx1ZT0iRGV6ZSB2aWRlbyB3b3JkdCBuaWV0IG9uZGVyc3RldW5kIGRvb3IgZGUgdmVyc2llIHZhbiBGbGFzaCBQbGF5ZXIgZGllIG1vbWVudGVlbCBvcCB1dyBjb21wdXRlciBpcyBnZcOvbnN0YWxsZWVyZC4gS2xpayBpbiBkZSB2aWRlbyBvbSBkZSBuaWV1d3N0ZSBGbGFzaCBQbGF5ZXIgdGUgZG93bmxv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WmlqcGFuZWVsIGFhbiBkZWVsbmVtZXJzIHdlZXJnZXZlbiIvPg0KCQk8dWl0ZXh0IG5hbWU9Ik1VVEUiIHZhbHVlPSJEZW1wZW4iLz4NCgkJPHVpdGV4dCBuYW1lPSJET0NXUkFQX1RJVExFIiB2YWx1ZT0iUHJlc2VudGVyLWJlc3RhbmRzYmlqbGFnZSIvPg0KCQk8dWl0ZXh0IG5hbWU9IkRPQ1dSQVBfTVNHIiB2YWx1ZT0iT3BzbGFhbiBpbiBEZXplIGNvbXB1dGVyIi8+DQoJCTx1aXRleHQgbmFtZT0iRE9DV1JBUF9QUk9NUFQiIHZhbHVlPSJLbGlrIG9tIHRlIGRvd25sb2FkZW4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DQoJCTx1aWZvbnQgbmFtZT0iRk9OVF9QUkVTRU5UQVRJT05OQU1FIiB2YWx1ZT0i5a6L5L2TLTE4MDMwLDE0LGZhbHNlLGZhbHNlLHRydWUiLz4NCgkJPHVpZm9udCBuYW1lPSJGT05UX1BSRVNFTlRFUk5BTUUiIHZhbHVlPSLlrovkvZMtMTgwMzAsMTQsdHJ1ZSxmYWxzZSx0cnVlIi8+DQoJCTx1aWZvbnQgbmFtZT0iRk9OVF9QUkVTRU5URVJUSVRMRSIgdmFsdWU9IuWui+S9ky0xODAzMCwxMyxmYWxzZSxmYWxzZSx0cnVlIi8+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DQoJCTx1aWZvbnQgbmFtZT0iRk9OVF9NU0dCT1hfV0lOVElUTEUiIHZhbHVlPSLlrovkvZMtMTgwMzAsMTIsdHJ1ZSxmYWxzZSx0cnVlIi8+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DQoJCTx1aWZvbnQgbmFtZT0iRk9OVF9RVUlaUE9EX1FVRVNUSU9OX1NDT1JFIiB2YWx1ZT0i5a6L5L2TLTE4MDMwLDEwLGZhbHNlLGZhbHNlLHRydWUiLz4NCgkJPHVpZm9udCBuYW1lPSJGT05UX1FVSVpQT0RfUVVFU1RJT05fU0NPUkVfVkFMVUUiIHZhbHVlPSLlrovkvZMtMTgwMzAsMTAsdHJ1ZSxmYWxzZSx0cnVlIi8+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S9ky0xODAzMCwxMCxmYWxzZSxmYWxzZSx0cnVlIi8+DQoJCTx1aWZvbnQgbmFtZT0iRk9OVF9RVUlaUE9EX1FVSVpfUVVFU1RJT05fQVRURU1QVEVEX1ZBTFVFIiB2YWx1ZT0i5a6L5L2TLTE4MDMwLDEwLHRydWUsZmFsc2UsdHJ1ZSIvPg0KCQk8dWlmb250IG5hbWU9IkZPTlRfUVVJWlBPRF9RVUlaX1NDT1JFX1RBRyIgdmFsdWU9IuWui+S9ky0xODAzMCwxMix0cnVlLGZhbHNlLHRydWUiLz4NCgkJPHVpZm9udCBuYW1lPSJGT05UX1FVSVpQT0RfUVVJWl9TQ09SRSIgdmFsdWU9IuWui+S9ky0xODAzMCwxMCxmYWxzZSxmYWxzZSx0cnVlIi8+DQoJCTx1aWZvbnQgbmFtZT0iRk9OVF9RVUlaUE9EX1FVSVpfU0NPUkVfVkFMVUUiIHZhbHVlPSLlrovkvZMtMTgwMzAsMTAsdHJ1ZSxmYWxzZSx0cnVlIi8+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S9ky0xODAzMCwxMCxmYWxzZSxmYWxzZSx0cnVlIi8+DQoJCTx1aWZvbnQgbmFtZT0iRk9OVF9RVUlaUE9EX1FVSVpfUEFTU1NDT1JFX1ZBTFVFIiB2YWx1ZT0i5a6L5L2TLTE4MDMwLDEwLHRydWUsZmFsc2UsdHJ1ZSIvPg0KCQk8IS0tIHVpdGV4dCAtLT4NCgkJPCEtLSBzdWJzdGl0dXRpb246ICVuID09IHNsaWRlIG51bWJlciAtLT4NCgkJPHVpdGV4dCBuYW1lPSJVTk5BTUVEU0xJREVUSVRMRSIgdmFsdWU9IuW5u+eBr+eJhyAlbiIvPg0KCQk8IS0tIHN1YnN0aXR1dGlvbjogJW4gPT0gc2xpZGUgbnVtYmVyIC0tPg0KCQk8IS0tIHN1YnN0aXR1dGlvbjogJXQgPT0gdG90YWwgc2xpZGUgY291bnQgLS0+DQoJCTx1aXRleHQgbmFtZT0iU0NSVUJCQVJTVEFUVVNfU0xJREVJTkZPIiB2YWx1ZT0i5bm754Gv54mHICVuIC8gJXQgfCAiLz4NCgkJPHVpdGV4dCBuYW1lPSJTQ1JVQkJBUlNUQVRVU19TVE9QUEVEIiB2YWx1ZT0i5bey5YGc5q2iIi8+DQoJCTx1aXRleHQgbmFtZT0iU0NSVUJCQVJTVEFUVVNfUExBWUlORyIgdmFsdWU9Iuato+WcqOaSreaUviIvPg0KCQk8dWl0ZXh0IG5hbWU9IlNDUlVCQkFSU1RBVFVTX05PQVVESU8iIHZhbHVlPSLml6Dpn7PpopEiLz4NCgkJPHVpdGV4dCBuYW1lPSJTQ1JVQkJBUlNUQVRVU19WSURQTEFZSU5HIiB2YWx1ZT0i6KeG6aKR5pKt5pS+Ii8+DQoJCTx1aXRleHQgbmFtZT0iU0NSVUJCQVJTVEFUVVNfTE9BRElORyIgdmFsdWU9Iuato+WcqOi9veWFpSIvPg0KCQk8dWl0ZXh0IG5hbWU9IlNDUlVCQkFSU1RBVFVTX0JVRkZFUklORyIgdmFsdWU9Iuato+WcqOi/m+ihjOe8k+WGsuWkhOeQhiIvPg0KCQk8dWl0ZXh0IG5hbWU9IlNDUlVCQkFSU1RBVFVTX1FVRVNUSU9OIiB2YWx1ZT0i5Zue562U6Zeu6aKYIi8+DQoJCTx1aXRleHQgbmFtZT0iU0NSVUJCQVJTVEFUVVNfUkVWSUVXUVVJWiIgdmFsdWU9Iuato+WcqOWuoemYhea1i+mqjCIvPg0KCQk8IS0tIHN1YnN0aXR1dGlvbjogJW0gPT0gbWludXRlcyByZW1haW5pbmcgLS0+DQoJCTwhLS0gc3Vic3RpdHV0aW9uOiAlcyA9PSBzZWNvbmRzIHJlbWFpbmluZyAtLT4NCgkJPHVpdGV4dCBuYW1lPSJFTEFQU0VEIiB2YWx1ZT0i5Ymp5L2ZICVtIOWIhumSnyAlcyDnp5IiLz4NCgkJPHVpdGV4dCBuYW1lPSJOT1RGT1VORCIgdmFsdWU9IuacquaJvuWIsOS7u+S9leWGheWuuSIvPg0KCQk8dWl0ZXh0IG5hbWU9IkFUVEFDSE1FTlRTIiB2YWx1ZT0i6ZmE5Lu2Ii8+DQoJCTwhLS0gc3Vic3RpdHV0aW9uOiAlcCA9PSBjdXJyZW50IHNwZWFrZXIncyB0aXRsZSAtLT4NCgkJPHVpdGV4dCBuYW1lPSJCSU9XSU5fVElUTEUiIHZhbHVlPSLkuKrkurrnroDku4s6ICVwIi8+DQoJCTx1aXRleHQgbmFtZT0iQklPQlROX1RJVExFIiB2YWx1ZT0i5Liq5Lq6566A5LuLIi8+DQoJCTx1aXRleHQgbmFtZT0iRElWSURFUkJUTl9USVRMRSIgdmFsdWU9InwiLz4NCgkJPHVpdGV4dCBuYW1lPSJDT05UQUNUQlROX1RJVExFIiB2YWx1ZT0i6IGU57O75pa55byPIi8+DQoJCTx1aXRleHQgbmFtZT0iVEFCX1FVSVoiIHZhbHVlPSLmtYvpqowiLz4NCgkJPHVpdGV4dCBuYW1lPSJUQUJfT1VUTElORSIgdmFsdWU9IuWkp+e6siIvPg0KCQk8dWl0ZXh0IG5hbWU9IlRBQl9USFVNQiIgdmFsdWU9Iue8qeeVpeWbviIvPg0KCQk8dWl0ZXh0IG5hbWU9IlRBQl9OT1RFUyIgdmFsdWU9IuWkh+azqCIvPg0KCQk8dWl0ZXh0IG5hbWU9IlRBQl9TRUFSQ0giIHZhbHVlPSLmkJzntKIiLz4NCgkJPHVpdGV4dCBuYW1lPSJTTElERV9IRUFESU5HIiB2YWx1ZT0i5bm754Gv54mH5qCH6aKYIi8+DQoJCTx1aXRleHQgbmFtZT0iRFVSQVRJT05fSEVBRElORyIgdmFsdWU9IuaMgee7reaXtumXtCIvPg0KCQk8dWl0ZXh0IG5hbWU9IlNFQVJDSF9IRUFESU5HIiB2YWx1ZT0i5pCc57Si5paH5pysOiIvPg0KCQk8dWl0ZXh0IG5hbWU9IlRIVU1CX0hFQURJTkciIHZhbHVlPSLlubvnga/niYciLz4NCgkJPHVpdGV4dCBuYW1lPSJUSFVNQl9JTkZPIiB2YWx1ZT0i5bm754Gv54mH5qCH6aKYL+aMgee7reaXtumXtCIvPg0KCQk8dWl0ZXh0IG5hbWU9IkFUVEFDSE5BTUVfSEVBRElORyIgdmFsdWU9IuaWh+S7tuWQjSIvPg0KCQk8dWl0ZXh0IG5hbWU9IkFUVEFDSFNJWkVfSEVBRElORyIgdmFsdWU9IuWkp+WwjyIvPg0KCQk8dWl0ZXh0IG5hbWU9IlNMSURFX05PVEVTIiB2YWx1ZT0i5bm754Gv54mH5aSH5rOoIi8+DQoJCTwhLS1xdWl6IHBvZCBhbmQgbWVzc2FnZSBib3ggdGV4dHMtLT4NCgkJPHVpdGV4dCBuYW1lPSJRVUlaUE9EX1FVSVpfQVRURU1QVCIgdmFsdWU9Iua1i+mqjOWwneivleasoeaVsDoiLz4NCgkJPHVpdGV4dCBuYW1lPSJRVUlaUE9EX1FVSVpfQVRURU1QVF9WQUxVRSIgdmFsdWU9IuesrCAlbiDmrKHvvIzlhbEgJXQg5qyhIi8+DQoJCTx1aXRleHQgbmFtZT0iUVVJWlBPRF9RVUlaX1NDT1JFIiB2YWx1ZT0i5b6X5YiGOiIvPg0KCQk8dWl0ZXh0IG5hbWU9IlFVSVpQT0RfUVVJWl9QQVNTU0NPUkUiIHZhbHVlPSLlj4rmoLzliIbmlbA6Ii8+DQoJCTx1aXRleHQgbmFtZT0iUVVJWlBPRF9RVUlaX01BWFNDT1JFIiB2YWx1ZT0i5pyA6auY5YiG5pWwOiIvPg0KCQk8dWl0ZXh0IG5hbWU9IlFVSVpQT0RfUVVFU0FUTVBUX1NUUiIgdmFsdWU9IuWwneivleasoeaVsDog56ysICVuIOasoe+8jOWFsSAldCDmrKEiLz4NCgkJPHVpdGV4dCBuYW1lPSJRVUlaUE9EX1FVRVNUWVBFX1NUUiIgdmFsdWU9Iuexu+WeizogJXMiLz4NCgkJPHVpdGV4dCBuYW1lPSJRVUlaUE9EX1FVRVNUWVBFX0dSRCIgdmFsdWU9IuivhOe6pyIvPg0KCQk8dWl0ZXh0IG5hbWU9IlFVSVpQT0RfUVVFU1RZUEVfU1ZZIiB2YWx1ZT0i6LCD5p+lIi8+DQoJCTx1aXRleHQgbmFtZT0iUVVJWlBPRF9RVUlaQVRNUFRfSU5GIiB2YWx1ZT0i5peg6ZmQIi8+DQoJCTx1aXRleHQgbmFtZT0iUVVJWlBPRF9RVUVTQVRNUFRfSU5GIiB2YWx1ZT0i5peg6ZmQIi8+DQoJCTx1aXRleHQgbmFtZT0iV0FSTklOR01TR19ZRVNTVFJJTkciIHZhbHVlPSLmmK8iLz4NCgkJPHVpdGV4dCBuYW1lPSJXQVJOSU5HTVNHX05PU1RSSU5HIiB2YWx1ZT0i5ZCmIi8+DQoJCTx1aXRleHQgbmFtZT0iV0FSTklOR01TR19USVRMRVNUUklORyIgdmFsdWU9Iua1i+mqjOWvvOiIquitpuWRiiIvPg0KCQk8dWl0ZXh0IG5hbWU9IldBUk5JTkdNU0dfTVNHU1RSSU5HIiB2YWx1ZT0i5q2k5rWL6aqM5Lit5pyJ5pyq5bCd6K+V5L2c562U55qE6Zeu6aKY44CCJiN4QTsmI3hBO+WNleWHu+KAnOaYr+KAnemAgOWHuuatpOa1i+mqjOOAguWNleWHu+KAnOWQpuKAnee7p+e7rea1i+mqjOOAgiIvPg0KCQk8dWl0ZXh0IG5hbWU9IklORk9STUFUSU9OX0gyNjRfRkxBU0hQTEFZRVIiIHZhbHVlPSLlvZPliY3lronoo4XlnKjmgqjnmoTorqHnrpfmnLrkuIrnmoQgRmxhc2ggUGxheWVyIOeJiOacrOS4jeaUr+aMgeivpeinhumikeOAguWNleWHu+inhumikeWMuuWfn+S4i+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C5Yqg6ICF5pi+56S65o+Q6KaB5qCPIi8+DQoJCTx1aXRleHQgbmFtZT0iTVVURSIgdmFsdWU9IumdmemfsyIvPg0KCQk8dWl0ZXh0IG5hbWU9IkRPQ1dSQVBfVElUTEUiIHZhbHVlPSJQcmVzZW50ZXIg5paH5Lu26ZmE5Lu2Ii8+DQoJCTx1aXRleHQgbmFtZT0iRE9DV1JBUF9NU0ciIHZhbHVlPSLkv53lrZjliLDmiJHnmoTorqHnrpfmnLoiLz4NCgkJPHVpdGV4dCBuYW1lPSJET0NXUkFQX1BST01QVCIgdmFsdWU9IuWNleWHu+S7peS4i+i9vSIvPg0KCTwvbGFuZ3VhZ2U+DQoJPGxhbmd1YWdlIGlkPSJ0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TbGF5dCAlbiIvPg0KCQk8IS0tIHN1YnN0aXR1dGlvbjogJW4gPT0gc2xpZGUgbnVtYmVyIC0tPg0KCQk8IS0tIHN1YnN0aXR1dGlvbjogJXQgPT0gdG90YWwgc2xpZGUgY291bnQgLS0+DQoJCTx1aXRleHQgbmFtZT0iU0NSVUJCQVJTVEFUVVNfU0xJREVJTkZPIiB2YWx1ZT0iU2xheXQgJW4gLyAldCB8ICIvPg0KCQk8dWl0ZXh0IG5hbWU9IlNDUlVCQkFSU1RBVFVTX1NUT1BQRUQiIHZhbHVlPSJEdXJkdXJ1bGR1Ii8+DQoJCTx1aXRleHQgbmFtZT0iU0NSVUJCQVJTVEFUVVNfUExBWUlORyIgdmFsdWU9Ik95bmF0xLFsxLF5b3IiLz4NCgkJPHVpdGV4dCBuYW1lPSJTQ1JVQkJBUlNUQVRVU19OT0FVRElPIiB2YWx1ZT0iU2VzIFlvayIvPg0KCQk8dWl0ZXh0IG5hbWU9IlNDUlVCQkFSU1RBVFVTX1ZJRFBMQVlJTkciIHZhbHVlPSJWaWRlbyBPeW5hdMSxbMSxeW9yIi8+DQoJCTx1aXRleHQgbmFtZT0iU0NSVUJCQVJTVEFUVVNfTE9BRElORyIgdmFsdWU9IlnDvGtsZW5peW9yIi8+DQoJCTx1aXRleHQgbmFtZT0iU0NSVUJCQVJTVEFUVVNfQlVGRkVSSU5HIiB2YWx1ZT0iQXJhYmVsbGXEn2UgQWzEsW7EsXlvciIvPg0KCQk8dWl0ZXh0IG5hbWU9IlNDUlVCQkFSU1RBVFVTX1FVRVNUSU9OIiB2YWx1ZT0iU29ydXl1IFlhbsSxdGxhIi8+DQoJCTx1aXRleHQgbmFtZT0iU0NSVUJCQVJTVEFUVVNfUkVWSUVXUVVJWiIgdmFsdWU9IlPEsW5hdiDEsG5jZWxlbml5b3IiLz4NCgkJPCEtLSBzdWJzdGl0dXRpb246ICVtID09IG1pbnV0ZXMgcmVtYWluaW5nIC0tPg0KCQk8IS0tIHN1YnN0aXR1dGlvbjogJXMgPT0gc2Vjb25kcyByZW1haW5pbmcgLS0+DQoJCTx1aXRleHQgbmFtZT0iRUxBUFNFRCIgdmFsdWU9IiVtIERha2lrYSAlcyBTYW5peWUgS2FsZMSxIi8+DQoJCTx1aXRleHQgbmFtZT0iTk9URk9VTkQiIHZhbHVlPSJIZXJoYW5naSBCaXIgxZ5leSBCdWx1bm1hZMSxIi8+DQoJCTx1aXRleHQgbmFtZT0iQVRUQUNITUVOVFMiIHZhbHVlPSJFa2xlci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sSwcnRpYmF0Ii8+DQoJCTx1aXRleHQgbmFtZT0iVEFCX1FVSVoiIHZhbHVlPSJTxLFuYXYiLz4NCgkJPHVpdGV4dCBuYW1lPSJUQUJfT1VUTElORSIgdmFsdWU9IkFuYSBIYXQiLz4NCgkJPHVpdGV4dCBuYW1lPSJUQUJfVEhVTUIiIHZhbHVlPSJSZXNpbSIvPg0KCQk8dWl0ZXh0IG5hbWU9IlRBQl9OT1RFUyIgdmFsdWU9Ik5vdGxhciIvPg0KCQk8dWl0ZXh0IG5hbWU9IlRBQl9TRUFSQ0giIHZhbHVlPSJBcmEiLz4NCgkJPHVpdGV4dCBuYW1lPSJTTElERV9IRUFESU5HIiB2YWx1ZT0iU2xheXQgQmHFn2zEscSfxLEiLz4NCgkJPHVpdGV4dCBuYW1lPSJEVVJBVElPTl9IRUFESU5HIiB2YWx1ZT0iU8O8cmUiLz4NCgkJPHVpdGV4dCBuYW1lPSJTRUFSQ0hfSEVBRElORyIgdmFsdWU9Ik1ldG5pIGFyYToiLz4NCgkJPHVpdGV4dCBuYW1lPSJUSFVNQl9IRUFESU5HIiB2YWx1ZT0iU2xheXQiLz4NCgkJPHVpdGV4dCBuYW1lPSJUSFVNQl9JTkZPIiB2YWx1ZT0iU2xheXQgQmHFn2zEscSfxLEvU8O8cmVzaSIvPg0KCQk8dWl0ZXh0IG5hbWU9IkFUVEFDSE5BTUVfSEVBRElORyIgdmFsdWU9IkRvc3lhIEFkxLEiLz4NCgkJPHVpdGV4dCBuYW1lPSJBVFRBQ0hTSVpFX0hFQURJTkciIHZhbHVlPSJCb3l1dCIvPg0KCQk8dWl0ZXh0IG5hbWU9IlNMSURFX05PVEVTIiB2YWx1ZT0iU2xheXQgTm90bGFyxLEiLz4NCgkJPCEtLXF1aXogcG9kIGFuZCBtZXNzYWdlIGJveCB0ZXh0cy0tPg0KCQk8dWl0ZXh0IG5hbWU9IlFVSVpQT0RfUVVJWl9BVFRFTVBUIiB2YWx1ZT0iU8SxbmF2IERlbmVtZXNpOiIvPg0KCQk8dWl0ZXh0IG5hbWU9IlFVSVpQT0RfUVVJWl9BVFRFTVBUX1ZBTFVFIiB2YWx1ZT0iJW4vJXQiLz4NCgkJPHVpdGV4dCBuYW1lPSJRVUlaUE9EX1FVSVpfU0NPUkUiIHZhbHVlPSJQdWFuOiIvPg0KCQk8dWl0ZXh0IG5hbWU9IlFVSVpQT0RfUVVJWl9QQVNTU0NPUkUiIHZhbHVlPSJHZcOnbWUgUHVhbsSxOiIvPg0KCQk8dWl0ZXh0IG5hbWU9IlFVSVpQT0RfUVVJWl9NQVhTQ09SRSIgdmFsdWU9Ik1ha3NpbXVtIFB1YW46Ii8+DQoJCTx1aXRleHQgbmFtZT0iUVVJWlBPRF9RVUVTQVRNUFRfU1RSIiB2YWx1ZT0iRGVuZW1lOiAlbi8ldCIvPg0KCQk8dWl0ZXh0IG5hbWU9IlFVSVpQT0RfUVVFU1RZUEVfU1RSIiB2YWx1ZT0iVMO8cjogJXMiLz4NCgkJPHVpdGV4dCBuYW1lPSJRVUlaUE9EX1FVRVNUWVBFX0dSRCIgdmFsdWU9IkJhc2FtYWtsxLEiLz4NCgkJPHVpdGV4dCBuYW1lPSJRVUlaUE9EX1FVRVNUWVBFX1NWWSIgdmFsdWU9IkFua2V0Ii8+DQoJCTx1aXRleHQgbmFtZT0iUVVJWlBPRF9RVUlaQVRNUFRfSU5GIiB2YWx1ZT0iU8SxbsSxcnPEsXoiLz4NCgkJPHVpdGV4dCBuYW1lPSJRVUlaUE9EX1FVRVNBVE1QVF9JTkYiIHZhbHVlPSJTxLFuxLFyc8SxeiIvPg0KCQk8dWl0ZXh0IG5hbWU9IldBUk5JTkdNU0dfWUVTU1RSSU5HIiB2YWx1ZT0iRXZldCIvPg0KCQk8dWl0ZXh0IG5hbWU9IldBUk5JTkdNU0dfTk9TVFJJTkciIHZhbHVlPSJIYXnEsXIiLz4NCgkJPHVpdGV4dCBuYW1lPSJXQVJOSU5HTVNHX1RJVExFU1RSSU5HIiB2YWx1ZT0iU8SxbmF2IEdlemlubWUgVXlhcsSxc8SxIi8+DQoJCTx1aXRleHQgbmFtZT0iV0FSTklOR01TR19NU0dTVFJJTkciIHZhbHVlPSJCdSBTxLFuYXZkYSBkZW5lbm1lbWnFnyBzb3J1bGFyIHZhci4mI3hBOyYjeEE7RXZldCBzZcOnZW5lxJ9pbmkgdMSxa2xhdMSxcnNhbsSxeiBTxLFuYXZkYW4gw6fEsWthY2Frc8SxbsSxei4gU8SxbmF2YSBkZXZhbSBldG1layBpw6dpbiBIYXnEsXIgc2XDp2VuZcSfaW5pIHTEsWtsYXTEsW4uIi8+DQoJCTx1aXRleHQgbmFtZT0iSU5GT1JNQVRJT05fSDI2NF9GTEFTSFBMQVlFUiIgdmFsdWU9IkJpbGdpc2F5YXLEsW7EsXphIHnDvGtsw7wgb2xhbiBnZcOnZXJsaSBGbGFzaCBQbGF5ZXIgc8O8csO8bcO8IGJ1IHZpZGVveXUgZGVzdGVrbGVtaXlvci4gRW4gc29uIEZsYXNoIFBsYXllciBzw7xyw7xtw7xuw7wgaW5kaXJtZWsgacOnaW4gdmlkZW8gYWxhbsSxbsSxIHTEsWtsYXTEsW4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thdMSxbMSxbWPEsWxhcmEga2VuYXIgw6d1YnXEn3VudSBnw7ZzdGVyIi8+DQoJCTx1aXRleHQgbmFtZT0iTVVURSIgdmFsdWU9IlNlc3NpeiIvPg0KCQk8dWl0ZXh0IG5hbWU9IkRPQ1dSQVBfVElUTEUiIHZhbHVlPSJQcmVzZW50ZXIgRG9zeWEgRWtpIi8+DQoJCTx1aXRleHQgbmFtZT0iRE9DV1JBUF9NU0ciIHZhbHVlPSJCaWxnaXNheWFyxLFtYSBLYXlkZXQiLz4NCgkJPHVpdGV4dCBuYW1lPSJET0NXUkFQX1BST01QVCIgdmFsdWU9IsSwbmRpcm1layBpw6dpbiBUxLFrbGF0xLFuIi8+DQoJPC9sYW5ndWFnZT4NCgk8bGFuZ3VhZ2UgaWQ9InJ1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tCh0LvQsNC50LQgJW4iLz4NCgkJPCEtLSBzdWJzdGl0dXRpb246ICVuID09IHNsaWRlIG51bWJlciAtLT4NCgkJPCEtLSBzdWJzdGl0dXRpb246ICV0ID09IHRvdGFsIHNsaWRlIGNvdW50IC0tPg0KCQk8dWl0ZXh0IG5hbWU9IlNDUlVCQkFSU1RBVFVTX1NMSURFSU5GTyIgdmFsdWU9ItCh0LvQsNC50LQgJW4gLyAldCB8ICIvPg0KCQk8dWl0ZXh0IG5hbWU9IlNDUlVCQkFSU1RBVFVTX1NUT1BQRUQiIHZhbHVlPSLQntGB0YLQsNC90L7QstC70LXQvdC+Ii8+DQoJCTx1aXRleHQgbmFtZT0iU0NSVUJCQVJTVEFUVVNfUExBWUlORyIgdmFsdWU9ItCS0L7RgdC/0YDQvtC40LfQstC10LTQtdC90LjQtSIvPg0KCQk8dWl0ZXh0IG5hbWU9IlNDUlVCQkFSU1RBVFVTX05PQVVESU8iIHZhbHVlPSLQndC10YIg0LDRg9C00LjQviIvPg0KCQk8dWl0ZXh0IG5hbWU9IlNDUlVCQkFSU1RBVFVTX1ZJRFBMQVlJTkciIHZhbHVlPSLQktC+0YHQv9GA0L7QuNC30LLQtdC00LXQvdC40LUg0LLQuNC00LXQviIvPg0KCQk8dWl0ZXh0IG5hbWU9IlNDUlVCQkFSU1RBVFVTX0xPQURJTkciIHZhbHVlPSLQl9Cw0LPRgNGD0LfQutCwIi8+DQoJCTx1aXRleHQgbmFtZT0iU0NSVUJCQVJTVEFUVVNfQlVGRkVSSU5HIiB2YWx1ZT0i0JHRg9GE0LXRgNC40LfQsNGG0LjRjyIvPg0KCQk8dWl0ZXh0IG5hbWU9IlNDUlVCQkFSU1RBVFVTX1FVRVNUSU9OIiB2YWx1ZT0i0J7RgtCy0LXRgiDQvdCwINCy0L7Qv9GA0L7RgSIvPg0KCQk8dWl0ZXh0IG5hbWU9IlNDUlVCQkFSU1RBVFVTX1JFVklFV1FVSVoiIHZhbHVlPSLQntCx0LfQvtGAINC+0L/RgNC+0YHQsCIvPg0KCQk8IS0tIHN1YnN0aXR1dGlvbjogJW0gPT0gbWludXRlcyByZW1haW5pbmcgLS0+DQoJCTwhLS0gc3Vic3RpdHV0aW9uOiAlcyA9PSBzZWNvbmRzIHJlbWFpbmluZyAtLT4NCgkJPHVpdGV4dCBuYW1lPSJFTEFQU0VEIiB2YWx1ZT0i0J7RgdGC0LDQu9C+0YHRjCAlbSDQvNC40L0uICVzINGBIi8+DQoJCTx1aXRleHQgbmFtZT0iTk9URk9VTkQiIHZhbHVlPSLQndC40YfQtdCz0L4g0L3QtSDQvdCw0LnQtNC10L3QviIvPg0KCQk8dWl0ZXh0IG5hbWU9IkFUVEFDSE1FTlRTIiB2YWx1ZT0i0JLQu9C+0LbQtdC90LjRjyIvPg0KCQk8IS0tIHN1YnN0aXR1dGlvbjogJXAgPT0gY3VycmVudCBzcGVha2VyJ3MgdGl0bGUgLS0+DQoJCTx1aXRleHQgbmFtZT0iQklPV0lOX1RJVExFIiB2YWx1ZT0i0JHQuNC+0LPRgNCw0YTQuNGPOiAlcCIvPg0KCQk8dWl0ZXh0IG5hbWU9IkJJT0JUTl9USVRMRSIgdmFsdWU9ItCR0LjQvtCz0YDQsNGE0LjRjyIvPg0KCQk8dWl0ZXh0IG5hbWU9IkRJVklERVJCVE5fVElUTEUiIHZhbHVlPSJ8Ii8+DQoJCTx1aXRleHQgbmFtZT0iQ09OVEFDVEJUTl9USVRMRSIgdmFsdWU9ItCa0L7QvdGC0LDQutGCIi8+DQoJCTx1aXRleHQgbmFtZT0iVEFCX1FVSVoiIHZhbHVlPSLQntC/0YDQvtGBIi8+DQoJCTx1aXRleHQgbmFtZT0iVEFCX09VVExJTkUiIHZhbHVlPSLQodGF0LXQvNCwIi8+DQoJCTx1aXRleHQgbmFtZT0iVEFCX1RIVU1CIiB2YWx1ZT0i0JHQtdCz0YPQvdC+0LoiLz4NCgkJPHVpdGV4dCBuYW1lPSJUQUJfTk9URVMiIHZhbHVlPSLQl9Cw0LzQtdGC0LrQuCIvPg0KCQk8dWl0ZXh0IG5hbWU9IlRBQl9TRUFSQ0giIHZhbHVlPSLQn9C+0LjRgdC6Ii8+DQoJCTx1aXRleHQgbmFtZT0iU0xJREVfSEVBRElORyIgdmFsdWU9ItCX0LDQs9C+0LvQvtCy0L7QuiDRgdC70LDQudC00LAiLz4NCgkJPHVpdGV4dCBuYW1lPSJEVVJBVElPTl9IRUFESU5HIiB2YWx1ZT0i0JTQu9C40YIt0YHRgtGMIi8+DQoJCTx1aXRleHQgbmFtZT0iU0VBUkNIX0hFQURJTkciIHZhbHVlPSLQn9C+0LjRgdC6INGC0LXQutGB0YLQsDoiLz4NCgkJPHVpdGV4dCBuYW1lPSJUSFVNQl9IRUFESU5HIiB2YWx1ZT0i0KHQu9Cw0LnQtCIvPg0KCQk8dWl0ZXh0IG5hbWU9IlRIVU1CX0lORk8iIHZhbHVlPSLQndCw0LfQstCw0L3QuNC1L9C00LvQuNGCLdC90L7RgdGC0YwiLz4NCgkJPHVpdGV4dCBuYW1lPSJBVFRBQ0hOQU1FX0hFQURJTkciIHZhbHVlPSLQmNC80Y8g0YTQsNC50LvQsCIvPg0KCQk8dWl0ZXh0IG5hbWU9IkFUVEFDSFNJWkVfSEVBRElORyIgdmFsdWU9ItCg0LDQt9C80LXRgCIvPg0KCQk8dWl0ZXh0IG5hbWU9IlNMSURFX05PVEVTIiB2YWx1ZT0i0JfQsNC80LXRgtC60Lgg0Log0YHQu9Cw0LnQtNGDIi8+DQoJCTwhLS1xdWl6IHBvZCBhbmQgbWVzc2FnZSBib3ggdGV4dHMtLT4NCgkJPHVpdGV4dCBuYW1lPSJRVUlaUE9EX1FVSVpfQVRURU1QVCIgdmFsdWU9ItCf0L7Qv9GL0YLQutCwINC/0YDQvtC50YLQuCDQvtC/0YDQvtGBOiIvPg0KCQk8dWl0ZXh0IG5hbWU9IlFVSVpQT0RfUVVJWl9BVFRFTVBUX1ZBTFVFIiB2YWx1ZT0iJW4g0LjQtyAldCIvPg0KCQk8dWl0ZXh0IG5hbWU9IlFVSVpQT0RfUVVJWl9TQ09SRSIgdmFsdWU9ItCd0LDQsdGA0LDQvdC+INCx0LDQu9C70L7QsjoiLz4NCgkJPHVpdGV4dCBuYW1lPSJRVUlaUE9EX1FVSVpfUEFTU1NDT1JFIiB2YWx1ZT0i0J/RgNC+0YXQvtC00L3QvtC5INGA0LXQt9GD0LvRjNGC0LDRgjoiLz4NCgkJPHVpdGV4dCBuYW1lPSJRVUlaUE9EX1FVSVpfTUFYU0NPUkUiIHZhbHVlPSLQnNCw0LrRgdC40LzQsNC70YzQvdGL0Lkg0YDQtdC30YPQu9GM0YLQsNGCOiIvPg0KCQk8dWl0ZXh0IG5hbWU9IlFVSVpQT0RfUVVFU0FUTVBUX1NUUiIgdmFsdWU9ItCf0L7Qv9GL0YLQutCwOiAlbiDQuNC3ICV0Ii8+DQoJCTx1aXRleHQgbmFtZT0iUVVJWlBPRF9RVUVTVFlQRV9TVFIiIHZhbHVlPSLQotC40L86ICVzIi8+DQoJCTx1aXRleHQgbmFtZT0iUVVJWlBPRF9RVUVTVFlQRV9HUkQiIHZhbHVlPSLQoSDQvtGG0LXQvdC60L7QuSIvPg0KCQk8dWl0ZXh0IG5hbWU9IlFVSVpQT0RfUVVFU1RZUEVfU1ZZIiB2YWx1ZT0i0J7QsdC30L7RgCIvPg0KCQk8dWl0ZXh0IG5hbWU9IlFVSVpQT0RfUVVJWkFUTVBUX0lORiIgdmFsdWU9ItCR0L7Qu9GM0YjQvtC1INGH0LjRgdC70L4iLz4NCgkJPHVpdGV4dCBuYW1lPSJRVUlaUE9EX1FVRVNBVE1QVF9JTkYiIHZhbHVlPSLQkdC+0LvRjNGI0L7QtSDRh9C40YHQu9C+Ii8+DQoJCTx1aXRleHQgbmFtZT0iV0FSTklOR01TR19ZRVNTVFJJTkciIHZhbHVlPSLQlNCwIi8+DQoJCTx1aXRleHQgbmFtZT0iV0FSTklOR01TR19OT1NUUklORyIgdmFsdWU9ItCd0LXRgiIvPg0KCQk8dWl0ZXh0IG5hbWU9IldBUk5JTkdNU0dfVElUTEVTVFJJTkciIHZhbHVlPSLQn9GA0LXQtNGD0L/RgNC10LbQtNC10L3QuNC1INC+INC90LDQstC40LPQsNGG0LjQuCDQsiDQvtC/0YDQvtGB0LUiLz4NCgkJPHVpdGV4dCBuYW1lPSJXQVJOSU5HTVNHX01TR1NUUklORyIgdmFsdWU9ItCSINC+0L/RgNC+0YHQtSDQvtGB0YLQsNC70LjRgdGMINC90LXQvtGC0LLQtdGH0LXQvdC90YvQtSDQstC+0L/RgNC+0YHRiy7QndCw0LbQsNGC0LjQtSDQutC90L7Qv9C60LggJnF1b3Q70JTQsCZxdW90OyDQv9GA0LjQstC10LTQtdGCINC6INC30LDQutGA0YvRgtC40Y4g0L7Qv9GA0L7RgdCwLiDQndCw0LbQsNGC0LjQtSDQutC90L7Qv9C60LggJnF1b3Q70J3QtdGCJnF1b3Q7INC/0YDQvtC00L7Qu9C20LjRgiDQvtC/0YDQvtGBLiIvPg0KCQk8dWl0ZXh0IG5hbWU9IklORk9STUFUSU9OX0gyNjRfRkxBU0hQTEFZRVIiIHZhbHVlPSLQotC10LrRg9GJ0LDRjyDQstC10YDRgdC40Y8g0L/RgNC+0LjQs9GA0YvQstCw0YLQtdC70Y8gRmxhc2ggUGxheWVyLCDRg9GB0YLQsNC90L7QstC70LXQvdC90LDRjyDQvdCwINGN0YLQvtC8INC60L7QvNC/0YzRjtGC0LXRgNC1LCDQvdC1INC/0L7QtNC00LXRgNC20LjQstCw0LXRgiDRjdGC0L4g0LLQuNC00LXQvi4g0KnQtdC70LrQvdC40YLQtSDQsiDQvtCx0LvQsNGB0YLQuCDQstC40LTQtdC+LCDRh9GC0L7QsdGLINC30LDQs9GA0YPQt9C40YLRjCDQv9C+0YHQu9C10LTQvdGO0Y4g0LLQtdGA0YHQuNGOINC/0YDQvtC40LPRgNGL0LLQsNGC0LXQu9GP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0J/QvtC60LDQt9GL0LLQsNGC0Ywg0LLRgNC10LfQutGDINGD0YfQsNGB0YLQvdC40LrQsNC8Ii8+DQoJCTx1aXRleHQgbmFtZT0iTVVURSIgdmFsdWU9ItCe0YLQutC70Y7Rh9C40YLRjCDQt9Cy0YPQuiIvPg0KCQk8dWl0ZXh0IG5hbWU9IkRPQ1dSQVBfVElUTEUiIHZhbHVlPSLQktC70L7QttC10L3QuNC1INCyINGE0LDQudC7IEFkb2JlIFByZXNlbnRlciIvPg0KCQk8dWl0ZXh0IG5hbWU9IkRPQ1dSQVBfTVNHIiB2YWx1ZT0i0KHQvtGF0YDQsNC90LjRgtGMINCyINC/0LDQv9C60YMgJnF1b3Q70JzQvtC5INC60L7QvNC/0YzRjtGC0LXRgCZxdW90OyIvPg0KCQk8dWl0ZXh0IG5hbWU9IkRPQ1dSQVBfUFJPTVBUIiB2YWx1ZT0i0KnQtdC70LrQvdGD0YLRjCDQtNC70Y8g0LfQsNCz0YDRg9C30LrQuCIvPg0KCTwvbGFuZ3VhZ2U+DQo8L2NvbmZpZ3VyYXRpb24+DQo="/>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50&quot;/&gt;&lt;/TableIndex&gt;&lt;/ShapeText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4&quot;/&gt;&lt;/TableIndex&gt;&lt;/ShapeTextInfo&gt;"/>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3&quot;/&gt;&lt;/TableIndex&gt;&lt;/ShapeTextInfo&gt;"/>
</p:tagLst>
</file>

<file path=ppt/tags/tag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Lst>
</file>

<file path=ppt/tags/tag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7&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Lst>
</file>

<file path=ppt/tags/tag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2CF86F6E-2AB5-4396-AD10-3286D60DBA47}&quot;/&gt;&lt;isInvalidForFieldText val=&quot;0&quot;/&gt;&lt;Image&gt;&lt;filename val=&quot;C:\Users\nharris\AppData\Local\Temp\PR\data\asimages\{2CF86F6E-2AB5-4396-AD10-3286D60DBA47}_14.png&quot;/&gt;&lt;left val=&quot;21&quot;/&gt;&lt;top val=&quot;87&quot;/&gt;&lt;width val=&quot;250&quot;/&gt;&lt;height val=&quot;328&quot;/&gt;&lt;hasText val=&quot;1&quot;/&gt;&lt;/Image&gt;&lt;/ThreeDShapeInfo&gt;"/>
</p:tagLst>
</file>

<file path=ppt/tags/tag22.xml><?xml version="1.0" encoding="utf-8"?>
<p:tagLst xmlns:a="http://schemas.openxmlformats.org/drawingml/2006/main" xmlns:r="http://schemas.openxmlformats.org/officeDocument/2006/relationships" xmlns:p="http://schemas.openxmlformats.org/presentationml/2006/main">
  <p:tag name="PRESENTER_SHAPEINFO" val="&lt;ThreeDShapeInfo&gt;&lt;uuid val=&quot;{19CF99A7-DAFA-48E4-A03E-5AE9D44BD724}&quot;/&gt;&lt;isInvalidForFieldText val=&quot;0&quot;/&gt;&lt;Image&gt;&lt;filename val=&quot;C:\Users\nharris\AppData\Local\Temp\PR\data\asimages\{19CF99A7-DAFA-48E4-A03E-5AE9D44BD724}_14.png&quot;/&gt;&lt;left val=&quot;98&quot;/&gt;&lt;top val=&quot;69&quot;/&gt;&lt;width val=&quot;90&quot;/&gt;&lt;height val=&quot;91&quot;/&gt;&lt;hasText val=&quot;1&quot;/&gt;&lt;/Image&gt;&lt;/ThreeDShapeInfo&gt;"/>
</p:tagLst>
</file>

<file path=ppt/tags/tag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1&quot;/&gt;&lt;lineCharCount val=&quot;7&quot;/&gt;&lt;lineCharCount val=&quot;11&quot;/&gt;&lt;lineCharCount val=&quot;6&quot;/&gt;&lt;/TableIndex&gt;&lt;/ShapeTextInfo&gt;"/>
</p:tagLst>
</file>

<file path=ppt/tags/tag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9&quot;/&gt;&lt;lineCharCount val=&quot;21&quot;/&gt;&lt;/TableIndex&gt;&lt;/ShapeTextInfo&gt;"/>
  <p:tag name="PRESENTER_SHAPEINFO" val="&lt;ThreeDShapeInfo&gt;&lt;uuid val=&quot;{1382C9AB-DA54-4CAD-8959-120BFBB9A404}&quot;/&gt;&lt;isInvalidForFieldText val=&quot;0&quot;/&gt;&lt;Image&gt;&lt;filename val=&quot;C:\Users\nharris\AppData\Local\Temp\PR\data\asimages\{1382C9AB-DA54-4CAD-8959-120BFBB9A404}_14.png&quot;/&gt;&lt;left val=&quot;45&quot;/&gt;&lt;top val=&quot;145&quot;/&gt;&lt;width val=&quot;199&quot;/&gt;&lt;height val=&quot;70&quot;/&gt;&lt;hasText val=&quot;1&quot;/&gt;&lt;/Image&gt;&lt;/ThreeDShapeInfo&gt;"/>
</p:tagLst>
</file>

<file path=ppt/tags/tag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1&quot;/&gt;&lt;lineCharCount val=&quot;28&quot;/&gt;&lt;lineCharCount val=&quot;28&quot;/&gt;&lt;lineCharCount val=&quot;34&quot;/&gt;&lt;lineCharCount val=&quot;19&quot;/&gt;&lt;lineCharCount val=&quot;29&quot;/&gt;&lt;lineCharCount val=&quot;29&quot;/&gt;&lt;lineCharCount val=&quot;37&quot;/&gt;&lt;lineCharCount val=&quot;35&quot;/&gt;&lt;lineCharCount val=&quot;39&quot;/&gt;&lt;lineCharCount val=&quot;24&quot;/&gt;&lt;lineCharCount val=&quot;14&quot;/&gt;&lt;/TableIndex&gt;&lt;/ShapeTextInfo&gt;"/>
</p:tagLst>
</file>

<file path=ppt/tags/tag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9&quot;/&gt;&lt;lineCharCount val=&quot;3&quot;/&gt;&lt;/TableIndex&gt;&lt;/ShapeTextInfo&gt;"/>
</p:tagLst>
</file>

<file path=ppt/tags/tag2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8&quot;/&gt;&lt;lineCharCount val=&quot;3&quot;/&gt;&lt;/TableIndex&gt;&lt;/ShapeTextInfo&gt;"/>
</p:tagLst>
</file>

<file path=ppt/tags/tag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9&quot;/&gt;&lt;lineCharCount val=&quot;4&quot;/&gt;&lt;/TableIndex&gt;&lt;/ShapeTextInfo&gt;"/>
</p:tagLst>
</file>

<file path=ppt/tags/tag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3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5&quot;/&gt;&lt;/TableIndex&gt;&lt;/ShapeTextInfo&gt;"/>
</p:tagLst>
</file>

<file path=ppt/tags/tag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Lst>
</file>

<file path=ppt/tags/tag32.xml><?xml version="1.0" encoding="utf-8"?>
<p:tagLst xmlns:a="http://schemas.openxmlformats.org/drawingml/2006/main" xmlns:r="http://schemas.openxmlformats.org/officeDocument/2006/relationships" xmlns:p="http://schemas.openxmlformats.org/presentationml/2006/main">
  <p:tag name="PRESENTER_SHAPEINFO" val="&lt;ThreeDShapeInfo&gt;&lt;uuid val=&quot;{E192DD89-DEDD-47C3-9D6C-C61BF9F2E3A1}&quot;/&gt;&lt;isInvalidForFieldText val=&quot;0&quot;/&gt;&lt;Image&gt;&lt;filename val=&quot;C:\Users\nharris\AppData\Local\Temp\PR\data\asimages\{E192DD89-DEDD-47C3-9D6C-C61BF9F2E3A1}_18.png&quot;/&gt;&lt;left val=&quot;0&quot;/&gt;&lt;top val=&quot;70&quot;/&gt;&lt;width val=&quot;578&quot;/&gt;&lt;height val=&quot;311&quot;/&gt;&lt;hasText val=&quot;1&quot;/&gt;&lt;/Image&gt;&lt;/ThreeDShapeInfo&gt;"/>
</p:tagLst>
</file>

<file path=ppt/tags/tag3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3&quot;/&gt;&lt;lineCharCount val=&quot;1&quot;/&gt;&lt;lineCharCount val=&quot;25&quot;/&gt;&lt;lineCharCount val=&quot;1&quot;/&gt;&lt;lineCharCount val=&quot;21&quot;/&gt;&lt;lineCharCount val=&quot;18&quot;/&gt;&lt;lineCharCount val=&quot;1&quot;/&gt;&lt;lineCharCount val=&quot;24&quot;/&gt;&lt;lineCharCount val=&quot;11&quot;/&gt;&lt;lineCharCount val=&quot;1&quot;/&gt;&lt;lineCharCount val=&quot;24&quot;/&gt;&lt;lineCharCount val=&quot;18&quot;/&gt;&lt;lineCharCount val=&quot;1&quot;/&gt;&lt;lineCharCount val=&quot;1&quot;/&gt;&lt;/TableIndex&gt;&lt;/ShapeTextInfo&gt;"/>
</p:tagLst>
</file>

<file path=ppt/tags/tag3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40&quot;/&gt;&lt;lineCharCount val=&quot;12&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5&quot;/&gt;&lt;/TableIndex&gt;&lt;/ShapeText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heme/theme1.xml><?xml version="1.0" encoding="utf-8"?>
<a:theme xmlns:a="http://schemas.openxmlformats.org/drawingml/2006/main" name="Office Theme">
  <a:themeElements>
    <a:clrScheme name="Websense">
      <a:dk1>
        <a:sysClr val="windowText" lastClr="000000"/>
      </a:dk1>
      <a:lt1>
        <a:sysClr val="window" lastClr="FFFFFF"/>
      </a:lt1>
      <a:dk2>
        <a:srgbClr val="1F497D"/>
      </a:dk2>
      <a:lt2>
        <a:srgbClr val="EEECE1"/>
      </a:lt2>
      <a:accent1>
        <a:srgbClr val="003A63"/>
      </a:accent1>
      <a:accent2>
        <a:srgbClr val="0065A4"/>
      </a:accent2>
      <a:accent3>
        <a:srgbClr val="73B3DB"/>
      </a:accent3>
      <a:accent4>
        <a:srgbClr val="95D4E9"/>
      </a:accent4>
      <a:accent5>
        <a:srgbClr val="FFFFFF"/>
      </a:accent5>
      <a:accent6>
        <a:srgbClr val="0000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1400" dirty="0">
            <a:latin typeface="Arial" pitchFamily="34" charset="0"/>
            <a:cs typeface="Arial" pitchFamily="34"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940B5E427C28F41969303A01EA17C02" ma:contentTypeVersion="2" ma:contentTypeDescription="Create a new document." ma:contentTypeScope="" ma:versionID="01808f74596ec1be93f1d7feb9e58c8d">
  <xsd:schema xmlns:xsd="http://www.w3.org/2001/XMLSchema" xmlns:xs="http://www.w3.org/2001/XMLSchema" xmlns:p="http://schemas.microsoft.com/office/2006/metadata/properties" xmlns:ns2="ceda8c7d-f359-47f2-9624-2060c07ba664" targetNamespace="http://schemas.microsoft.com/office/2006/metadata/properties" ma:root="true" ma:fieldsID="6a9b2273d90f269c6465d9d1f9d73a74" ns2:_="">
    <xsd:import namespace="ceda8c7d-f359-47f2-9624-2060c07ba664"/>
    <xsd:element name="properties">
      <xsd:complexType>
        <xsd:sequence>
          <xsd:element name="documentManagement">
            <xsd:complexType>
              <xsd:all>
                <xsd:element ref="ns2:Usage" minOccurs="0"/>
                <xsd:element ref="ns2:Topic"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da8c7d-f359-47f2-9624-2060c07ba664" elementFormDefault="qualified">
    <xsd:import namespace="http://schemas.microsoft.com/office/2006/documentManagement/types"/>
    <xsd:import namespace="http://schemas.microsoft.com/office/infopath/2007/PartnerControls"/>
    <xsd:element name="Usage" ma:index="8" nillable="true" ma:displayName="Usage" ma:internalName="Usage">
      <xsd:simpleType>
        <xsd:restriction base="dms:Text">
          <xsd:maxLength value="255"/>
        </xsd:restriction>
      </xsd:simpleType>
    </xsd:element>
    <xsd:element name="Topic" ma:index="9" nillable="true" ma:displayName="Topic" ma:format="Dropdown" ma:internalName="Topic">
      <xsd:simpleType>
        <xsd:restriction base="dms:Choice">
          <xsd:enumeration value="PowerPoint Templates"/>
          <xsd:enumeration value="Guide"/>
          <xsd:enumeration value="How to Upgrade"/>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Usage xmlns="ceda8c7d-f359-47f2-9624-2060c07ba664">For internal/confidential and all Engineering presentations</Usage>
    <Topic xmlns="ceda8c7d-f359-47f2-9624-2060c07ba664">PowerPoint Templates</Topic>
  </documentManagement>
</p:properties>
</file>

<file path=customXml/itemProps1.xml><?xml version="1.0" encoding="utf-8"?>
<ds:datastoreItem xmlns:ds="http://schemas.openxmlformats.org/officeDocument/2006/customXml" ds:itemID="{E7782BBE-DB2D-4AED-B516-F8BD43E5BB4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eda8c7d-f359-47f2-9624-2060c07ba66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5C9986B-E1CD-4F9A-B2F7-88EA8619C7D7}">
  <ds:schemaRefs>
    <ds:schemaRef ds:uri="http://schemas.microsoft.com/sharepoint/v3/contenttype/forms"/>
  </ds:schemaRefs>
</ds:datastoreItem>
</file>

<file path=customXml/itemProps3.xml><?xml version="1.0" encoding="utf-8"?>
<ds:datastoreItem xmlns:ds="http://schemas.openxmlformats.org/officeDocument/2006/customXml" ds:itemID="{8B4442D5-E5EB-4CE0-82F8-84C6CFD2BC5E}">
  <ds:schemaRefs>
    <ds:schemaRef ds:uri="http://purl.org/dc/elements/1.1/"/>
    <ds:schemaRef ds:uri="http://purl.org/dc/dcmitype/"/>
    <ds:schemaRef ds:uri="http://schemas.microsoft.com/office/2006/documentManagement/types"/>
    <ds:schemaRef ds:uri="http://purl.org/dc/terms/"/>
    <ds:schemaRef ds:uri="http://schemas.microsoft.com/office/2006/metadata/properties"/>
    <ds:schemaRef ds:uri="http://schemas.openxmlformats.org/package/2006/metadata/core-properties"/>
    <ds:schemaRef ds:uri="http://www.w3.org/XML/1998/namespace"/>
    <ds:schemaRef ds:uri="http://schemas.microsoft.com/office/infopath/2007/PartnerControls"/>
    <ds:schemaRef ds:uri="ceda8c7d-f359-47f2-9624-2060c07ba664"/>
  </ds:schemaRefs>
</ds:datastoreItem>
</file>

<file path=docProps/app.xml><?xml version="1.0" encoding="utf-8"?>
<Properties xmlns="http://schemas.openxmlformats.org/officeDocument/2006/extended-properties" xmlns:vt="http://schemas.openxmlformats.org/officeDocument/2006/docPropsVTypes">
  <TotalTime>8268</TotalTime>
  <Words>574</Words>
  <Application>Microsoft Office PowerPoint</Application>
  <PresentationFormat>On-screen Show (16:9)</PresentationFormat>
  <Paragraphs>197</Paragraphs>
  <Slides>16</Slides>
  <Notes>11</Notes>
  <HiddenSlides>0</HiddenSlides>
  <MMClips>1</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7.7 New features</vt:lpstr>
      <vt:lpstr>PowerPoint Presentation</vt:lpstr>
      <vt:lpstr>10 New Defense Levels in ACE</vt:lpstr>
      <vt:lpstr>WSGA v7.7 Feature Overview</vt:lpstr>
      <vt:lpstr>DSS v7.7 Feature Overview</vt:lpstr>
      <vt:lpstr>ESGA 7.7 New Feature List</vt:lpstr>
      <vt:lpstr>Threat Dashboard</vt:lpstr>
      <vt:lpstr>Advanced Malware Forensic Reporting</vt:lpstr>
      <vt:lpstr>PowerPoint Presentation</vt:lpstr>
      <vt:lpstr>PowerPoint Presentation</vt:lpstr>
      <vt:lpstr>Security Intelligence Services</vt:lpstr>
      <vt:lpstr>CSI: On-Demand</vt:lpstr>
      <vt:lpstr>Websense ThreatScope™ Sample Report</vt:lpstr>
      <vt:lpstr>Websense ThreatScope™ Sample Report…cont</vt:lpstr>
      <vt:lpstr>aceinsight.com</vt:lpstr>
      <vt:lpstr>PowerPoint Presentation</vt:lpstr>
    </vt:vector>
  </TitlesOfParts>
  <Company>Emory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Websense Confidential Template 2012</dc:title>
  <dc:creator>Presentation Partners</dc:creator>
  <cp:lastModifiedBy>Webb, Ben</cp:lastModifiedBy>
  <cp:revision>230</cp:revision>
  <cp:lastPrinted>2012-04-02T21:58:39Z</cp:lastPrinted>
  <dcterms:created xsi:type="dcterms:W3CDTF">2012-03-25T23:32:51Z</dcterms:created>
  <dcterms:modified xsi:type="dcterms:W3CDTF">2012-09-20T10:04:03Z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0x010100C940B5E427C28F41969303A01EA17C02</vt:lpwstr>
  </property>
  <property fmtid="{D5CDD505-2E9C-101B-9397-08002B2CF9AE}" pid="3" name="Order">
    <vt:r8>500</vt:r8>
  </property>
</Properties>
</file>