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8" r:id="rId5"/>
    <p:sldId id="353" r:id="rId6"/>
    <p:sldId id="354" r:id="rId7"/>
    <p:sldId id="359" r:id="rId8"/>
    <p:sldId id="360" r:id="rId9"/>
    <p:sldId id="361" r:id="rId10"/>
    <p:sldId id="362" r:id="rId11"/>
    <p:sldId id="363" r:id="rId12"/>
    <p:sldId id="364" r:id="rId13"/>
    <p:sldId id="365" r:id="rId14"/>
    <p:sldId id="366" r:id="rId15"/>
    <p:sldId id="367" r:id="rId16"/>
    <p:sldId id="368" r:id="rId17"/>
    <p:sldId id="369" r:id="rId18"/>
    <p:sldId id="373" r:id="rId19"/>
    <p:sldId id="371" r:id="rId20"/>
    <p:sldId id="372" r:id="rId21"/>
    <p:sldId id="374" r:id="rId22"/>
    <p:sldId id="375" r:id="rId23"/>
    <p:sldId id="382" r:id="rId24"/>
    <p:sldId id="383" r:id="rId25"/>
    <p:sldId id="376" r:id="rId26"/>
    <p:sldId id="370" r:id="rId27"/>
    <p:sldId id="381" r:id="rId28"/>
    <p:sldId id="355" r:id="rId29"/>
    <p:sldId id="351" r:id="rId30"/>
    <p:sldId id="352" r:id="rId31"/>
    <p:sldId id="306" r:id="rId32"/>
  </p:sldIdLst>
  <p:sldSz cx="9144000" cy="5143500" type="screen16x9"/>
  <p:notesSz cx="6858000" cy="9144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MANTHA MADRI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FF6600"/>
    <a:srgbClr val="660066"/>
    <a:srgbClr val="B2B2B2"/>
    <a:srgbClr val="660033"/>
    <a:srgbClr val="FF3300"/>
    <a:srgbClr val="FFFF00"/>
    <a:srgbClr val="0033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99645" autoAdjust="0"/>
  </p:normalViewPr>
  <p:slideViewPr>
    <p:cSldViewPr>
      <p:cViewPr>
        <p:scale>
          <a:sx n="80" d="100"/>
          <a:sy n="80" d="100"/>
        </p:scale>
        <p:origin x="-594" y="-1152"/>
      </p:cViewPr>
      <p:guideLst>
        <p:guide orient="horz" pos="1620"/>
        <p:guide pos="2880"/>
      </p:guideLst>
    </p:cSldViewPr>
  </p:slideViewPr>
  <p:outlineViewPr>
    <p:cViewPr>
      <p:scale>
        <a:sx n="33" d="100"/>
        <a:sy n="33" d="100"/>
      </p:scale>
      <p:origin x="0" y="6072"/>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35" tIns="45718" rIns="91435" bIns="45718" rtlCol="0"/>
          <a:lstStyle>
            <a:lvl1pPr algn="r">
              <a:defRPr sz="1200"/>
            </a:lvl1pPr>
          </a:lstStyle>
          <a:p>
            <a:fld id="{68C73559-B2FD-40A3-BDE1-BACA0A03FDE4}" type="datetimeFigureOut">
              <a:rPr lang="en-US" smtClean="0"/>
              <a:pPr/>
              <a:t>9/20/2012</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35" tIns="45718" rIns="91435" bIns="45718"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5" tIns="45718" rIns="91435" bIns="4571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35" tIns="45718" rIns="91435" bIns="45718" rtlCol="0" anchor="b"/>
          <a:lstStyle>
            <a:lvl1pPr algn="r">
              <a:defRPr sz="1200"/>
            </a:lvl1pPr>
          </a:lstStyle>
          <a:p>
            <a:fld id="{6BF91699-A2A3-471F-8339-EC88E9797762}" type="slidenum">
              <a:rPr lang="en-US" smtClean="0"/>
              <a:pPr/>
              <a:t>‹#›</a:t>
            </a:fld>
            <a:endParaRPr lang="en-US" dirty="0"/>
          </a:p>
        </p:txBody>
      </p:sp>
    </p:spTree>
    <p:extLst>
      <p:ext uri="{BB962C8B-B14F-4D97-AF65-F5344CB8AC3E}">
        <p14:creationId xmlns:p14="http://schemas.microsoft.com/office/powerpoint/2010/main" val="1669450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6BF91699-A2A3-471F-8339-EC88E9797762}" type="slidenum">
              <a:rPr lang="en-US" smtClean="0"/>
              <a:pPr/>
              <a:t>1</a:t>
            </a:fld>
            <a:endParaRPr lang="en-US" dirty="0"/>
          </a:p>
        </p:txBody>
      </p:sp>
    </p:spTree>
    <p:extLst>
      <p:ext uri="{BB962C8B-B14F-4D97-AF65-F5344CB8AC3E}">
        <p14:creationId xmlns:p14="http://schemas.microsoft.com/office/powerpoint/2010/main" val="406384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FE80BE-4455-4EA3-BEF9-EEBC9252C29A}" type="slidenum">
              <a:rPr lang="en-US" smtClean="0"/>
              <a:pPr/>
              <a:t>20</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FE80BE-4455-4EA3-BEF9-EEBC9252C29A}" type="slidenum">
              <a:rPr lang="en-US" smtClean="0"/>
              <a:pPr/>
              <a:t>21</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6BF91699-A2A3-471F-8339-EC88E9797762}" type="slidenum">
              <a:rPr lang="en-US" smtClean="0"/>
              <a:pPr/>
              <a:t>24</a:t>
            </a:fld>
            <a:endParaRPr lang="en-US" dirty="0"/>
          </a:p>
        </p:txBody>
      </p:sp>
    </p:spTree>
    <p:extLst>
      <p:ext uri="{BB962C8B-B14F-4D97-AF65-F5344CB8AC3E}">
        <p14:creationId xmlns:p14="http://schemas.microsoft.com/office/powerpoint/2010/main" val="2856252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8138" y="357188"/>
            <a:ext cx="2681287" cy="1508125"/>
          </a:xfrm>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59A60358-9A67-4C17-A428-6BBC434306C9}" type="slidenum">
              <a:rPr lang="en-US" smtClean="0"/>
              <a:pPr>
                <a:defRPr/>
              </a:pPr>
              <a:t>26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8138" y="357188"/>
            <a:ext cx="2681287" cy="1508125"/>
          </a:xfrm>
        </p:spPr>
      </p:sp>
      <p:sp>
        <p:nvSpPr>
          <p:cNvPr id="3" name="Notes Placeholder 2"/>
          <p:cNvSpPr>
            <a:spLocks noGrp="1"/>
          </p:cNvSpPr>
          <p:nvPr>
            <p:ph type="body" idx="1"/>
          </p:nvPr>
        </p:nvSpPr>
        <p:spPr/>
        <p:txBody>
          <a:bodyPr>
            <a:normAutofit/>
          </a:bodyPr>
          <a:lstStyle/>
          <a:p>
            <a:pPr defTabSz="914350">
              <a:defRPr/>
            </a:pPr>
            <a:r>
              <a:rPr lang="en-US" dirty="0" smtClean="0"/>
              <a:t>Websense consistently outperforms the competition in blocking outbound bot</a:t>
            </a:r>
            <a:r>
              <a:rPr lang="en-US" baseline="0" dirty="0" smtClean="0"/>
              <a:t> communications from infected clients to command and control servers on the internet.</a:t>
            </a: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59A60358-9A67-4C17-A428-6BBC434306C9}" type="slidenum">
              <a:rPr lang="en-US" smtClean="0"/>
              <a:pPr>
                <a:defRPr/>
              </a:pPr>
              <a:t>27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6BF91699-A2A3-471F-8339-EC88E9797762}" type="slidenum">
              <a:rPr lang="en-US" smtClean="0"/>
              <a:pPr/>
              <a:t>28</a:t>
            </a:fld>
            <a:endParaRPr lang="en-US" dirty="0"/>
          </a:p>
        </p:txBody>
      </p:sp>
    </p:spTree>
    <p:extLst>
      <p:ext uri="{BB962C8B-B14F-4D97-AF65-F5344CB8AC3E}">
        <p14:creationId xmlns:p14="http://schemas.microsoft.com/office/powerpoint/2010/main" val="40767077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cww/Divisions/Corpcom/Pages/Guidelines.aspx"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s Slide">
    <p:spTree>
      <p:nvGrpSpPr>
        <p:cNvPr id="1" name=""/>
        <p:cNvGrpSpPr/>
        <p:nvPr/>
      </p:nvGrpSpPr>
      <p:grpSpPr>
        <a:xfrm>
          <a:off x="0" y="0"/>
          <a:ext cx="0" cy="0"/>
          <a:chOff x="0" y="0"/>
          <a:chExt cx="0" cy="0"/>
        </a:xfrm>
      </p:grpSpPr>
      <p:pic>
        <p:nvPicPr>
          <p:cNvPr id="7" name="Picture 6" descr="16_9_Slides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08076"/>
          </a:xfrm>
          <a:prstGeom prst="rect">
            <a:avLst/>
          </a:prstGeom>
        </p:spPr>
      </p:pic>
      <p:sp>
        <p:nvSpPr>
          <p:cNvPr id="6" name="Slide Number Placeholder 5"/>
          <p:cNvSpPr>
            <a:spLocks noGrp="1"/>
          </p:cNvSpPr>
          <p:nvPr>
            <p:ph type="sldNum" sz="quarter" idx="12"/>
          </p:nvPr>
        </p:nvSpPr>
        <p:spPr>
          <a:xfrm>
            <a:off x="7010400" y="4866221"/>
            <a:ext cx="2133600" cy="273844"/>
          </a:xfrm>
        </p:spPr>
        <p:txBody>
          <a:bodyPr/>
          <a:lstStyle>
            <a:lvl1pPr>
              <a:defRPr sz="900">
                <a:solidFill>
                  <a:schemeClr val="bg1">
                    <a:lumMod val="75000"/>
                  </a:schemeClr>
                </a:solidFill>
                <a:latin typeface="Franklin Gothic Medium" pitchFamily="34" charset="0"/>
              </a:defRPr>
            </a:lvl1pPr>
          </a:lstStyle>
          <a:p>
            <a:fld id="{6BBE49A0-230D-4300-87FD-0BA5BB68EDD9}" type="slidenum">
              <a:rPr lang="en-US" smtClean="0"/>
              <a:pPr/>
              <a:t>‹#›</a:t>
            </a:fld>
            <a:endParaRPr lang="en-US" dirty="0"/>
          </a:p>
        </p:txBody>
      </p:sp>
      <p:pic>
        <p:nvPicPr>
          <p:cNvPr id="8" name="Picture 7" descr="16_9_Slides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0"/>
            <a:ext cx="8610600" cy="608076"/>
          </a:xfrm>
          <a:prstGeom prst="rect">
            <a:avLst/>
          </a:prstGeom>
        </p:spPr>
      </p:pic>
      <p:sp>
        <p:nvSpPr>
          <p:cNvPr id="10" name="Title 1"/>
          <p:cNvSpPr txBox="1">
            <a:spLocks/>
          </p:cNvSpPr>
          <p:nvPr userDrawn="1"/>
        </p:nvSpPr>
        <p:spPr>
          <a:xfrm>
            <a:off x="192657" y="73652"/>
            <a:ext cx="7427343" cy="46077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b="1" kern="1200" baseline="0">
                <a:solidFill>
                  <a:schemeClr val="bg1"/>
                </a:solidFill>
                <a:latin typeface="+mj-lt"/>
                <a:ea typeface="+mj-ea"/>
                <a:cs typeface="+mj-cs"/>
              </a:defRPr>
            </a:lvl1pPr>
          </a:lstStyle>
          <a:p>
            <a:r>
              <a:rPr lang="en-US" dirty="0" smtClean="0">
                <a:latin typeface="Trebuchet MS" pitchFamily="34" charset="0"/>
              </a:rPr>
              <a:t>FOLLOW THESE DIRECTIONS AND THEN DELETE THIS SLIDE</a:t>
            </a:r>
            <a:endParaRPr lang="en-US" dirty="0">
              <a:latin typeface="Trebuchet MS" pitchFamily="34" charset="0"/>
            </a:endParaRPr>
          </a:p>
        </p:txBody>
      </p:sp>
      <p:sp>
        <p:nvSpPr>
          <p:cNvPr id="15" name="TextBox 14"/>
          <p:cNvSpPr txBox="1"/>
          <p:nvPr userDrawn="1"/>
        </p:nvSpPr>
        <p:spPr>
          <a:xfrm>
            <a:off x="1878001" y="4476750"/>
            <a:ext cx="5540395" cy="369332"/>
          </a:xfrm>
          <a:prstGeom prst="rect">
            <a:avLst/>
          </a:prstGeom>
          <a:noFill/>
        </p:spPr>
        <p:txBody>
          <a:bodyPr wrap="square" rtlCol="0">
            <a:spAutoFit/>
          </a:bodyPr>
          <a:lstStyle/>
          <a:p>
            <a:pPr algn="ctr"/>
            <a:r>
              <a:rPr lang="en-US" sz="900" b="0" baseline="0" dirty="0" smtClean="0">
                <a:latin typeface="Franklin Gothic Medium" pitchFamily="34" charset="0"/>
              </a:rPr>
              <a:t>Find trademarks, branding and other guidelines at </a:t>
            </a:r>
            <a:r>
              <a:rPr lang="en-US" sz="900" b="0" baseline="0" dirty="0" smtClean="0">
                <a:latin typeface="Franklin Gothic Medium" pitchFamily="34" charset="0"/>
                <a:hlinkClick r:id="rId3"/>
              </a:rPr>
              <a:t>http://cww/Divisions/Corpcom/Pages/Guidelines.aspx</a:t>
            </a:r>
            <a:r>
              <a:rPr lang="en-US" sz="900" b="0" baseline="0" dirty="0" smtClean="0">
                <a:latin typeface="Franklin Gothic Medium" pitchFamily="34" charset="0"/>
              </a:rPr>
              <a:t>. Send legal questions to the legal department and any other questions to Corporate Marketing. </a:t>
            </a:r>
          </a:p>
        </p:txBody>
      </p:sp>
      <p:sp>
        <p:nvSpPr>
          <p:cNvPr id="16" name="TextBox 15"/>
          <p:cNvSpPr txBox="1">
            <a:spLocks noChangeAspect="1"/>
          </p:cNvSpPr>
          <p:nvPr userDrawn="1"/>
        </p:nvSpPr>
        <p:spPr>
          <a:xfrm>
            <a:off x="1715983" y="1076914"/>
            <a:ext cx="4913417" cy="1200329"/>
          </a:xfrm>
          <a:prstGeom prst="rect">
            <a:avLst/>
          </a:prstGeom>
          <a:noFill/>
        </p:spPr>
        <p:txBody>
          <a:bodyPr wrap="square" rtlCol="0">
            <a:spAutoFit/>
          </a:bodyPr>
          <a:lstStyle/>
          <a:p>
            <a:pPr algn="l"/>
            <a:r>
              <a:rPr lang="en-US" sz="1200" b="0" dirty="0" smtClean="0">
                <a:latin typeface="Franklin Gothic Medium" pitchFamily="34" charset="0"/>
              </a:rPr>
              <a:t>If this is an Engineering presentation, use the Engineering title slide</a:t>
            </a:r>
            <a:r>
              <a:rPr lang="en-US" sz="1200" b="0" baseline="0" dirty="0" smtClean="0">
                <a:latin typeface="Franklin Gothic Medium" pitchFamily="34" charset="0"/>
              </a:rPr>
              <a:t> and delete the standard title slide. The Engineering title slide has a special engineering logo in the top right-hand corner. Engineering presentations should </a:t>
            </a:r>
            <a:r>
              <a:rPr lang="en-US" sz="1200" b="0" i="1" u="none" baseline="0" dirty="0" smtClean="0">
                <a:latin typeface="Franklin Gothic Medium" pitchFamily="34" charset="0"/>
              </a:rPr>
              <a:t>always</a:t>
            </a:r>
            <a:r>
              <a:rPr lang="en-US" sz="1200" b="0" baseline="0" dirty="0" smtClean="0">
                <a:latin typeface="Franklin Gothic Medium" pitchFamily="34" charset="0"/>
              </a:rPr>
              <a:t> use the special engineering title slide and ensure that the “Company Confidential” notice appears on every slide. If you copy slides from other presentations, you may have to add it manually.</a:t>
            </a:r>
            <a:endParaRPr lang="en-US" sz="1200" b="1" i="1" u="sng" baseline="0" dirty="0" smtClean="0">
              <a:latin typeface="Franklin Gothic Medium" pitchFamily="34" charset="0"/>
            </a:endParaRPr>
          </a:p>
        </p:txBody>
      </p:sp>
      <p:sp>
        <p:nvSpPr>
          <p:cNvPr id="17" name="TextBox 16"/>
          <p:cNvSpPr txBox="1">
            <a:spLocks noChangeAspect="1"/>
          </p:cNvSpPr>
          <p:nvPr userDrawn="1"/>
        </p:nvSpPr>
        <p:spPr>
          <a:xfrm>
            <a:off x="1772588" y="2576292"/>
            <a:ext cx="6077614" cy="830997"/>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latin typeface="Franklin Gothic Medium" pitchFamily="34" charset="0"/>
              </a:rPr>
              <a:t>If this is NOT an Engineering presentation, but is a confidential presentation,</a:t>
            </a:r>
            <a:r>
              <a:rPr lang="en-US" sz="1200" b="0" baseline="0" dirty="0" smtClean="0">
                <a:latin typeface="Franklin Gothic Medium" pitchFamily="34" charset="0"/>
              </a:rPr>
              <a:t> then </a:t>
            </a:r>
            <a:r>
              <a:rPr lang="en-US" sz="1200" b="0" dirty="0" smtClean="0">
                <a:latin typeface="Franklin Gothic Medium" pitchFamily="34" charset="0"/>
              </a:rPr>
              <a:t>delete the Engineering title slide</a:t>
            </a:r>
            <a:r>
              <a:rPr lang="en-US" sz="1200" b="0" baseline="0" dirty="0" smtClean="0">
                <a:latin typeface="Franklin Gothic Medium" pitchFamily="34" charset="0"/>
              </a:rPr>
              <a:t> and use the standard title slide. Ensure that the “Company Confidential” notice appears on every slide. If you copy slides from other presentations, you may have to add it manually.</a:t>
            </a:r>
            <a:endParaRPr lang="en-US" sz="1200" b="1" i="1" u="sng" baseline="0" dirty="0" smtClean="0">
              <a:latin typeface="Franklin Gothic Medium" pitchFamily="34" charset="0"/>
            </a:endParaRPr>
          </a:p>
        </p:txBody>
      </p:sp>
      <p:sp>
        <p:nvSpPr>
          <p:cNvPr id="21" name="TextBox 20"/>
          <p:cNvSpPr txBox="1"/>
          <p:nvPr userDrawn="1"/>
        </p:nvSpPr>
        <p:spPr>
          <a:xfrm>
            <a:off x="1144934" y="1261580"/>
            <a:ext cx="733067" cy="830997"/>
          </a:xfrm>
          <a:prstGeom prst="rect">
            <a:avLst/>
          </a:prstGeom>
          <a:noFill/>
        </p:spPr>
        <p:txBody>
          <a:bodyPr wrap="square" rtlCol="0">
            <a:spAutoFit/>
          </a:bodyPr>
          <a:lstStyle/>
          <a:p>
            <a:r>
              <a:rPr lang="en-US" sz="4800" dirty="0" smtClean="0">
                <a:latin typeface="Franklin Gothic Medium" pitchFamily="34" charset="0"/>
                <a:sym typeface="Wingdings"/>
              </a:rPr>
              <a:t></a:t>
            </a:r>
            <a:endParaRPr lang="en-US" sz="4800" dirty="0" smtClean="0">
              <a:latin typeface="Franklin Gothic Medium" pitchFamily="34" charset="0"/>
            </a:endParaRPr>
          </a:p>
        </p:txBody>
      </p:sp>
      <p:sp>
        <p:nvSpPr>
          <p:cNvPr id="22" name="TextBox 21"/>
          <p:cNvSpPr txBox="1"/>
          <p:nvPr userDrawn="1"/>
        </p:nvSpPr>
        <p:spPr>
          <a:xfrm>
            <a:off x="1144934" y="2576292"/>
            <a:ext cx="712938" cy="830997"/>
          </a:xfrm>
          <a:prstGeom prst="rect">
            <a:avLst/>
          </a:prstGeom>
          <a:noFill/>
        </p:spPr>
        <p:txBody>
          <a:bodyPr wrap="square" rtlCol="0">
            <a:spAutoFit/>
          </a:bodyPr>
          <a:lstStyle/>
          <a:p>
            <a:r>
              <a:rPr lang="en-US" sz="4800" dirty="0" smtClean="0">
                <a:latin typeface="Franklin Gothic Medium" pitchFamily="34" charset="0"/>
                <a:sym typeface="Wingdings"/>
              </a:rPr>
              <a:t></a:t>
            </a:r>
            <a:endParaRPr lang="en-US" sz="4800" dirty="0" smtClean="0">
              <a:latin typeface="Franklin Gothic Medium" pitchFamily="34" charset="0"/>
            </a:endParaRPr>
          </a:p>
        </p:txBody>
      </p:sp>
      <p:sp>
        <p:nvSpPr>
          <p:cNvPr id="24" name="Rectangle 23"/>
          <p:cNvSpPr/>
          <p:nvPr userDrawn="1"/>
        </p:nvSpPr>
        <p:spPr>
          <a:xfrm>
            <a:off x="1241206" y="2496490"/>
            <a:ext cx="6609328"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1238655" y="991278"/>
            <a:ext cx="6611546" cy="137160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1255606" y="3642151"/>
            <a:ext cx="6596805"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p:cNvSpPr txBox="1">
            <a:spLocks noChangeAspect="1"/>
          </p:cNvSpPr>
          <p:nvPr userDrawn="1"/>
        </p:nvSpPr>
        <p:spPr>
          <a:xfrm>
            <a:off x="1772588" y="3754219"/>
            <a:ext cx="5849346" cy="461665"/>
          </a:xfrm>
          <a:prstGeom prst="rect">
            <a:avLst/>
          </a:prstGeom>
          <a:noFill/>
        </p:spPr>
        <p:txBody>
          <a:bodyPr wrap="square" rtlCol="0">
            <a:spAutoFit/>
          </a:bodyPr>
          <a:lstStyle/>
          <a:p>
            <a:r>
              <a:rPr lang="en-US" sz="1200" kern="1200" dirty="0" smtClean="0">
                <a:solidFill>
                  <a:schemeClr val="tx1"/>
                </a:solidFill>
                <a:latin typeface="Franklin Gothic Medium" pitchFamily="34" charset="0"/>
                <a:ea typeface="+mn-ea"/>
                <a:cs typeface="+mn-cs"/>
              </a:rPr>
              <a:t>If this is NOT an engineering presentation</a:t>
            </a:r>
            <a:r>
              <a:rPr lang="en-US" sz="1200" kern="1200" baseline="0" dirty="0" smtClean="0">
                <a:solidFill>
                  <a:schemeClr val="tx1"/>
                </a:solidFill>
                <a:latin typeface="Franklin Gothic Medium" pitchFamily="34" charset="0"/>
                <a:ea typeface="+mn-ea"/>
                <a:cs typeface="+mn-cs"/>
              </a:rPr>
              <a:t> and NOT a confidential presentation, then do NOT use this template. Use the “</a:t>
            </a:r>
            <a:r>
              <a:rPr lang="en-US" sz="1200" kern="1200" dirty="0" smtClean="0">
                <a:solidFill>
                  <a:schemeClr val="tx1"/>
                </a:solidFill>
                <a:latin typeface="Franklin Gothic Medium" pitchFamily="34" charset="0"/>
                <a:ea typeface="+mn-ea"/>
                <a:cs typeface="+mn-cs"/>
              </a:rPr>
              <a:t>public” template (available on the company intranet). </a:t>
            </a:r>
          </a:p>
        </p:txBody>
      </p:sp>
      <p:pic>
        <p:nvPicPr>
          <p:cNvPr id="1026"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502052" y="1296078"/>
            <a:ext cx="12985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userDrawn="1"/>
        </p:nvSpPr>
        <p:spPr>
          <a:xfrm>
            <a:off x="1144934" y="3569553"/>
            <a:ext cx="692946" cy="830997"/>
          </a:xfrm>
          <a:prstGeom prst="rect">
            <a:avLst/>
          </a:prstGeom>
          <a:noFill/>
        </p:spPr>
        <p:txBody>
          <a:bodyPr wrap="square" rtlCol="0">
            <a:spAutoFit/>
          </a:bodyPr>
          <a:lstStyle/>
          <a:p>
            <a:r>
              <a:rPr lang="en-US" sz="4800" dirty="0" smtClean="0">
                <a:latin typeface="Franklin Gothic Medium" pitchFamily="34" charset="0"/>
                <a:sym typeface="Wingdings"/>
              </a:rPr>
              <a:t></a:t>
            </a:r>
            <a:endParaRPr lang="en-US" sz="4800" dirty="0" smtClean="0">
              <a:latin typeface="Franklin Gothic Medium"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8" name="Picture 7" descr="Content_compressed.png"/>
          <p:cNvPicPr>
            <a:picLocks noChangeAspect="1"/>
          </p:cNvPicPr>
          <p:nvPr userDrawn="1"/>
        </p:nvPicPr>
        <p:blipFill>
          <a:blip r:embed="rId2" cstate="print"/>
          <a:stretch>
            <a:fillRect/>
          </a:stretch>
        </p:blipFill>
        <p:spPr>
          <a:xfrm>
            <a:off x="0" y="-12879"/>
            <a:ext cx="9192725" cy="5175504"/>
          </a:xfrm>
          <a:prstGeom prst="rect">
            <a:avLst/>
          </a:prstGeom>
        </p:spPr>
      </p:pic>
      <p:sp>
        <p:nvSpPr>
          <p:cNvPr id="3" name="Content Placeholder 2"/>
          <p:cNvSpPr>
            <a:spLocks noGrp="1"/>
          </p:cNvSpPr>
          <p:nvPr>
            <p:ph idx="1"/>
          </p:nvPr>
        </p:nvSpPr>
        <p:spPr>
          <a:xfrm>
            <a:off x="152400" y="929878"/>
            <a:ext cx="8839200" cy="3851672"/>
          </a:xfrm>
          <a:prstGeom prst="rect">
            <a:avLst/>
          </a:prstGeom>
        </p:spPr>
        <p:txBody>
          <a:bodyPr>
            <a:normAutofit/>
          </a:bodyPr>
          <a:lstStyle>
            <a:lvl1pPr>
              <a:defRPr>
                <a:solidFill>
                  <a:srgbClr val="003352"/>
                </a:solidFill>
                <a:latin typeface="Franklin Gothic Medium" pitchFamily="34" charset="0"/>
              </a:defRPr>
            </a:lvl1pPr>
            <a:lvl2pPr>
              <a:defRPr>
                <a:latin typeface="Franklin Gothic Medium" pitchFamily="34" charset="0"/>
              </a:defRPr>
            </a:lvl2pPr>
            <a:lvl3pPr>
              <a:defRPr>
                <a:latin typeface="Franklin Gothic Medium" pitchFamily="34" charset="0"/>
              </a:defRPr>
            </a:lvl3pPr>
            <a:lvl4pPr>
              <a:defRPr>
                <a:latin typeface="Franklin Gothic Medium" pitchFamily="34" charset="0"/>
              </a:defRPr>
            </a:lvl4pPr>
            <a:lvl5pPr>
              <a:defRPr>
                <a:latin typeface="Franklin Gothic Medium"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4888706"/>
            <a:ext cx="2133600" cy="273844"/>
          </a:xfrm>
          <a:prstGeom prst="rect">
            <a:avLst/>
          </a:prstGeom>
        </p:spPr>
        <p:txBody>
          <a:bodyPr/>
          <a:lstStyle>
            <a:lvl1pPr algn="r">
              <a:defRPr sz="1200">
                <a:solidFill>
                  <a:schemeClr val="bg1">
                    <a:lumMod val="75000"/>
                  </a:schemeClr>
                </a:solidFill>
                <a:latin typeface="Franklin Gothic Medium" pitchFamily="34" charset="0"/>
              </a:defRPr>
            </a:lvl1pPr>
          </a:lstStyle>
          <a:p>
            <a:fld id="{5A4D1F81-7E76-4932-A149-4CC93E31C071}" type="slidenum">
              <a:rPr lang="en-US" smtClean="0"/>
              <a:pPr/>
              <a:t>‹#›</a:t>
            </a:fld>
            <a:endParaRPr lang="en-US" dirty="0"/>
          </a:p>
        </p:txBody>
      </p:sp>
      <p:sp>
        <p:nvSpPr>
          <p:cNvPr id="9" name="Subtitle 2"/>
          <p:cNvSpPr>
            <a:spLocks noGrp="1"/>
          </p:cNvSpPr>
          <p:nvPr>
            <p:ph type="subTitle" idx="13"/>
          </p:nvPr>
        </p:nvSpPr>
        <p:spPr>
          <a:xfrm>
            <a:off x="152401" y="-7315"/>
            <a:ext cx="7619999" cy="577901"/>
          </a:xfrm>
          <a:prstGeom prst="rect">
            <a:avLst/>
          </a:prstGeom>
        </p:spPr>
        <p:txBody>
          <a:bodyPr anchor="ctr" anchorCtr="0">
            <a:normAutofit/>
          </a:bodyPr>
          <a:lstStyle>
            <a:lvl1pPr marL="0" indent="0" algn="l">
              <a:lnSpc>
                <a:spcPts val="2900"/>
              </a:lnSpc>
              <a:buNone/>
              <a:defRPr sz="2800" b="0">
                <a:solidFill>
                  <a:schemeClr val="bg1"/>
                </a:solidFill>
                <a:latin typeface="Franklin Gothic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Box 6"/>
          <p:cNvSpPr txBox="1"/>
          <p:nvPr userDrawn="1"/>
        </p:nvSpPr>
        <p:spPr>
          <a:xfrm>
            <a:off x="6324600" y="4928056"/>
            <a:ext cx="2514600" cy="215444"/>
          </a:xfrm>
          <a:prstGeom prst="rect">
            <a:avLst/>
          </a:prstGeom>
          <a:noFill/>
        </p:spPr>
        <p:txBody>
          <a:bodyPr wrap="square" rtlCol="0">
            <a:spAutoFit/>
          </a:bodyPr>
          <a:lstStyle/>
          <a:p>
            <a:r>
              <a:rPr lang="en-US" sz="800" dirty="0" smtClean="0"/>
              <a:t>© 2011 Websense, Inc. Proprietary and Confidential</a:t>
            </a:r>
            <a:endParaRPr lang="en-US" sz="800" dirty="0"/>
          </a:p>
        </p:txBody>
      </p:sp>
    </p:spTree>
    <p:extLst>
      <p:ext uri="{BB962C8B-B14F-4D97-AF65-F5344CB8AC3E}">
        <p14:creationId xmlns:p14="http://schemas.microsoft.com/office/powerpoint/2010/main" val="1253607299"/>
      </p:ext>
    </p:extLst>
  </p:cSld>
  <p:clrMapOvr>
    <a:masterClrMapping/>
  </p:clrMapOvr>
  <p:transition>
    <p:fade/>
  </p:transition>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Title Only">
    <p:spTree>
      <p:nvGrpSpPr>
        <p:cNvPr id="1" name=""/>
        <p:cNvGrpSpPr/>
        <p:nvPr/>
      </p:nvGrpSpPr>
      <p:grpSpPr>
        <a:xfrm>
          <a:off x="0" y="0"/>
          <a:ext cx="0" cy="0"/>
          <a:chOff x="0" y="0"/>
          <a:chExt cx="0" cy="0"/>
        </a:xfrm>
      </p:grpSpPr>
      <p:pic>
        <p:nvPicPr>
          <p:cNvPr id="6" name="Picture 5" descr="Content.png"/>
          <p:cNvPicPr>
            <a:picLocks noChangeAspect="1"/>
          </p:cNvPicPr>
          <p:nvPr/>
        </p:nvPicPr>
        <p:blipFill>
          <a:blip r:embed="rId2" cstate="print"/>
          <a:stretch>
            <a:fillRect/>
          </a:stretch>
        </p:blipFill>
        <p:spPr>
          <a:xfrm>
            <a:off x="-2514" y="-208"/>
            <a:ext cx="9154828" cy="5155694"/>
          </a:xfrm>
          <a:prstGeom prst="rect">
            <a:avLst/>
          </a:prstGeom>
        </p:spPr>
      </p:pic>
      <p:sp>
        <p:nvSpPr>
          <p:cNvPr id="8" name="Slide Number Placeholder 5"/>
          <p:cNvSpPr>
            <a:spLocks noGrp="1"/>
          </p:cNvSpPr>
          <p:nvPr>
            <p:ph type="sldNum" sz="quarter" idx="12"/>
          </p:nvPr>
        </p:nvSpPr>
        <p:spPr>
          <a:xfrm>
            <a:off x="7010400" y="4888706"/>
            <a:ext cx="2133600" cy="273844"/>
          </a:xfrm>
          <a:prstGeom prst="rect">
            <a:avLst/>
          </a:prstGeom>
        </p:spPr>
        <p:txBody>
          <a:bodyPr/>
          <a:lstStyle>
            <a:lvl1pPr algn="r">
              <a:defRPr sz="1200">
                <a:solidFill>
                  <a:schemeClr val="bg1">
                    <a:lumMod val="75000"/>
                  </a:schemeClr>
                </a:solidFill>
                <a:latin typeface="Franklin Gothic Medium" pitchFamily="34" charset="0"/>
              </a:defRPr>
            </a:lvl1pPr>
          </a:lstStyle>
          <a:p>
            <a:fld id="{5A4D1F81-7E76-4932-A149-4CC93E31C071}" type="slidenum">
              <a:rPr lang="en-US" smtClean="0"/>
              <a:pPr/>
              <a:t>‹#›</a:t>
            </a:fld>
            <a:endParaRPr lang="en-US" dirty="0"/>
          </a:p>
        </p:txBody>
      </p:sp>
      <p:sp>
        <p:nvSpPr>
          <p:cNvPr id="9" name="Subtitle 2"/>
          <p:cNvSpPr>
            <a:spLocks noGrp="1"/>
          </p:cNvSpPr>
          <p:nvPr>
            <p:ph type="subTitle" idx="13"/>
          </p:nvPr>
        </p:nvSpPr>
        <p:spPr>
          <a:xfrm>
            <a:off x="152401" y="-7315"/>
            <a:ext cx="7543799" cy="577901"/>
          </a:xfrm>
          <a:prstGeom prst="rect">
            <a:avLst/>
          </a:prstGeom>
        </p:spPr>
        <p:txBody>
          <a:bodyPr anchor="ctr" anchorCtr="0">
            <a:normAutofit/>
          </a:bodyPr>
          <a:lstStyle>
            <a:lvl1pPr marL="0" indent="0" algn="l">
              <a:lnSpc>
                <a:spcPts val="2900"/>
              </a:lnSpc>
              <a:buNone/>
              <a:defRPr sz="2800" b="0">
                <a:solidFill>
                  <a:schemeClr val="bg1"/>
                </a:solidFill>
                <a:latin typeface="Franklin Gothic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38721120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pic>
        <p:nvPicPr>
          <p:cNvPr id="7" name="Picture 6" descr="Content_compressed.png"/>
          <p:cNvPicPr>
            <a:picLocks/>
          </p:cNvPicPr>
          <p:nvPr userDrawn="1"/>
        </p:nvPicPr>
        <p:blipFill>
          <a:blip r:embed="rId2" cstate="print"/>
          <a:stretch>
            <a:fillRect/>
          </a:stretch>
        </p:blipFill>
        <p:spPr>
          <a:xfrm>
            <a:off x="-5938" y="0"/>
            <a:ext cx="9162288" cy="5145969"/>
          </a:xfrm>
          <a:prstGeom prst="rect">
            <a:avLst/>
          </a:prstGeom>
        </p:spPr>
      </p:pic>
      <p:sp>
        <p:nvSpPr>
          <p:cNvPr id="2" name="Title 1"/>
          <p:cNvSpPr>
            <a:spLocks noGrp="1"/>
          </p:cNvSpPr>
          <p:nvPr>
            <p:ph type="title"/>
          </p:nvPr>
        </p:nvSpPr>
        <p:spPr>
          <a:xfrm>
            <a:off x="152400" y="-22621"/>
            <a:ext cx="7543800" cy="585216"/>
          </a:xfrm>
          <a:prstGeom prst="rect">
            <a:avLst/>
          </a:prstGeom>
        </p:spPr>
        <p:txBody>
          <a:bodyPr>
            <a:normAutofit/>
          </a:bodyPr>
          <a:lstStyle>
            <a:lvl1pPr algn="l">
              <a:defRPr sz="3600">
                <a:solidFill>
                  <a:schemeClr val="bg1"/>
                </a:solidFill>
                <a:latin typeface="Franklin Gothic Medium"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52400" y="929879"/>
            <a:ext cx="8839200" cy="3851672"/>
          </a:xfrm>
          <a:prstGeom prst="rect">
            <a:avLst/>
          </a:prstGeom>
        </p:spPr>
        <p:txBody>
          <a:bodyPr>
            <a:normAutofit/>
          </a:bodyPr>
          <a:lstStyle>
            <a:lvl1pPr>
              <a:defRPr>
                <a:solidFill>
                  <a:srgbClr val="003352"/>
                </a:solidFill>
                <a:latin typeface="Franklin Gothic Medium" pitchFamily="34" charset="0"/>
              </a:defRPr>
            </a:lvl1pPr>
            <a:lvl2pPr>
              <a:defRPr>
                <a:latin typeface="Franklin Gothic Medium" pitchFamily="34" charset="0"/>
              </a:defRPr>
            </a:lvl2pPr>
            <a:lvl3pPr>
              <a:defRPr>
                <a:latin typeface="Franklin Gothic Medium" pitchFamily="34" charset="0"/>
              </a:defRPr>
            </a:lvl3pPr>
            <a:lvl4pPr>
              <a:defRPr>
                <a:latin typeface="Franklin Gothic Medium" pitchFamily="34" charset="0"/>
              </a:defRPr>
            </a:lvl4pPr>
            <a:lvl5pPr>
              <a:defRPr>
                <a:latin typeface="Franklin Gothic Medium"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4888706"/>
            <a:ext cx="2133600" cy="273844"/>
          </a:xfrm>
          <a:prstGeom prst="rect">
            <a:avLst/>
          </a:prstGeom>
        </p:spPr>
        <p:txBody>
          <a:bodyPr/>
          <a:lstStyle>
            <a:lvl1pPr algn="r">
              <a:defRPr sz="1200">
                <a:solidFill>
                  <a:schemeClr val="bg1">
                    <a:lumMod val="75000"/>
                  </a:schemeClr>
                </a:solidFill>
                <a:latin typeface="Franklin Gothic Medium" pitchFamily="34" charset="0"/>
              </a:defRPr>
            </a:lvl1pPr>
          </a:lstStyle>
          <a:p>
            <a:fld id="{5A4D1F81-7E76-4932-A149-4CC93E31C071}" type="slidenum">
              <a:rPr lang="en-US" smtClean="0"/>
              <a:pPr/>
              <a:t>‹#›</a:t>
            </a:fld>
            <a:endParaRPr lang="en-US" dirty="0"/>
          </a:p>
        </p:txBody>
      </p:sp>
    </p:spTree>
    <p:extLst>
      <p:ext uri="{BB962C8B-B14F-4D97-AF65-F5344CB8AC3E}">
        <p14:creationId xmlns:p14="http://schemas.microsoft.com/office/powerpoint/2010/main" val="1117369710"/>
      </p:ext>
    </p:extLst>
  </p:cSld>
  <p:clrMapOvr>
    <a:masterClrMapping/>
  </p:clrMapOvr>
  <p:transition>
    <p:fade/>
  </p:transition>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pic>
        <p:nvPicPr>
          <p:cNvPr id="5" name="Picture 4" descr="16_9_Slides3.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08076"/>
          </a:xfrm>
          <a:prstGeom prst="rect">
            <a:avLst/>
          </a:prstGeom>
        </p:spPr>
      </p:pic>
      <p:sp>
        <p:nvSpPr>
          <p:cNvPr id="4" name="Slide Number Placeholder 5"/>
          <p:cNvSpPr>
            <a:spLocks noGrp="1"/>
          </p:cNvSpPr>
          <p:nvPr>
            <p:ph type="sldNum" sz="quarter" idx="12"/>
          </p:nvPr>
        </p:nvSpPr>
        <p:spPr>
          <a:xfrm>
            <a:off x="7010400" y="4888707"/>
            <a:ext cx="2133600" cy="273844"/>
          </a:xfrm>
          <a:prstGeom prst="rect">
            <a:avLst/>
          </a:prstGeom>
        </p:spPr>
        <p:txBody>
          <a:bodyPr/>
          <a:lstStyle>
            <a:lvl1pPr algn="r">
              <a:defRPr sz="1200">
                <a:solidFill>
                  <a:schemeClr val="bg1">
                    <a:lumMod val="75000"/>
                  </a:schemeClr>
                </a:solidFill>
                <a:latin typeface="Franklin Gothic Medium" pitchFamily="34" charset="0"/>
              </a:defRPr>
            </a:lvl1pPr>
          </a:lstStyle>
          <a:p>
            <a:fld id="{5A4D1F81-7E76-4932-A149-4CC93E31C071}" type="slidenum">
              <a:rPr lang="en-US" smtClean="0"/>
              <a:pPr/>
              <a:t>‹#›</a:t>
            </a:fld>
            <a:endParaRPr lang="en-US" dirty="0"/>
          </a:p>
        </p:txBody>
      </p:sp>
      <p:pic>
        <p:nvPicPr>
          <p:cNvPr id="6" name="Picture 5" descr="c.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95600" y="4629151"/>
            <a:ext cx="3147203" cy="514348"/>
          </a:xfrm>
          <a:prstGeom prst="rect">
            <a:avLst/>
          </a:prstGeom>
        </p:spPr>
      </p:pic>
    </p:spTree>
    <p:extLst>
      <p:ext uri="{BB962C8B-B14F-4D97-AF65-F5344CB8AC3E}">
        <p14:creationId xmlns:p14="http://schemas.microsoft.com/office/powerpoint/2010/main" val="1919935817"/>
      </p:ext>
    </p:extLst>
  </p:cSld>
  <p:clrMapOvr>
    <a:masterClrMapping/>
  </p:clrMapOvr>
  <p:transition>
    <p:fade/>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gineering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228600" y="1095957"/>
            <a:ext cx="8534400" cy="707886"/>
          </a:xfrm>
        </p:spPr>
        <p:txBody>
          <a:bodyPr>
            <a:normAutofit/>
          </a:bodyPr>
          <a:lstStyle>
            <a:lvl1pPr algn="l">
              <a:defRPr sz="4000">
                <a:solidFill>
                  <a:srgbClr val="003352"/>
                </a:solidFill>
                <a:latin typeface="Trebuchet MS"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2114550"/>
            <a:ext cx="8534400" cy="584775"/>
          </a:xfrm>
        </p:spPr>
        <p:txBody>
          <a:bodyPr>
            <a:normAutofit/>
          </a:bodyPr>
          <a:lstStyle>
            <a:lvl1pPr marL="0" indent="0" algn="l">
              <a:buNone/>
              <a:defRPr sz="3200">
                <a:solidFill>
                  <a:schemeClr val="bg1"/>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Slide Number Placeholder 13"/>
          <p:cNvSpPr>
            <a:spLocks noGrp="1"/>
          </p:cNvSpPr>
          <p:nvPr>
            <p:ph type="sldNum" sz="quarter" idx="11"/>
          </p:nvPr>
        </p:nvSpPr>
        <p:spPr>
          <a:xfrm>
            <a:off x="7010400" y="4866221"/>
            <a:ext cx="2133600" cy="273844"/>
          </a:xfrm>
        </p:spPr>
        <p:txBody>
          <a:bodyPr/>
          <a:lstStyle>
            <a:lvl1pPr>
              <a:defRPr sz="900">
                <a:solidFill>
                  <a:schemeClr val="bg1">
                    <a:lumMod val="65000"/>
                  </a:schemeClr>
                </a:solidFill>
                <a:latin typeface="Arial" pitchFamily="34" charset="0"/>
                <a:cs typeface="Arial" pitchFamily="34" charset="0"/>
              </a:defRPr>
            </a:lvl1pPr>
          </a:lstStyle>
          <a:p>
            <a:fld id="{6BBE49A0-230D-4300-87FD-0BA5BB68EDD9}" type="slidenum">
              <a:rPr lang="en-US" smtClean="0"/>
              <a:pPr/>
              <a:t>‹#›</a:t>
            </a:fld>
            <a:endParaRPr lang="en-US" dirty="0"/>
          </a:p>
        </p:txBody>
      </p:sp>
      <p:sp>
        <p:nvSpPr>
          <p:cNvPr id="8" name="TextBox 7"/>
          <p:cNvSpPr txBox="1"/>
          <p:nvPr userDrawn="1"/>
        </p:nvSpPr>
        <p:spPr>
          <a:xfrm>
            <a:off x="3821502" y="3105150"/>
            <a:ext cx="5246298" cy="984885"/>
          </a:xfrm>
          <a:prstGeom prst="rect">
            <a:avLst/>
          </a:prstGeom>
          <a:noFill/>
        </p:spPr>
        <p:txBody>
          <a:bodyPr wrap="square" rtlCol="0">
            <a:spAutoFit/>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000" b="1" i="1" kern="1200" dirty="0" smtClean="0">
                <a:solidFill>
                  <a:schemeClr val="tx1"/>
                </a:solidFill>
                <a:effectLst/>
                <a:latin typeface="+mn-lt"/>
                <a:ea typeface="+mn-ea"/>
                <a:cs typeface="+mn-cs"/>
              </a:rPr>
              <a:t>The information disclosed in this document, including all designs and related materials, is the valuable property of Websense, Inc. and its licensors.  Websense, Inc. and its licensors, as appropriate, reserve all patent, copyright and other proprietary rights to this document, including all design, manufacturing, reproduction, use, and sales rights, except to the extent said rights are expressly granted to others.</a:t>
            </a:r>
            <a:endParaRPr lang="en-US" sz="1000" b="1" kern="1200" dirty="0" smtClean="0">
              <a:solidFill>
                <a:schemeClr val="tx1"/>
              </a:solidFill>
              <a:effectLst/>
              <a:latin typeface="+mn-lt"/>
              <a:ea typeface="+mn-ea"/>
              <a:cs typeface="+mn-cs"/>
            </a:endParaRPr>
          </a:p>
          <a:p>
            <a:endParaRPr lang="en-US" sz="800" b="1" dirty="0"/>
          </a:p>
        </p:txBody>
      </p:sp>
      <p:pic>
        <p:nvPicPr>
          <p:cNvPr id="9" name="Picture 2" descr="Engineering Logo"/>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772400" y="514350"/>
            <a:ext cx="1219200" cy="609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TextBox 9"/>
          <p:cNvSpPr txBox="1"/>
          <p:nvPr userDrawn="1"/>
        </p:nvSpPr>
        <p:spPr>
          <a:xfrm>
            <a:off x="7955079" y="368006"/>
            <a:ext cx="1114408" cy="276999"/>
          </a:xfrm>
          <a:prstGeom prst="rect">
            <a:avLst/>
          </a:prstGeom>
          <a:noFill/>
        </p:spPr>
        <p:txBody>
          <a:bodyPr wrap="none" rtlCol="0">
            <a:spAutoFit/>
          </a:bodyPr>
          <a:lstStyle/>
          <a:p>
            <a:r>
              <a:rPr lang="en-US" sz="1200" dirty="0" smtClean="0">
                <a:solidFill>
                  <a:schemeClr val="accent6">
                    <a:lumMod val="50000"/>
                    <a:lumOff val="50000"/>
                  </a:schemeClr>
                </a:solidFill>
                <a:latin typeface="Franklin Gothic Medium" pitchFamily="34" charset="0"/>
              </a:rPr>
              <a:t>ENGINEERING</a:t>
            </a:r>
          </a:p>
        </p:txBody>
      </p:sp>
      <p:sp>
        <p:nvSpPr>
          <p:cNvPr id="25" name="TextBox 24"/>
          <p:cNvSpPr txBox="1"/>
          <p:nvPr userDrawn="1"/>
        </p:nvSpPr>
        <p:spPr>
          <a:xfrm>
            <a:off x="0" y="4894394"/>
            <a:ext cx="91440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3352"/>
                </a:solidFill>
                <a:effectLst/>
                <a:uLnTx/>
                <a:uFillTx/>
                <a:latin typeface="Arial" pitchFamily="34" charset="0"/>
                <a:ea typeface="+mn-ea"/>
                <a:cs typeface="Arial" pitchFamily="34" charset="0"/>
              </a:rPr>
              <a:t>© 2012 Websense, Inc. Proprietary and Confidential</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tandard 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228600" y="1095957"/>
            <a:ext cx="8534400" cy="707886"/>
          </a:xfrm>
        </p:spPr>
        <p:txBody>
          <a:bodyPr>
            <a:normAutofit/>
          </a:bodyPr>
          <a:lstStyle>
            <a:lvl1pPr algn="l">
              <a:defRPr sz="4000">
                <a:solidFill>
                  <a:srgbClr val="003352"/>
                </a:solidFill>
                <a:latin typeface="Trebuchet MS"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2114550"/>
            <a:ext cx="8534400" cy="584775"/>
          </a:xfrm>
        </p:spPr>
        <p:txBody>
          <a:bodyPr>
            <a:normAutofit/>
          </a:bodyPr>
          <a:lstStyle>
            <a:lvl1pPr marL="0" indent="0" algn="l">
              <a:buNone/>
              <a:defRPr sz="3200">
                <a:solidFill>
                  <a:schemeClr val="bg1"/>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4" name="Slide Number Placeholder 13"/>
          <p:cNvSpPr>
            <a:spLocks noGrp="1"/>
          </p:cNvSpPr>
          <p:nvPr>
            <p:ph type="sldNum" sz="quarter" idx="11"/>
          </p:nvPr>
        </p:nvSpPr>
        <p:spPr>
          <a:xfrm>
            <a:off x="7010400" y="4866221"/>
            <a:ext cx="2133600" cy="273844"/>
          </a:xfrm>
        </p:spPr>
        <p:txBody>
          <a:bodyPr/>
          <a:lstStyle>
            <a:lvl1pPr>
              <a:defRPr sz="900">
                <a:solidFill>
                  <a:schemeClr val="bg1">
                    <a:lumMod val="65000"/>
                  </a:schemeClr>
                </a:solidFill>
                <a:latin typeface="Arial" pitchFamily="34" charset="0"/>
                <a:cs typeface="Arial" pitchFamily="34" charset="0"/>
              </a:defRPr>
            </a:lvl1pPr>
          </a:lstStyle>
          <a:p>
            <a:fld id="{6BBE49A0-230D-4300-87FD-0BA5BB68EDD9}" type="slidenum">
              <a:rPr lang="en-US" smtClean="0"/>
              <a:pPr/>
              <a:t>‹#›</a:t>
            </a:fld>
            <a:endParaRPr lang="en-US" dirty="0"/>
          </a:p>
        </p:txBody>
      </p:sp>
      <p:sp>
        <p:nvSpPr>
          <p:cNvPr id="8" name="TextBox 7"/>
          <p:cNvSpPr txBox="1"/>
          <p:nvPr userDrawn="1"/>
        </p:nvSpPr>
        <p:spPr>
          <a:xfrm>
            <a:off x="0" y="4894394"/>
            <a:ext cx="91440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rgbClr val="003352"/>
                </a:solidFill>
                <a:effectLst/>
                <a:uLnTx/>
                <a:uFillTx/>
                <a:latin typeface="Arial" pitchFamily="34" charset="0"/>
                <a:ea typeface="+mn-ea"/>
                <a:cs typeface="Arial" pitchFamily="34" charset="0"/>
              </a:rPr>
              <a:t>© 2012 Websense, Inc. Proprietary and Confidential</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228600" y="1501782"/>
            <a:ext cx="8534400" cy="707886"/>
          </a:xfrm>
        </p:spPr>
        <p:txBody>
          <a:bodyPr>
            <a:normAutofit/>
          </a:bodyPr>
          <a:lstStyle>
            <a:lvl1pPr algn="l">
              <a:defRPr sz="4000">
                <a:solidFill>
                  <a:srgbClr val="003352"/>
                </a:solidFill>
                <a:latin typeface="Trebuchet MS"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2520375"/>
            <a:ext cx="8534400" cy="584775"/>
          </a:xfrm>
        </p:spPr>
        <p:txBody>
          <a:bodyPr>
            <a:normAutofit/>
          </a:bodyPr>
          <a:lstStyle>
            <a:lvl1pPr marL="0" indent="0" algn="l">
              <a:buNone/>
              <a:defRPr sz="3200">
                <a:solidFill>
                  <a:schemeClr val="bg1"/>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Slide Number Placeholder 10"/>
          <p:cNvSpPr>
            <a:spLocks noGrp="1"/>
          </p:cNvSpPr>
          <p:nvPr>
            <p:ph type="sldNum" sz="quarter" idx="11"/>
          </p:nvPr>
        </p:nvSpPr>
        <p:spPr>
          <a:xfrm>
            <a:off x="7010400" y="4865245"/>
            <a:ext cx="2133600" cy="273844"/>
          </a:xfrm>
        </p:spPr>
        <p:txBody>
          <a:bodyPr/>
          <a:lstStyle>
            <a:lvl1pPr>
              <a:defRPr sz="900">
                <a:latin typeface="Arial" pitchFamily="34" charset="0"/>
                <a:cs typeface="Arial" pitchFamily="34" charset="0"/>
              </a:defRPr>
            </a:lvl1pPr>
          </a:lstStyle>
          <a:p>
            <a:fld id="{6BBE49A0-230D-4300-87FD-0BA5BB68EDD9}" type="slidenum">
              <a:rPr lang="en-US" smtClean="0"/>
              <a:pPr/>
              <a:t>‹#›</a:t>
            </a:fld>
            <a:endParaRPr lang="en-US" dirty="0"/>
          </a:p>
        </p:txBody>
      </p:sp>
      <p:sp>
        <p:nvSpPr>
          <p:cNvPr id="7" name="TextBox 6"/>
          <p:cNvSpPr txBox="1"/>
          <p:nvPr userDrawn="1"/>
        </p:nvSpPr>
        <p:spPr>
          <a:xfrm>
            <a:off x="0" y="4894394"/>
            <a:ext cx="91440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lumMod val="65000"/>
                  </a:schemeClr>
                </a:solidFill>
                <a:effectLst/>
                <a:uLnTx/>
                <a:uFillTx/>
                <a:latin typeface="Arial" pitchFamily="34" charset="0"/>
                <a:ea typeface="+mn-ea"/>
                <a:cs typeface="Arial" pitchFamily="34" charset="0"/>
              </a:rPr>
              <a:t>© 2012 Websense, Inc. Proprietary and Confidential</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Content Placeholder 2"/>
          <p:cNvSpPr>
            <a:spLocks noGrp="1"/>
          </p:cNvSpPr>
          <p:nvPr>
            <p:ph idx="13"/>
          </p:nvPr>
        </p:nvSpPr>
        <p:spPr>
          <a:xfrm>
            <a:off x="152400" y="897794"/>
            <a:ext cx="8839200" cy="3807556"/>
          </a:xfrm>
        </p:spPr>
        <p:txBody>
          <a:bodyPr/>
          <a:lstStyle>
            <a:lvl1pPr>
              <a:defRPr sz="2400">
                <a:solidFill>
                  <a:srgbClr val="003352"/>
                </a:solidFill>
                <a:latin typeface="Arial" pitchFamily="34" charset="0"/>
                <a:cs typeface="Arial" pitchFamily="34" charset="0"/>
              </a:defRPr>
            </a:lvl1pPr>
            <a:lvl2pPr>
              <a:defRPr sz="1800">
                <a:solidFill>
                  <a:srgbClr val="003352"/>
                </a:solidFill>
                <a:latin typeface="Arial" pitchFamily="34" charset="0"/>
                <a:cs typeface="Arial" pitchFamily="34" charset="0"/>
              </a:defRPr>
            </a:lvl2pPr>
            <a:lvl3pPr>
              <a:defRPr sz="1600">
                <a:solidFill>
                  <a:srgbClr val="003352"/>
                </a:solidFill>
                <a:latin typeface="Arial" pitchFamily="34" charset="0"/>
                <a:cs typeface="Arial" pitchFamily="34" charset="0"/>
              </a:defRPr>
            </a:lvl3pPr>
            <a:lvl4pPr>
              <a:defRPr sz="1400">
                <a:solidFill>
                  <a:srgbClr val="003352"/>
                </a:solidFill>
                <a:latin typeface="Arial" pitchFamily="34" charset="0"/>
                <a:cs typeface="Arial" pitchFamily="34" charset="0"/>
              </a:defRPr>
            </a:lvl4pPr>
            <a:lvl5pPr>
              <a:defRPr sz="1400">
                <a:solidFill>
                  <a:srgbClr val="003352"/>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16_9_Slides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08076"/>
          </a:xfrm>
          <a:prstGeom prst="rect">
            <a:avLst/>
          </a:prstGeom>
        </p:spPr>
      </p:pic>
      <p:sp>
        <p:nvSpPr>
          <p:cNvPr id="2" name="Title 1"/>
          <p:cNvSpPr>
            <a:spLocks noGrp="1"/>
          </p:cNvSpPr>
          <p:nvPr>
            <p:ph type="title"/>
          </p:nvPr>
        </p:nvSpPr>
        <p:spPr>
          <a:xfrm>
            <a:off x="152400" y="19123"/>
            <a:ext cx="7543800" cy="523220"/>
          </a:xfrm>
        </p:spPr>
        <p:txBody>
          <a:bodyPr>
            <a:normAutofit/>
          </a:bodyPr>
          <a:lstStyle>
            <a:lvl1pPr algn="l">
              <a:defRPr sz="2800">
                <a:solidFill>
                  <a:schemeClr val="bg1"/>
                </a:solidFill>
                <a:latin typeface="Trebuchet MS"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010400" y="4866221"/>
            <a:ext cx="2133600" cy="273844"/>
          </a:xfrm>
        </p:spPr>
        <p:txBody>
          <a:bodyPr/>
          <a:lstStyle>
            <a:lvl1pPr>
              <a:defRPr sz="900">
                <a:solidFill>
                  <a:schemeClr val="bg1">
                    <a:lumMod val="75000"/>
                  </a:schemeClr>
                </a:solidFill>
                <a:latin typeface="Arial" pitchFamily="34" charset="0"/>
                <a:cs typeface="Arial" pitchFamily="34" charset="0"/>
              </a:defRPr>
            </a:lvl1pPr>
          </a:lstStyle>
          <a:p>
            <a:fld id="{6BBE49A0-230D-4300-87FD-0BA5BB68EDD9}" type="slidenum">
              <a:rPr lang="en-US" smtClean="0"/>
              <a:pPr/>
              <a:t>‹#›</a:t>
            </a:fld>
            <a:endParaRPr lang="en-US" dirty="0"/>
          </a:p>
        </p:txBody>
      </p:sp>
      <p:sp>
        <p:nvSpPr>
          <p:cNvPr id="8" name="TextBox 7"/>
          <p:cNvSpPr txBox="1"/>
          <p:nvPr userDrawn="1"/>
        </p:nvSpPr>
        <p:spPr>
          <a:xfrm>
            <a:off x="0" y="4894394"/>
            <a:ext cx="91440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lumMod val="65000"/>
                  </a:schemeClr>
                </a:solidFill>
                <a:effectLst/>
                <a:uLnTx/>
                <a:uFillTx/>
                <a:latin typeface="Arial" pitchFamily="34" charset="0"/>
                <a:ea typeface="+mn-ea"/>
                <a:cs typeface="Arial" pitchFamily="34" charset="0"/>
              </a:rPr>
              <a:t>© 2012 Websense, Inc. Proprietary and Confidential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xfrm>
            <a:off x="7010400" y="4865245"/>
            <a:ext cx="2133600" cy="273844"/>
          </a:xfrm>
        </p:spPr>
        <p:txBody>
          <a:bodyPr/>
          <a:lstStyle>
            <a:lvl1pPr>
              <a:defRPr sz="900">
                <a:solidFill>
                  <a:schemeClr val="bg1">
                    <a:lumMod val="75000"/>
                  </a:schemeClr>
                </a:solidFill>
                <a:latin typeface="Arial" pitchFamily="34" charset="0"/>
                <a:cs typeface="Arial" pitchFamily="34" charset="0"/>
              </a:defRPr>
            </a:lvl1pPr>
          </a:lstStyle>
          <a:p>
            <a:fld id="{6BBE49A0-230D-4300-87FD-0BA5BB68EDD9}" type="slidenum">
              <a:rPr lang="en-US" smtClean="0"/>
              <a:pPr/>
              <a:t>‹#›</a:t>
            </a:fld>
            <a:endParaRPr lang="en-US" dirty="0"/>
          </a:p>
        </p:txBody>
      </p:sp>
      <p:sp>
        <p:nvSpPr>
          <p:cNvPr id="3" name="Content Placeholder 2"/>
          <p:cNvSpPr>
            <a:spLocks noGrp="1"/>
          </p:cNvSpPr>
          <p:nvPr>
            <p:ph sz="half" idx="1"/>
          </p:nvPr>
        </p:nvSpPr>
        <p:spPr>
          <a:xfrm>
            <a:off x="152400" y="929878"/>
            <a:ext cx="4038600" cy="3851672"/>
          </a:xfrm>
        </p:spPr>
        <p:txBody>
          <a:bodyPr/>
          <a:lstStyle>
            <a:lvl1pPr>
              <a:defRPr sz="2000">
                <a:solidFill>
                  <a:srgbClr val="003352"/>
                </a:solidFill>
                <a:latin typeface="Arial" pitchFamily="34" charset="0"/>
                <a:cs typeface="Arial" pitchFamily="34" charset="0"/>
              </a:defRPr>
            </a:lvl1pPr>
            <a:lvl2pPr>
              <a:defRPr sz="1800">
                <a:solidFill>
                  <a:srgbClr val="003352"/>
                </a:solidFill>
                <a:latin typeface="Arial" pitchFamily="34" charset="0"/>
                <a:cs typeface="Arial" pitchFamily="34" charset="0"/>
              </a:defRPr>
            </a:lvl2pPr>
            <a:lvl3pPr>
              <a:defRPr sz="1800">
                <a:solidFill>
                  <a:srgbClr val="003352"/>
                </a:solidFill>
                <a:latin typeface="Arial" pitchFamily="34" charset="0"/>
                <a:cs typeface="Arial" pitchFamily="34" charset="0"/>
              </a:defRPr>
            </a:lvl3pPr>
            <a:lvl4pPr>
              <a:defRPr sz="1800">
                <a:solidFill>
                  <a:srgbClr val="003352"/>
                </a:solidFill>
                <a:latin typeface="Arial" pitchFamily="34" charset="0"/>
                <a:cs typeface="Arial" pitchFamily="34" charset="0"/>
              </a:defRPr>
            </a:lvl4pPr>
            <a:lvl5pPr>
              <a:defRPr sz="1800">
                <a:solidFill>
                  <a:srgbClr val="003352"/>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16_9_Slides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08076"/>
          </a:xfrm>
          <a:prstGeom prst="rect">
            <a:avLst/>
          </a:prstGeom>
        </p:spPr>
      </p:pic>
      <p:sp>
        <p:nvSpPr>
          <p:cNvPr id="2" name="Title 1"/>
          <p:cNvSpPr>
            <a:spLocks noGrp="1"/>
          </p:cNvSpPr>
          <p:nvPr>
            <p:ph type="title"/>
          </p:nvPr>
        </p:nvSpPr>
        <p:spPr>
          <a:xfrm>
            <a:off x="152400" y="18534"/>
            <a:ext cx="7543800" cy="521208"/>
          </a:xfrm>
        </p:spPr>
        <p:txBody>
          <a:bodyPr>
            <a:normAutofit/>
          </a:bodyPr>
          <a:lstStyle>
            <a:lvl1pPr algn="l">
              <a:defRPr sz="2800">
                <a:solidFill>
                  <a:schemeClr val="bg1"/>
                </a:solidFill>
                <a:latin typeface="Trebuchet MS" pitchFamily="34" charset="0"/>
              </a:defRPr>
            </a:lvl1pPr>
          </a:lstStyle>
          <a:p>
            <a:r>
              <a:rPr lang="en-US" dirty="0" smtClean="0"/>
              <a:t>Click to edit Master title style</a:t>
            </a:r>
            <a:endParaRPr lang="en-US" dirty="0"/>
          </a:p>
        </p:txBody>
      </p:sp>
      <p:sp>
        <p:nvSpPr>
          <p:cNvPr id="13" name="Content Placeholder 3"/>
          <p:cNvSpPr>
            <a:spLocks noGrp="1"/>
          </p:cNvSpPr>
          <p:nvPr>
            <p:ph sz="half" idx="14"/>
          </p:nvPr>
        </p:nvSpPr>
        <p:spPr>
          <a:xfrm>
            <a:off x="4876800" y="929877"/>
            <a:ext cx="4038600" cy="3850669"/>
          </a:xfrm>
        </p:spPr>
        <p:txBody>
          <a:bodyPr>
            <a:normAutofit/>
          </a:bodyPr>
          <a:lstStyle>
            <a:lvl1pPr>
              <a:defRPr sz="2000">
                <a:solidFill>
                  <a:srgbClr val="003352"/>
                </a:solidFill>
                <a:latin typeface="Arial" pitchFamily="34" charset="0"/>
                <a:cs typeface="Arial" pitchFamily="34" charset="0"/>
              </a:defRPr>
            </a:lvl1pPr>
            <a:lvl2pPr>
              <a:defRPr sz="1800">
                <a:solidFill>
                  <a:srgbClr val="003352"/>
                </a:solidFill>
                <a:latin typeface="Arial" pitchFamily="34" charset="0"/>
                <a:cs typeface="Arial" pitchFamily="34" charset="0"/>
              </a:defRPr>
            </a:lvl2pPr>
            <a:lvl3pPr>
              <a:defRPr sz="1800">
                <a:solidFill>
                  <a:srgbClr val="003352"/>
                </a:solidFill>
                <a:latin typeface="Arial" pitchFamily="34" charset="0"/>
                <a:cs typeface="Arial" pitchFamily="34" charset="0"/>
              </a:defRPr>
            </a:lvl3pPr>
            <a:lvl4pPr>
              <a:defRPr sz="1800">
                <a:solidFill>
                  <a:srgbClr val="003352"/>
                </a:solidFill>
                <a:latin typeface="Arial" pitchFamily="34" charset="0"/>
                <a:cs typeface="Arial" pitchFamily="34" charset="0"/>
              </a:defRPr>
            </a:lvl4pPr>
            <a:lvl5pPr>
              <a:defRPr sz="1800">
                <a:solidFill>
                  <a:srgbClr val="003352"/>
                </a:solidFill>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Box 8"/>
          <p:cNvSpPr txBox="1"/>
          <p:nvPr userDrawn="1"/>
        </p:nvSpPr>
        <p:spPr>
          <a:xfrm>
            <a:off x="0" y="4894394"/>
            <a:ext cx="91440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lumMod val="65000"/>
                  </a:schemeClr>
                </a:solidFill>
                <a:effectLst/>
                <a:uLnTx/>
                <a:uFillTx/>
                <a:latin typeface="Arial" pitchFamily="34" charset="0"/>
                <a:ea typeface="+mn-ea"/>
                <a:cs typeface="Arial" pitchFamily="34" charset="0"/>
              </a:rPr>
              <a:t>© 2012 Websense, Inc. Proprietary and Confidential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descr="16_9_Slides3.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08076"/>
          </a:xfrm>
          <a:prstGeom prst="rect">
            <a:avLst/>
          </a:prstGeom>
        </p:spPr>
      </p:pic>
      <p:sp>
        <p:nvSpPr>
          <p:cNvPr id="2" name="Title 1"/>
          <p:cNvSpPr>
            <a:spLocks noGrp="1"/>
          </p:cNvSpPr>
          <p:nvPr>
            <p:ph type="title"/>
          </p:nvPr>
        </p:nvSpPr>
        <p:spPr>
          <a:xfrm>
            <a:off x="152400" y="19123"/>
            <a:ext cx="7543800" cy="523220"/>
          </a:xfrm>
        </p:spPr>
        <p:txBody>
          <a:bodyPr>
            <a:normAutofit/>
          </a:bodyPr>
          <a:lstStyle>
            <a:lvl1pPr algn="l">
              <a:defRPr sz="2800">
                <a:solidFill>
                  <a:schemeClr val="bg1"/>
                </a:solidFill>
                <a:latin typeface="Trebuchet MS" pitchFamily="34" charset="0"/>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a:xfrm>
            <a:off x="7010400" y="4857750"/>
            <a:ext cx="2133600" cy="273844"/>
          </a:xfrm>
        </p:spPr>
        <p:txBody>
          <a:bodyPr/>
          <a:lstStyle>
            <a:lvl1pPr>
              <a:defRPr sz="900" baseline="0">
                <a:solidFill>
                  <a:schemeClr val="bg1">
                    <a:lumMod val="75000"/>
                  </a:schemeClr>
                </a:solidFill>
                <a:latin typeface="Arial" pitchFamily="34" charset="0"/>
              </a:defRPr>
            </a:lvl1pPr>
          </a:lstStyle>
          <a:p>
            <a:fld id="{6BBE49A0-230D-4300-87FD-0BA5BB68EDD9}" type="slidenum">
              <a:rPr lang="en-US" smtClean="0"/>
              <a:pPr/>
              <a:t>‹#›</a:t>
            </a:fld>
            <a:endParaRPr lang="en-US" dirty="0"/>
          </a:p>
        </p:txBody>
      </p:sp>
      <p:sp>
        <p:nvSpPr>
          <p:cNvPr id="8" name="TextBox 7"/>
          <p:cNvSpPr txBox="1"/>
          <p:nvPr userDrawn="1"/>
        </p:nvSpPr>
        <p:spPr>
          <a:xfrm>
            <a:off x="0" y="4894394"/>
            <a:ext cx="914400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smtClean="0">
                <a:ln>
                  <a:noFill/>
                </a:ln>
                <a:solidFill>
                  <a:schemeClr val="bg1">
                    <a:lumMod val="65000"/>
                  </a:schemeClr>
                </a:solidFill>
                <a:effectLst/>
                <a:uLnTx/>
                <a:uFillTx/>
                <a:latin typeface="Arial" pitchFamily="34" charset="0"/>
                <a:ea typeface="+mn-ea"/>
                <a:cs typeface="Arial" pitchFamily="34" charset="0"/>
              </a:rPr>
              <a:t>© 2012 Websense, Inc. Proprietary and Confidential</a:t>
            </a:r>
          </a:p>
        </p:txBody>
      </p:sp>
    </p:spTree>
    <p:extLst>
      <p:ext uri="{BB962C8B-B14F-4D97-AF65-F5344CB8AC3E}">
        <p14:creationId xmlns:p14="http://schemas.microsoft.com/office/powerpoint/2010/main" val="4157887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8" name="Picture 7" descr="Content_compressed.png"/>
          <p:cNvPicPr>
            <a:picLocks noChangeAspect="1"/>
          </p:cNvPicPr>
          <p:nvPr userDrawn="1"/>
        </p:nvPicPr>
        <p:blipFill>
          <a:blip r:embed="rId2" cstate="print"/>
          <a:stretch>
            <a:fillRect/>
          </a:stretch>
        </p:blipFill>
        <p:spPr>
          <a:xfrm>
            <a:off x="0" y="-12879"/>
            <a:ext cx="9192725" cy="5175504"/>
          </a:xfrm>
          <a:prstGeom prst="rect">
            <a:avLst/>
          </a:prstGeom>
        </p:spPr>
      </p:pic>
      <p:sp>
        <p:nvSpPr>
          <p:cNvPr id="3" name="Content Placeholder 2"/>
          <p:cNvSpPr>
            <a:spLocks noGrp="1"/>
          </p:cNvSpPr>
          <p:nvPr>
            <p:ph idx="1"/>
          </p:nvPr>
        </p:nvSpPr>
        <p:spPr>
          <a:xfrm>
            <a:off x="152400" y="929878"/>
            <a:ext cx="8839200" cy="3851672"/>
          </a:xfrm>
          <a:prstGeom prst="rect">
            <a:avLst/>
          </a:prstGeom>
        </p:spPr>
        <p:txBody>
          <a:bodyPr>
            <a:normAutofit/>
          </a:bodyPr>
          <a:lstStyle>
            <a:lvl1pPr>
              <a:defRPr>
                <a:solidFill>
                  <a:srgbClr val="003352"/>
                </a:solidFill>
                <a:latin typeface="Franklin Gothic Medium" pitchFamily="34" charset="0"/>
              </a:defRPr>
            </a:lvl1pPr>
            <a:lvl2pPr>
              <a:defRPr>
                <a:latin typeface="Franklin Gothic Medium" pitchFamily="34" charset="0"/>
              </a:defRPr>
            </a:lvl2pPr>
            <a:lvl3pPr>
              <a:defRPr>
                <a:latin typeface="Franklin Gothic Medium" pitchFamily="34" charset="0"/>
              </a:defRPr>
            </a:lvl3pPr>
            <a:lvl4pPr>
              <a:defRPr>
                <a:latin typeface="Franklin Gothic Medium" pitchFamily="34" charset="0"/>
              </a:defRPr>
            </a:lvl4pPr>
            <a:lvl5pPr>
              <a:defRPr>
                <a:latin typeface="Franklin Gothic Medium"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4888706"/>
            <a:ext cx="2133600" cy="273844"/>
          </a:xfrm>
          <a:prstGeom prst="rect">
            <a:avLst/>
          </a:prstGeom>
        </p:spPr>
        <p:txBody>
          <a:bodyPr/>
          <a:lstStyle>
            <a:lvl1pPr algn="r">
              <a:defRPr sz="1200">
                <a:solidFill>
                  <a:schemeClr val="bg1">
                    <a:lumMod val="75000"/>
                  </a:schemeClr>
                </a:solidFill>
                <a:latin typeface="Franklin Gothic Medium" pitchFamily="34" charset="0"/>
              </a:defRPr>
            </a:lvl1pPr>
          </a:lstStyle>
          <a:p>
            <a:fld id="{5A4D1F81-7E76-4932-A149-4CC93E31C071}" type="slidenum">
              <a:rPr lang="en-US" smtClean="0"/>
              <a:pPr/>
              <a:t>‹#›</a:t>
            </a:fld>
            <a:endParaRPr lang="en-US" dirty="0"/>
          </a:p>
        </p:txBody>
      </p:sp>
      <p:sp>
        <p:nvSpPr>
          <p:cNvPr id="9" name="Subtitle 2"/>
          <p:cNvSpPr>
            <a:spLocks noGrp="1"/>
          </p:cNvSpPr>
          <p:nvPr>
            <p:ph type="subTitle" idx="13"/>
          </p:nvPr>
        </p:nvSpPr>
        <p:spPr>
          <a:xfrm>
            <a:off x="152401" y="-7315"/>
            <a:ext cx="7619999" cy="577901"/>
          </a:xfrm>
          <a:prstGeom prst="rect">
            <a:avLst/>
          </a:prstGeom>
        </p:spPr>
        <p:txBody>
          <a:bodyPr anchor="ctr" anchorCtr="0">
            <a:normAutofit/>
          </a:bodyPr>
          <a:lstStyle>
            <a:lvl1pPr marL="0" indent="0" algn="l">
              <a:lnSpc>
                <a:spcPts val="2900"/>
              </a:lnSpc>
              <a:buNone/>
              <a:defRPr sz="2800" b="0">
                <a:solidFill>
                  <a:schemeClr val="bg1"/>
                </a:solidFill>
                <a:latin typeface="Franklin Gothic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566996173"/>
      </p:ext>
    </p:extLst>
  </p:cSld>
  <p:clrMapOvr>
    <a:masterClrMapping/>
  </p:clrMapOvr>
  <p:transition>
    <p:fade/>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8" name="Picture 7" descr="Content_compressed.png"/>
          <p:cNvPicPr>
            <a:picLocks noChangeAspect="1"/>
          </p:cNvPicPr>
          <p:nvPr userDrawn="1"/>
        </p:nvPicPr>
        <p:blipFill>
          <a:blip r:embed="rId2" cstate="print"/>
          <a:stretch>
            <a:fillRect/>
          </a:stretch>
        </p:blipFill>
        <p:spPr>
          <a:xfrm>
            <a:off x="0" y="-12879"/>
            <a:ext cx="9192725" cy="5175504"/>
          </a:xfrm>
          <a:prstGeom prst="rect">
            <a:avLst/>
          </a:prstGeom>
        </p:spPr>
      </p:pic>
      <p:sp>
        <p:nvSpPr>
          <p:cNvPr id="3" name="Content Placeholder 2"/>
          <p:cNvSpPr>
            <a:spLocks noGrp="1"/>
          </p:cNvSpPr>
          <p:nvPr>
            <p:ph idx="1"/>
          </p:nvPr>
        </p:nvSpPr>
        <p:spPr>
          <a:xfrm>
            <a:off x="152400" y="929878"/>
            <a:ext cx="8839200" cy="3851672"/>
          </a:xfrm>
          <a:prstGeom prst="rect">
            <a:avLst/>
          </a:prstGeom>
        </p:spPr>
        <p:txBody>
          <a:bodyPr>
            <a:normAutofit/>
          </a:bodyPr>
          <a:lstStyle>
            <a:lvl1pPr>
              <a:defRPr>
                <a:solidFill>
                  <a:srgbClr val="003352"/>
                </a:solidFill>
                <a:latin typeface="Franklin Gothic Medium" pitchFamily="34" charset="0"/>
              </a:defRPr>
            </a:lvl1pPr>
            <a:lvl2pPr>
              <a:defRPr>
                <a:latin typeface="Franklin Gothic Medium" pitchFamily="34" charset="0"/>
              </a:defRPr>
            </a:lvl2pPr>
            <a:lvl3pPr>
              <a:defRPr>
                <a:latin typeface="Franklin Gothic Medium" pitchFamily="34" charset="0"/>
              </a:defRPr>
            </a:lvl3pPr>
            <a:lvl4pPr>
              <a:defRPr>
                <a:latin typeface="Franklin Gothic Medium" pitchFamily="34" charset="0"/>
              </a:defRPr>
            </a:lvl4pPr>
            <a:lvl5pPr>
              <a:defRPr>
                <a:latin typeface="Franklin Gothic Medium"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7010400" y="4888706"/>
            <a:ext cx="2133600" cy="273844"/>
          </a:xfrm>
          <a:prstGeom prst="rect">
            <a:avLst/>
          </a:prstGeom>
        </p:spPr>
        <p:txBody>
          <a:bodyPr/>
          <a:lstStyle>
            <a:lvl1pPr algn="r">
              <a:defRPr sz="1200">
                <a:solidFill>
                  <a:schemeClr val="bg1">
                    <a:lumMod val="75000"/>
                  </a:schemeClr>
                </a:solidFill>
                <a:latin typeface="Franklin Gothic Medium" pitchFamily="34" charset="0"/>
              </a:defRPr>
            </a:lvl1pPr>
          </a:lstStyle>
          <a:p>
            <a:fld id="{5A4D1F81-7E76-4932-A149-4CC93E31C071}" type="slidenum">
              <a:rPr lang="en-US" smtClean="0"/>
              <a:pPr/>
              <a:t>‹#›</a:t>
            </a:fld>
            <a:endParaRPr lang="en-US" dirty="0"/>
          </a:p>
        </p:txBody>
      </p:sp>
      <p:sp>
        <p:nvSpPr>
          <p:cNvPr id="9" name="Subtitle 2"/>
          <p:cNvSpPr>
            <a:spLocks noGrp="1"/>
          </p:cNvSpPr>
          <p:nvPr>
            <p:ph type="subTitle" idx="13"/>
          </p:nvPr>
        </p:nvSpPr>
        <p:spPr>
          <a:xfrm>
            <a:off x="152401" y="-7315"/>
            <a:ext cx="7619999" cy="577901"/>
          </a:xfrm>
          <a:prstGeom prst="rect">
            <a:avLst/>
          </a:prstGeom>
        </p:spPr>
        <p:txBody>
          <a:bodyPr anchor="ctr" anchorCtr="0">
            <a:normAutofit/>
          </a:bodyPr>
          <a:lstStyle>
            <a:lvl1pPr marL="0" indent="0" algn="l">
              <a:lnSpc>
                <a:spcPts val="2900"/>
              </a:lnSpc>
              <a:buNone/>
              <a:defRPr sz="2800" b="0">
                <a:solidFill>
                  <a:schemeClr val="bg1"/>
                </a:solidFill>
                <a:latin typeface="Franklin Gothic Medium"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5617722"/>
      </p:ext>
    </p:extLst>
  </p:cSld>
  <p:clrMapOvr>
    <a:masterClrMapping/>
  </p:clrMapOvr>
  <p:transition>
    <p:fade/>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4861D61-A4B4-4AF0-9D24-9097D680ECE2}" type="datetime1">
              <a:rPr lang="en-US" smtClean="0"/>
              <a:pPr/>
              <a:t>9/20/2012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 Websense, Inc. 2012   Proprietary and Confidential</a:t>
            </a:r>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BBE49A0-230D-4300-87FD-0BA5BB68EDD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4" r:id="rId1"/>
    <p:sldLayoutId id="2147483660" r:id="rId2"/>
    <p:sldLayoutId id="2147483663" r:id="rId3"/>
    <p:sldLayoutId id="2147483661" r:id="rId4"/>
    <p:sldLayoutId id="2147483650" r:id="rId5"/>
    <p:sldLayoutId id="2147483652" r:id="rId6"/>
    <p:sldLayoutId id="2147483665" r:id="rId7"/>
    <p:sldLayoutId id="2147483667" r:id="rId8"/>
    <p:sldLayoutId id="2147483668" r:id="rId9"/>
    <p:sldLayoutId id="2147483670" r:id="rId10"/>
    <p:sldLayoutId id="2147483671" r:id="rId11"/>
    <p:sldLayoutId id="2147483672" r:id="rId12"/>
    <p:sldLayoutId id="2147483673"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3.png"/><Relationship Id="rId7"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 Id="rId9" Type="http://schemas.openxmlformats.org/officeDocument/2006/relationships/image" Target="../media/image31.jpe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3.png"/><Relationship Id="rId7"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26.jpeg"/><Relationship Id="rId5" Type="http://schemas.openxmlformats.org/officeDocument/2006/relationships/image" Target="../media/image25.jpeg"/><Relationship Id="rId10" Type="http://schemas.openxmlformats.org/officeDocument/2006/relationships/image" Target="../media/image34.jpeg"/><Relationship Id="rId4" Type="http://schemas.openxmlformats.org/officeDocument/2006/relationships/image" Target="../media/image24.jpeg"/><Relationship Id="rId9" Type="http://schemas.openxmlformats.org/officeDocument/2006/relationships/image" Target="../media/image33.jpeg"/></Relationships>
</file>

<file path=ppt/slides/_rels/slide13.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7.png"/><Relationship Id="rId7" Type="http://schemas.openxmlformats.org/officeDocument/2006/relationships/image" Target="../media/image26.jpeg"/><Relationship Id="rId2" Type="http://schemas.openxmlformats.org/officeDocument/2006/relationships/image" Target="../media/image35.jpeg"/><Relationship Id="rId1" Type="http://schemas.openxmlformats.org/officeDocument/2006/relationships/slideLayout" Target="../slideLayouts/slideLayout5.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37.jpeg"/><Relationship Id="rId4" Type="http://schemas.openxmlformats.org/officeDocument/2006/relationships/image" Target="../media/image23.png"/><Relationship Id="rId9" Type="http://schemas.openxmlformats.org/officeDocument/2006/relationships/image" Target="../media/image36.png"/></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5.jpeg"/><Relationship Id="rId7" Type="http://schemas.openxmlformats.org/officeDocument/2006/relationships/image" Target="../media/image40.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39.png"/><Relationship Id="rId5" Type="http://schemas.openxmlformats.org/officeDocument/2006/relationships/image" Target="../media/image38.jpeg"/><Relationship Id="rId4" Type="http://schemas.openxmlformats.org/officeDocument/2006/relationships/image" Target="../media/image27.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2.png"/><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tags" Target="../tags/tag4.xml"/><Relationship Id="rId7" Type="http://schemas.openxmlformats.org/officeDocument/2006/relationships/notesSlide" Target="../notesSlides/notesSlide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5.xml"/><Relationship Id="rId5" Type="http://schemas.openxmlformats.org/officeDocument/2006/relationships/tags" Target="../tags/tag6.xml"/><Relationship Id="rId4" Type="http://schemas.openxmlformats.org/officeDocument/2006/relationships/tags" Target="../tags/tag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_rels/slide4.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dirty="0" smtClean="0"/>
              <a:t>Advanced Threats &amp; Data Theft</a:t>
            </a:r>
            <a:endParaRPr lang="en-US" dirty="0"/>
          </a:p>
        </p:txBody>
      </p:sp>
      <p:sp>
        <p:nvSpPr>
          <p:cNvPr id="6" name="Subtitle 5"/>
          <p:cNvSpPr>
            <a:spLocks noGrp="1"/>
          </p:cNvSpPr>
          <p:nvPr>
            <p:ph type="subTitle" idx="1"/>
          </p:nvPr>
        </p:nvSpPr>
        <p:spPr/>
        <p:txBody>
          <a:bodyPr/>
          <a:lstStyle/>
          <a:p>
            <a:r>
              <a:rPr lang="en-US" dirty="0" smtClean="0"/>
              <a:t>New TRITON v7.7 Defenses </a:t>
            </a:r>
            <a:endParaRPr lang="en-US" dirty="0"/>
          </a:p>
        </p:txBody>
      </p:sp>
      <p:sp>
        <p:nvSpPr>
          <p:cNvPr id="4" name="Slide Number Placeholder 3"/>
          <p:cNvSpPr>
            <a:spLocks noGrp="1"/>
          </p:cNvSpPr>
          <p:nvPr>
            <p:ph type="sldNum" sz="quarter" idx="11"/>
          </p:nvPr>
        </p:nvSpPr>
        <p:spPr/>
        <p:txBody>
          <a:bodyPr/>
          <a:lstStyle/>
          <a:p>
            <a:fld id="{6BBE49A0-230D-4300-87FD-0BA5BB68EDD9}" type="slidenum">
              <a:rPr lang="en-US" smtClean="0"/>
              <a:pPr/>
              <a:t>1</a:t>
            </a:fld>
            <a:endParaRPr lang="en-US" dirty="0"/>
          </a:p>
        </p:txBody>
      </p:sp>
      <p:sp>
        <p:nvSpPr>
          <p:cNvPr id="2" name="TextBox 1"/>
          <p:cNvSpPr txBox="1"/>
          <p:nvPr/>
        </p:nvSpPr>
        <p:spPr>
          <a:xfrm>
            <a:off x="255704" y="3115330"/>
            <a:ext cx="3020379" cy="523220"/>
          </a:xfrm>
          <a:prstGeom prst="rect">
            <a:avLst/>
          </a:prstGeom>
          <a:noFill/>
        </p:spPr>
        <p:txBody>
          <a:bodyPr wrap="none" rtlCol="0">
            <a:spAutoFit/>
          </a:bodyPr>
          <a:lstStyle/>
          <a:p>
            <a:r>
              <a:rPr lang="en-US" sz="1400" dirty="0" smtClean="0">
                <a:latin typeface="Arial" pitchFamily="34" charset="0"/>
                <a:cs typeface="Arial" pitchFamily="34" charset="0"/>
              </a:rPr>
              <a:t>Joseph Gow</a:t>
            </a:r>
          </a:p>
          <a:p>
            <a:r>
              <a:rPr lang="en-US" sz="1400" dirty="0" smtClean="0">
                <a:latin typeface="Arial" pitchFamily="34" charset="0"/>
                <a:cs typeface="Arial" pitchFamily="34" charset="0"/>
              </a:rPr>
              <a:t>Director Product Management, DLP</a:t>
            </a:r>
            <a:endParaRPr lang="en-US" sz="1400" dirty="0">
              <a:latin typeface="Arial" pitchFamily="34" charset="0"/>
              <a:cs typeface="Arial" pitchFamily="34" charset="0"/>
            </a:endParaRPr>
          </a:p>
        </p:txBody>
      </p:sp>
    </p:spTree>
    <p:extLst>
      <p:ext uri="{BB962C8B-B14F-4D97-AF65-F5344CB8AC3E}">
        <p14:creationId xmlns:p14="http://schemas.microsoft.com/office/powerpoint/2010/main" val="24731679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3"/>
          </p:nvPr>
        </p:nvSpPr>
        <p:spPr/>
        <p:txBody>
          <a:bodyPr/>
          <a:lstStyle/>
          <a:p>
            <a:r>
              <a:rPr lang="en-US" dirty="0" smtClean="0"/>
              <a:t>Proprietary encryption</a:t>
            </a:r>
          </a:p>
          <a:p>
            <a:r>
              <a:rPr lang="en-US" dirty="0" smtClean="0"/>
              <a:t>Cloak </a:t>
            </a:r>
            <a:r>
              <a:rPr lang="en-US" dirty="0" err="1" smtClean="0"/>
              <a:t>comms</a:t>
            </a:r>
            <a:r>
              <a:rPr lang="en-US" dirty="0" smtClean="0"/>
              <a:t> &amp; data theft</a:t>
            </a:r>
          </a:p>
          <a:p>
            <a:r>
              <a:rPr lang="en-US" dirty="0" err="1" smtClean="0"/>
              <a:t>Crimeware</a:t>
            </a:r>
            <a:r>
              <a:rPr lang="en-US" dirty="0" smtClean="0"/>
              <a:t> toolkit enabled</a:t>
            </a:r>
          </a:p>
          <a:p>
            <a:r>
              <a:rPr lang="en-US" dirty="0" smtClean="0"/>
              <a:t>Blind spot for defenses</a:t>
            </a:r>
            <a:endParaRPr lang="en-US" dirty="0"/>
          </a:p>
        </p:txBody>
      </p:sp>
      <p:sp>
        <p:nvSpPr>
          <p:cNvPr id="5" name="Title 4"/>
          <p:cNvSpPr>
            <a:spLocks noGrp="1"/>
          </p:cNvSpPr>
          <p:nvPr>
            <p:ph type="title"/>
          </p:nvPr>
        </p:nvSpPr>
        <p:spPr/>
        <p:txBody>
          <a:bodyPr/>
          <a:lstStyle/>
          <a:p>
            <a:r>
              <a:rPr lang="en-US" dirty="0" smtClean="0"/>
              <a:t>Criminal Encrypted Uploads</a:t>
            </a:r>
            <a:endParaRPr lang="en-US" dirty="0"/>
          </a:p>
        </p:txBody>
      </p:sp>
      <p:sp>
        <p:nvSpPr>
          <p:cNvPr id="4" name="Slide Number Placeholder 3"/>
          <p:cNvSpPr>
            <a:spLocks noGrp="1"/>
          </p:cNvSpPr>
          <p:nvPr>
            <p:ph type="sldNum" sz="quarter" idx="12"/>
          </p:nvPr>
        </p:nvSpPr>
        <p:spPr/>
        <p:txBody>
          <a:bodyPr/>
          <a:lstStyle/>
          <a:p>
            <a:fld id="{6BBE49A0-230D-4300-87FD-0BA5BB68EDD9}" type="slidenum">
              <a:rPr lang="en-US" smtClean="0"/>
              <a:pPr/>
              <a:t>10</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3432419"/>
            <a:ext cx="1708235" cy="1120531"/>
          </a:xfrm>
          <a:prstGeom prst="rect">
            <a:avLst/>
          </a:prstGeom>
          <a:effectLst>
            <a:outerShdw blurRad="152400" dir="5400000" sx="90000" sy="-19000" rotWithShape="0">
              <a:prstClr val="black">
                <a:alpha val="15000"/>
              </a:prstClr>
            </a:outerShdw>
          </a:effectLst>
        </p:spPr>
      </p:pic>
      <p:pic>
        <p:nvPicPr>
          <p:cNvPr id="8" name="Picture 5" descr="http://t2.gstatic.com/images?q=tbn:ANd9GcRWgmne-BsE0RyNBR1cEzNHVt3t4Zze3x2si9kgHKFCawIDiHZlOA"/>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3429710"/>
            <a:ext cx="1047039" cy="1047040"/>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4" descr="data:image/jpeg;base64,/9j/4AAQSkZJRgABAQAAAQABAAD/2wCEAAkGBhESEBQTEhESFBMUFxUXGRUVGBocHhoWHxQYFBQUFh4eHCYfGBojGRkUHy8gIycqLC0sFR4xNTAqQSYrLCoBCQoKDgwOGg8PGDUcGSQwLikpNSwpLCkpKSktKS02Ki4sKS0sNSksLCwpKSksLCkpLC0vLDQpNSkuLCwpKSksLP/AABEIAGYAZgMBIgACEQEDEQH/xAAcAAACAwEBAQEAAAAAAAAAAAAABgMFBwQCCAH/xABEEAABAwICBAkGDAUFAAAAAAABAAIDBBESIQUGMUEHEyJCUWFxgZEyUmJyocEUIyQzNENjc5KxsrMVgqLD0RZThOHw/8QAGQEAAwEBAQAAAAAAAAAAAAAAAAECAwQF/8QAIBEBAQACAgICAwAAAAAAAAAAAAECEQMSITEyQSJCYf/aAAwDAQACEQMRAD8A3FUFVpupdPLDTwwnisF3yyOGbm4gA1sZJy61fpTjdaurP+Oe7iiPzB8FeGPa6Kuk/wARdtnpo/Uhe4+L5B+S8nRVQ7y6+oPUwRMHsZf2rqbXEbcx7fFTxzNd5Jueg7f+1t019J2rDqzCfLfUS9Uk8pHgHAexfn+laYZxtkhd50Mj2Hvs6zu8FWnGI4wJ9S2rhTVsfzdW2QebUxg/1x4T4gqVmn6lnz1E4jz6d7ZB24XYHjssV28YEYwpuEPaGn1wo3OwmYRvPMmBid4PAv3K4a4EXGYKq5o2PGF7WuadzgCPA5KsOrNODeLjKc9MD3MF+ktBwHvCi8Z9jQhLbIa5nzdSyYebUR5/jjt7WldmidNSyTPgmgEUjGMfdsge0tc5zRY2BBu05EKLjYe1whCFJhJ1Q+1fVepTfpkTikjSD7aQqfUp/wBL1rxfIr6dTpVE6VQulULpV2IWUelSMncodO/x3966Y6hrvIdfq3+G/uS+6VRmbrS0DKJ10RwSHmkduSVqrTs0eAtkIuwE7Dc4nC5y6AFA7XOq/wBxv4W/4U3t9A8sovOd4L28xRi7iABvcbfms4n1qqnfXOHq2H5BL+lNYY2cqeYA+m657htPcp6X7oaTpXXmJgLYRxjunY0e89y5eD2ofLNWTPJc4mFt+xrnW6vKCyfSWmakwcbDTvbFiY3jpRhBxOa0cU05v27dmS1vguj+TTO8+d9uxrGMHtBWWfWY/iqHNCELBQSFpd9tIVHqU/6Xp9We6xG2kJ+uOnP7o9y14fkVeXSqJ0qgdKonSrtQmdKonSqB0qidKmHJrpVObTgtcWu4ptnDaPjXC4VhoLgufU07Jv4pWNx4jhsw2AeWjO2eQ6FQa7y/EAfZN/ectU4OpS7RdMelrv3HLk5rZfCoooOBOkveWrr5vRdMGg/gYD7Ve6J1E0XRkGKlhDxznDjH36buu6/Yr91t5J/91Lw6ZrRuaO4LHzVMy4Zqwn4NHYgOniNjvAJccu5OHBtDh0bCd7zK898ryPZZZrwoV4k0hAAbtbid4RvN/wCpq1nU+nwaPpW7xDHftLQT7SqvxJcIQhZmFnGtz8OkX3yxQwkdYDpQ63TYkeK0dU+s2rrauLDfDKzlRyb2u97TsI3jsCvDLrlsqzt0qidKoJC9j3RytwSxmz29B3EdLSMwVGZF6E8+UpnSqIyLxdCYVOvbvk1+iAfuuWmcFtS46HpLNJ5BzOQ+cdvPuWYa9/RT9z/ccn7gzq2s0PSYnAch37jtg2lcnLN5HDo8uO19upg95/wuJ723uGi/nO5R8Ts7l+STSEcmMgHnSHAO4ZuPgoG0Zd5cjj1R8geObz3YVOMDJddqgyaVlzJLWSN78MMf5hy32hhwRMb5rGjwaAvnlkYl0pIG7HyNaM7+XWyEC9yfJwr6NCjL1DgQhCzMIQhALOueqnwpgkisKiMHCTkHt2mJ/Udx3HtKzVj73uC0gkOaci1wyc1w3EFbgknXrVMvvVU7bygfGRj6xo5wG+Ro2dIy6FvxcnXxfRWEdC8xyBwBBuDmCvS7EKbXo/JD9z/cKd+DSsbHoilN2s5Bu7IE8twzO1I+vP0U/dH9aeODGlY3RdK7AzFgJLyLkXe7YXXDR2WXPnN5KMTax7/monvHnu5DPxO8r+UFTNoZSMUk2AAElsItszzkcL/haO1LWsHCto6kJDpjUSjmQ8rPoc6+FvZcnqSFpThbrqtriwCjo74XPYMUj75cVG5wzeR5oFtpNlOWUngkmolPj0nGPtqbb6EHGu7c8+9fQwWHcFVI86Rje9oa5xnmLBzAYhE1l99gQL9a3FY5+NRUCEIUGEIQgBCEIDONeNVuIc6qhHxTjeZg5jjtmaPNPOG7b0pXBW3OaCCCAQciD0dCyrWvVk0UmJgPwWQ2b9k8/Vn0DzTu2dC6uHk/WpsKetNKZYeLBALoyAT610p1MWkXQR0z8T4IxhayOXA22Z5QOTjntsnXSnM9X3lcjIXO2NcewFaZYTL2Wyfo/V2ouA2mp2OJsHSEyHM2yaSWHvamOLQEkctp3PlnZyRexDPRiDSWgZ7kw0GrtS5wcBxdiCHOyIO0WG1XtBQEzObAPhFUfKkd5Ed97yMm+qOUVEwxwu/ot23+Ozg+0NxdZc+WyAl/ol8jcDO3CxxWjqs0DoNtNGWhxfI84pJDte+1r9QAyA3AKzXNnl2u1wIQhSYQhCAEIQgBQ1lGyWN0cjQ5jwWuadhBQhAZRpWtZoyZ1PKDKMnRvFr4DewffnDMXG3bkrLQ9TPVfR44mjpkkcOrY2PPxQhb97otL+n1Ic/6VUOeN8UI4th6nEEvcP5gmWioY4WBkTGsYNjWgAIQsblb7NOhCEgEIQgP/9k="/>
          <p:cNvSpPr>
            <a:spLocks noChangeAspect="1" noChangeArrowheads="1"/>
          </p:cNvSpPr>
          <p:nvPr/>
        </p:nvSpPr>
        <p:spPr bwMode="auto">
          <a:xfrm>
            <a:off x="63500" y="-473075"/>
            <a:ext cx="971550" cy="971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6" descr="data:image/jpeg;base64,/9j/4AAQSkZJRgABAQAAAQABAAD/2wCEAAkGBhESEBQTEhESFBMUFxUXGRUVGBocHhoWHxQYFBQUFh4eHCYfGBojGRkUHy8gIycqLC0sFR4xNTAqQSYrLCoBCQoKDgwOGg8PGDUcGSQwLikpNSwpLCkpKSktKS02Ki4sKS0sNSksLCwpKSksLCkpLC0vLDQpNSkuLCwpKSksLP/AABEIAGYAZgMBIgACEQEDEQH/xAAcAAACAwEBAQEAAAAAAAAAAAAABgMFBwQCCAH/xABEEAABAwICBAkGDAUFAAAAAAABAAIDBBESIQUGMUEHEyJCUWFxgZEyUmJyocEUIyQzNENjc5KxsrMVgqLD0RZThOHw/8QAGQEAAwEBAQAAAAAAAAAAAAAAAAECAwQF/8QAIBEBAQACAgICAwAAAAAAAAAAAAECEQMSITEyQSJCYf/aAAwDAQACEQMRAD8A3FUFVpupdPLDTwwnisF3yyOGbm4gA1sZJy61fpTjdaurP+Oe7iiPzB8FeGPa6Kuk/wARdtnpo/Uhe4+L5B+S8nRVQ7y6+oPUwRMHsZf2rqbXEbcx7fFTxzNd5Jueg7f+1t019J2rDqzCfLfUS9Uk8pHgHAexfn+laYZxtkhd50Mj2Hvs6zu8FWnGI4wJ9S2rhTVsfzdW2QebUxg/1x4T4gqVmn6lnz1E4jz6d7ZB24XYHjssV28YEYwpuEPaGn1wo3OwmYRvPMmBid4PAv3K4a4EXGYKq5o2PGF7WuadzgCPA5KsOrNODeLjKc9MD3MF+ktBwHvCi8Z9jQhLbIa5nzdSyYebUR5/jjt7WldmidNSyTPgmgEUjGMfdsge0tc5zRY2BBu05EKLjYe1whCFJhJ1Q+1fVepTfpkTikjSD7aQqfUp/wBL1rxfIr6dTpVE6VQulULpV2IWUelSMncodO/x3966Y6hrvIdfq3+G/uS+6VRmbrS0DKJ10RwSHmkduSVqrTs0eAtkIuwE7Dc4nC5y6AFA7XOq/wBxv4W/4U3t9A8sovOd4L28xRi7iABvcbfms4n1qqnfXOHq2H5BL+lNYY2cqeYA+m657htPcp6X7oaTpXXmJgLYRxjunY0e89y5eD2ofLNWTPJc4mFt+xrnW6vKCyfSWmakwcbDTvbFiY3jpRhBxOa0cU05v27dmS1vguj+TTO8+d9uxrGMHtBWWfWY/iqHNCELBQSFpd9tIVHqU/6Xp9We6xG2kJ+uOnP7o9y14fkVeXSqJ0qgdKonSrtQmdKonSqB0qidKmHJrpVObTgtcWu4ptnDaPjXC4VhoLgufU07Jv4pWNx4jhsw2AeWjO2eQ6FQa7y/EAfZN/ectU4OpS7RdMelrv3HLk5rZfCoooOBOkveWrr5vRdMGg/gYD7Ve6J1E0XRkGKlhDxznDjH36buu6/Yr91t5J/91Lw6ZrRuaO4LHzVMy4Zqwn4NHYgOniNjvAJccu5OHBtDh0bCd7zK898ryPZZZrwoV4k0hAAbtbid4RvN/wCpq1nU+nwaPpW7xDHftLQT7SqvxJcIQhZmFnGtz8OkX3yxQwkdYDpQ63TYkeK0dU+s2rrauLDfDKzlRyb2u97TsI3jsCvDLrlsqzt0qidKoJC9j3RytwSxmz29B3EdLSMwVGZF6E8+UpnSqIyLxdCYVOvbvk1+iAfuuWmcFtS46HpLNJ5BzOQ+cdvPuWYa9/RT9z/ccn7gzq2s0PSYnAch37jtg2lcnLN5HDo8uO19upg95/wuJ723uGi/nO5R8Ts7l+STSEcmMgHnSHAO4ZuPgoG0Zd5cjj1R8geObz3YVOMDJddqgyaVlzJLWSN78MMf5hy32hhwRMb5rGjwaAvnlkYl0pIG7HyNaM7+XWyEC9yfJwr6NCjL1DgQhCzMIQhALOueqnwpgkisKiMHCTkHt2mJ/Udx3HtKzVj73uC0gkOaci1wyc1w3EFbgknXrVMvvVU7bygfGRj6xo5wG+Ro2dIy6FvxcnXxfRWEdC8xyBwBBuDmCvS7EKbXo/JD9z/cKd+DSsbHoilN2s5Bu7IE8twzO1I+vP0U/dH9aeODGlY3RdK7AzFgJLyLkXe7YXXDR2WXPnN5KMTax7/monvHnu5DPxO8r+UFTNoZSMUk2AAElsItszzkcL/haO1LWsHCto6kJDpjUSjmQ8rPoc6+FvZcnqSFpThbrqtriwCjo74XPYMUj75cVG5wzeR5oFtpNlOWUngkmolPj0nGPtqbb6EHGu7c8+9fQwWHcFVI86Rje9oa5xnmLBzAYhE1l99gQL9a3FY5+NRUCEIUGEIQgBCEIDONeNVuIc6qhHxTjeZg5jjtmaPNPOG7b0pXBW3OaCCCAQciD0dCyrWvVk0UmJgPwWQ2b9k8/Vn0DzTu2dC6uHk/WpsKetNKZYeLBALoyAT610p1MWkXQR0z8T4IxhayOXA22Z5QOTjntsnXSnM9X3lcjIXO2NcewFaZYTL2Wyfo/V2ouA2mp2OJsHSEyHM2yaSWHvamOLQEkctp3PlnZyRexDPRiDSWgZ7kw0GrtS5wcBxdiCHOyIO0WG1XtBQEzObAPhFUfKkd5Ed97yMm+qOUVEwxwu/ot23+Ozg+0NxdZc+WyAl/ol8jcDO3CxxWjqs0DoNtNGWhxfI84pJDte+1r9QAyA3AKzXNnl2u1wIQhSYQhCAEIQgBQ1lGyWN0cjQ5jwWuadhBQhAZRpWtZoyZ1PKDKMnRvFr4DewffnDMXG3bkrLQ9TPVfR44mjpkkcOrY2PPxQhb97otL+n1Ic/6VUOeN8UI4th6nEEvcP5gmWioY4WBkTGsYNjWgAIQsblb7NOhCEgEIQgP/9k="/>
          <p:cNvSpPr>
            <a:spLocks noChangeAspect="1" noChangeArrowheads="1"/>
          </p:cNvSpPr>
          <p:nvPr/>
        </p:nvSpPr>
        <p:spPr bwMode="auto">
          <a:xfrm>
            <a:off x="215900" y="-320675"/>
            <a:ext cx="971550" cy="971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3" name="Picture 9" descr="http://t0.gstatic.com/images?q=tbn:ANd9GcQdBSJrivTSH2nkevgBVbAeJFHH1_Ntq1jjsTEyGk5J4FJpgdTeO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239868" y="2932042"/>
            <a:ext cx="1142132" cy="1087508"/>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p:cNvCxnSpPr/>
          <p:nvPr/>
        </p:nvCxnSpPr>
        <p:spPr>
          <a:xfrm>
            <a:off x="2133600" y="3953230"/>
            <a:ext cx="4876800" cy="66320"/>
          </a:xfrm>
          <a:prstGeom prst="line">
            <a:avLst/>
          </a:prstGeom>
          <a:ln w="63500" cmpd="tri">
            <a:solidFill>
              <a:srgbClr val="C00000"/>
            </a:solidFill>
          </a:ln>
        </p:spPr>
        <p:style>
          <a:lnRef idx="1">
            <a:schemeClr val="accent1"/>
          </a:lnRef>
          <a:fillRef idx="0">
            <a:schemeClr val="accent1"/>
          </a:fillRef>
          <a:effectRef idx="0">
            <a:schemeClr val="accent1"/>
          </a:effectRef>
          <a:fontRef idx="minor">
            <a:schemeClr val="tx1"/>
          </a:fontRef>
        </p:style>
      </p:cxnSp>
      <p:pic>
        <p:nvPicPr>
          <p:cNvPr id="1026" name="Picture 2" descr="http://t1.gstatic.com/images?q=tbn:ANd9GcQv5stif2waRH-fn5StSpvHkZ4yZUATrz-vMnLckVaZ3SzUbvOv5g"/>
          <p:cNvPicPr>
            <a:picLocks noChangeAspect="1" noChangeArrowheads="1"/>
          </p:cNvPicPr>
          <p:nvPr/>
        </p:nvPicPr>
        <p:blipFill>
          <a:blip r:embed="rId5"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4114800" y="3486150"/>
            <a:ext cx="848553" cy="84855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250" y="3638550"/>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7"/>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934200" y="371475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7458979" y="4031218"/>
            <a:ext cx="846821" cy="369332"/>
          </a:xfrm>
          <a:prstGeom prst="rect">
            <a:avLst/>
          </a:prstGeom>
          <a:noFill/>
        </p:spPr>
        <p:txBody>
          <a:bodyPr wrap="square" rtlCol="0">
            <a:spAutoFit/>
          </a:bodyPr>
          <a:lstStyle/>
          <a:p>
            <a:r>
              <a:rPr lang="en-US" b="1" dirty="0" smtClean="0">
                <a:solidFill>
                  <a:schemeClr val="bg1">
                    <a:lumMod val="75000"/>
                  </a:schemeClr>
                </a:solidFill>
                <a:latin typeface="Arial" pitchFamily="34" charset="0"/>
                <a:cs typeface="Arial" pitchFamily="34" charset="0"/>
              </a:rPr>
              <a:t>Web</a:t>
            </a:r>
            <a:endParaRPr lang="en-US" b="1" dirty="0">
              <a:solidFill>
                <a:schemeClr val="bg1">
                  <a:lumMod val="75000"/>
                </a:schemeClr>
              </a:solidFill>
              <a:latin typeface="Arial" pitchFamily="34" charset="0"/>
              <a:cs typeface="Arial" pitchFamily="34" charset="0"/>
            </a:endParaRPr>
          </a:p>
        </p:txBody>
      </p:sp>
      <p:pic>
        <p:nvPicPr>
          <p:cNvPr id="1035" name="Picture 11" descr="http://t2.gstatic.com/images?q=tbn:ANd9GcRGzh4pGRz8vdK7JLpF3R8R96qgIlB7-KhsKGDmrqeue2zc3dis"/>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6614" y="4095750"/>
            <a:ext cx="425586" cy="40886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1" descr="http://t2.gstatic.com/images?q=tbn:ANd9GcRGzh4pGRz8vdK7JLpF3R8R96qgIlB7-KhsKGDmrqeue2zc3dis"/>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0" y="4067889"/>
            <a:ext cx="425586" cy="40886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http://t3.gstatic.com/images?q=tbn:ANd9GcSKwV7_2vsCvYfJmbB-SAOu07Ell2IGtFp4x0hfEWr2dQc3NYae"/>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5600" y="3486150"/>
            <a:ext cx="860426" cy="860426"/>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3" descr="http://t3.gstatic.com/images?q=tbn:ANd9GcSKwV7_2vsCvYfJmbB-SAOu07Ell2IGtFp4x0hfEWr2dQc3NYae"/>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87974" y="3486150"/>
            <a:ext cx="860426" cy="860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6677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2952750"/>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3"/>
          </p:nvPr>
        </p:nvSpPr>
        <p:spPr/>
        <p:txBody>
          <a:bodyPr/>
          <a:lstStyle/>
          <a:p>
            <a:r>
              <a:rPr lang="en-US" dirty="0" smtClean="0"/>
              <a:t>Password files</a:t>
            </a:r>
          </a:p>
          <a:p>
            <a:r>
              <a:rPr lang="en-US" dirty="0" smtClean="0"/>
              <a:t>Active Directory/SAM database</a:t>
            </a:r>
          </a:p>
          <a:p>
            <a:r>
              <a:rPr lang="en-US" dirty="0" smtClean="0"/>
              <a:t>Expand reach/control within target</a:t>
            </a:r>
          </a:p>
          <a:p>
            <a:r>
              <a:rPr lang="en-US" dirty="0" smtClean="0"/>
              <a:t>First priority once inside</a:t>
            </a:r>
            <a:endParaRPr lang="en-US" dirty="0"/>
          </a:p>
        </p:txBody>
      </p:sp>
      <p:sp>
        <p:nvSpPr>
          <p:cNvPr id="3" name="Title 2"/>
          <p:cNvSpPr>
            <a:spLocks noGrp="1"/>
          </p:cNvSpPr>
          <p:nvPr>
            <p:ph type="title"/>
          </p:nvPr>
        </p:nvSpPr>
        <p:spPr/>
        <p:txBody>
          <a:bodyPr/>
          <a:lstStyle/>
          <a:p>
            <a:r>
              <a:rPr lang="en-US" dirty="0" smtClean="0"/>
              <a:t>Password File Data Theft</a:t>
            </a:r>
            <a:endParaRPr lang="en-US" dirty="0"/>
          </a:p>
        </p:txBody>
      </p:sp>
      <p:sp>
        <p:nvSpPr>
          <p:cNvPr id="4" name="Slide Number Placeholder 3"/>
          <p:cNvSpPr>
            <a:spLocks noGrp="1"/>
          </p:cNvSpPr>
          <p:nvPr>
            <p:ph type="sldNum" sz="quarter" idx="12"/>
          </p:nvPr>
        </p:nvSpPr>
        <p:spPr/>
        <p:txBody>
          <a:bodyPr/>
          <a:lstStyle/>
          <a:p>
            <a:fld id="{6BBE49A0-230D-4300-87FD-0BA5BB68EDD9}" type="slidenum">
              <a:rPr lang="en-US" smtClean="0"/>
              <a:pPr/>
              <a:t>11</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432419"/>
            <a:ext cx="1708235" cy="1120531"/>
          </a:xfrm>
          <a:prstGeom prst="rect">
            <a:avLst/>
          </a:prstGeom>
          <a:effectLst>
            <a:outerShdw blurRad="152400" dir="5400000" sx="90000" sy="-19000" rotWithShape="0">
              <a:prstClr val="black">
                <a:alpha val="15000"/>
              </a:prstClr>
            </a:outerShdw>
          </a:effectLst>
        </p:spPr>
      </p:pic>
      <p:pic>
        <p:nvPicPr>
          <p:cNvPr id="6" name="Picture 5" descr="http://t2.gstatic.com/images?q=tbn:ANd9GcRWgmne-BsE0RyNBR1cEzNHVt3t4Zze3x2si9kgHKFCawIDiHZlO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3429710"/>
            <a:ext cx="1047039" cy="10470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http://t0.gstatic.com/images?q=tbn:ANd9GcQdBSJrivTSH2nkevgBVbAeJFHH1_Ntq1jjsTEyGk5J4FJpgdTeOA"/>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239868" y="2932042"/>
            <a:ext cx="1142132" cy="108750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p:nvPr/>
        </p:nvCxnSpPr>
        <p:spPr>
          <a:xfrm>
            <a:off x="2133600" y="3953230"/>
            <a:ext cx="4876800" cy="66320"/>
          </a:xfrm>
          <a:prstGeom prst="line">
            <a:avLst/>
          </a:prstGeom>
          <a:ln w="63500" cmpd="tri">
            <a:solidFill>
              <a:srgbClr val="669900"/>
            </a:solidFill>
          </a:ln>
        </p:spPr>
        <p:style>
          <a:lnRef idx="1">
            <a:schemeClr val="accent1"/>
          </a:lnRef>
          <a:fillRef idx="0">
            <a:schemeClr val="accent1"/>
          </a:fillRef>
          <a:effectRef idx="0">
            <a:schemeClr val="accent1"/>
          </a:effectRef>
          <a:fontRef idx="minor">
            <a:schemeClr val="tx1"/>
          </a:fontRef>
        </p:style>
      </p:cxnSp>
      <p:pic>
        <p:nvPicPr>
          <p:cNvPr id="9" name="Picture 2" descr="http://t1.gstatic.com/images?q=tbn:ANd9GcQv5stif2waRH-fn5StSpvHkZ4yZUATrz-vMnLckVaZ3SzUbvOv5g"/>
          <p:cNvPicPr>
            <a:picLocks noChangeAspect="1" noChangeArrowheads="1"/>
          </p:cNvPicPr>
          <p:nvPr/>
        </p:nvPicPr>
        <p:blipFill>
          <a:blip r:embed="rId6"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4114800" y="3486150"/>
            <a:ext cx="848553" cy="84855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250" y="3638550"/>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934200" y="371475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7458979" y="4031218"/>
            <a:ext cx="846821" cy="369332"/>
          </a:xfrm>
          <a:prstGeom prst="rect">
            <a:avLst/>
          </a:prstGeom>
          <a:noFill/>
        </p:spPr>
        <p:txBody>
          <a:bodyPr wrap="square" rtlCol="0">
            <a:spAutoFit/>
          </a:bodyPr>
          <a:lstStyle/>
          <a:p>
            <a:r>
              <a:rPr lang="en-US" b="1" dirty="0" smtClean="0">
                <a:solidFill>
                  <a:schemeClr val="bg1">
                    <a:lumMod val="75000"/>
                  </a:schemeClr>
                </a:solidFill>
                <a:latin typeface="Arial" pitchFamily="34" charset="0"/>
                <a:cs typeface="Arial" pitchFamily="34" charset="0"/>
              </a:rPr>
              <a:t>Web</a:t>
            </a:r>
            <a:endParaRPr lang="en-US" b="1" dirty="0">
              <a:solidFill>
                <a:schemeClr val="bg1">
                  <a:lumMod val="75000"/>
                </a:schemeClr>
              </a:solidFill>
              <a:latin typeface="Arial" pitchFamily="34" charset="0"/>
              <a:cs typeface="Arial" pitchFamily="34" charset="0"/>
            </a:endParaRPr>
          </a:p>
        </p:txBody>
      </p:sp>
      <p:pic>
        <p:nvPicPr>
          <p:cNvPr id="13" name="Picture 11" descr="http://t2.gstatic.com/images?q=tbn:ANd9GcRGzh4pGRz8vdK7JLpF3R8R96qgIlB7-KhsKGDmrqeue2zc3dis"/>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6614" y="4095750"/>
            <a:ext cx="425586" cy="40886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http://t2.gstatic.com/images?q=tbn:ANd9GcRGzh4pGRz8vdK7JLpF3R8R96qgIlB7-KhsKGDmrqeue2zc3dis"/>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0" y="4067889"/>
            <a:ext cx="425586" cy="408861"/>
          </a:xfrm>
          <a:prstGeom prst="rect">
            <a:avLst/>
          </a:prstGeom>
          <a:noFill/>
          <a:extLst>
            <a:ext uri="{909E8E84-426E-40DD-AFC4-6F175D3DCCD1}">
              <a14:hiddenFill xmlns:a14="http://schemas.microsoft.com/office/drawing/2010/main">
                <a:solidFill>
                  <a:srgbClr val="FFFFFF"/>
                </a:solidFill>
              </a14:hiddenFill>
            </a:ext>
          </a:extLst>
        </p:spPr>
      </p:pic>
      <p:sp>
        <p:nvSpPr>
          <p:cNvPr id="15" name="AutoShape 2" descr="data:image/jpeg;base64,/9j/4AAQSkZJRgABAQAAAQABAAD/2wCEAAkGBhMREQ8UExIVFRUVFBkRFBcWGSAZGRUYGxwWFRYdFRUjJychIyUjHBgcIDIhJycuLi0uHCE2NTIqNSwvMS0BCQoKDQwNGA4PGTUkHiQ1NSwrNTUxKy8wKTU1LywpNTY0LzU2MDUpNDU0MzU0KjYxKjUsLCw1KiwpNDQsNCksNv/AABEIAGQAhAMBIgACEQEDEQH/xAAbAAEAAwEBAQEAAAAAAAAAAAAABAUGBwMCAf/EADoQAAIBAwMDAQQIBAUFAAAAAAECAwAEEQUSIQYTMUEUIlGBBxUjMmFxobEzQpHRUnKywfA0Q1ODkv/EABoBAQACAwEAAAAAAAAAAAAAAAAEBQIDBgH/xAAjEQEAAwACAgIBBQAAAAAAAAAAAQIDBBEhMQUSExQygZHx/9oADAMBAAIRAxEAPwDuNKUoFKUoFKV+O4AJJwBySfSg/aVUP1dZBtpu4M+P4i/vnFWkUoYBlIYHkEHIP5GvItE+pZ2zvXzaOn3SlK9YFKUoFKUoFKUoFKUoFKUoFKUoFc1+mC8L+zWwPBJmcfED3Uz89x+VdKrmfUeizT300j7I0GI4+44UlVHlV84JyfFROZN/xdZx3MrL4yc6b/k0mIisd+f6Y2z6fyPFbXpXfY208i87pFREJO3jJc7fjyBkVKg0RkXO0Oo8mNt+PzXz+lTbu2xHGmPuruP+Z/eP6ba53H9TnpabxNeo8fz4Tvkuf+XCa1nuJ/17D6R7dV+1SVD6gLuHyI/sK89G+kZLy6SCCB8YLO7kLgAeijJPzxWT1mzGDVp9FGk4e6mI+ES/6m/2/rVrxOXrtb6WcxFrTaIdIpSlXDeUpSgUpSgUpSgUpSgUpSgiatfCCCaU+ERn/oMj9a4po91l9zHLMcknySeTk10/6Q7WeazMNvGXeV1U44AUe8SSfHgD51hrX6Nr9BnbHn/Dv5/bH61YcaaVpM2n2gcqt7Wj6x6a/Q7nJQKcEnH9/wBKsLy3RyzZZC3kryD6Dch48eoxWc6Vtpo2nM0bRmNNo3DGWfgbT4PAPireS8HxrmPnOdXj6Rn78drHgYTrn3MK/UNIjIO6VyPgiBT/AFZiP0rU9NaekNvGI1KhvfO47jk+pPHpj0rJvN3ZEjH8zBf71vkUAADwOBUX4bS+030tERHqOoSuTx6YRWIjzL6pSldChlKUoFKUoFKUoIGka3FdCUxEntSvbuCMFXQ4YEH/AJzXxoXUUF6kjwPvWOVoGOMYdOD+4OfXNYXV9YOmXWugZ+2tVv4AP/N/0zgfiX7ZxVZbk6GuowD+bTYrqLHrcKPZZcfEtI0bUHQ9L6uhuWiEKTOkglKyiM9sdptjBn9Mnx8avK59pUctjPpFkrkRrp0zSKMYaVO3lv8A6Zv61RxXl8uixao2oTNMkazdvCiF0D7Ssi4ySw8tnz4xQddqt0TXkuhcFFYdmeS2bdjloyASuCeOazSC41G8v0F3NbQ2rpAiwFQzyFFkZ5GZWyBuAC+ODms3oWoXMUT20cwE91rNxbvcbRlVVe5I6J90MQvA8Ak/Cg6rd2iyqVcZB+X5YNUU/Rqk+7MwHwIB/XiqHVrW7sp7aCO+nlS9Wa3BmKs8EwjaSKSNgo4ypypyKqr7r65a10uWNiGjiF5qAxyY4pEtpVxjjLmRv/Wai78TDee9K9t2e+mf7J6bzS+lIoXD5Z3HgnwPTgCp8UUVrCcYjijUsSTwqjLMST6eTWB17Wb2R9Re3eb2eK5gtG7ChpUjVTJdyQqQctl0X1wA2BV7pNlBf6bPEl5LcxTiSLuSEd2PcMFTwpyp9GGfjW3LHPGv1zjqGOml9J+157lJ0fry3upI0jS4xJkxytA6xSYBb3JSMcgcfGtHWG0jqOewaGzv4gT22W2uYv4c4iTdtdPKPsXOPB5xWRh6vvJbdbyN9Re5bEyQJasbMpu/hA7ORs/7m7Oea2tbs9KwelC6vNQ1NWvJYoLaeLtxxhQSWiR2V2IJ28+BzljzwKiJ1NdfVzW/dPt/tn1WJMDO8tuEu3xjsfafKg6PSuS3HUk1xLe/b6lGIJntbcWtuZEJiwpedwhDszg5XIAH58TLHUr++u7KF55bPuaZ7RcoihXEgm7ZKbgdpJx5H3cj8aDp1KiWVm0YYNK8mWyC2MgYAxwPwz86UFP1P0RFfTWM0jMptpN4C4xIMo+1/wANyKadU9ExX8tlLIzKbaTuALjEgyjFH/Dcin5Vo6UFPe9OLLdw3JcgxwywBQBgiQqSSfPG2oB6FT6q+re62ztdnuYG7G7dnHitPSgy150XILiWe1vJLZplVbhQiSLIUG1XUN91scZ59OK8IPo1iS2eETzbvamvopsjuxSn13eG9c5HOTWf696qVL0kTFTp6RzLGob7eR2DTI2ARxbggZxgyj4VqV124ubiWO0MAihWJnklDOZTKolAjCsu0CMg7jnlvHBoPrTeknFxHcXd291LEGWHKLEke/h2CL5YjjcT48AV86d0BBEdS95mF7uDqfEaN3Cyp+BaR2/M1QWeo3BVvaTDOPrgW8eVb7IhyNy5bwvG0enOSalT/SO6W8UjRKZI4riW8QE+4bc9kqh9N8xUAnPu7jzigtNP6MktrKK3trx4nR2laYoshlLFi3cQ8HO70IPuivfS+kuxb3MYuJe7cO00twAqv3WCjcigbRgKMDHp61E6U6muJ53imjyO0JRKsE0KK24K0Z7v3jyCGGMgHIFQrDpmC7u9XaZXLpdKiOsjoyDsQMNhVhjBYn50E+y6MlM8E15eyXRgy0KGNIkVmBQs4X7x2kjnjk8V56f0PNb4ig1CaO1Dblh7aMyLncUScgsF9PBIHrWYsusJIoe+Ujmmj0+V1mbO+VY7owoCQcYdQHyPU5q11brW8hllgCxNLDEJn2QTyrIX3mOJCmdmFTBkbySMJgGg1ek6AtvPezByxuZFlYEDClUWPA+S5qEOiovrE3+9t2zHb42dzHb7n+bt+5+VRtM127vXlaBYYYomSJ1nR2lZyiSSDhlCbe4F5BJIPgVT9PdRX3ZtYjJDJNc3FyqSOr7Y0heXuF13ZbwqqoK4HknHIXM/RkqTTyWl9JbLO/dmj7aSqXIAZ4933SQBnyM+lT7XpcJdx3Rmd3SzFkd+PfG8SF2IA94kegxVG/Vt53Etglv7R7YbR3IftFfZzdJIqZ3D3cAoW8g885qS/VsymWApGboXkdsgAIRo5FEvcxnOBGspxnzGaDXUpSgUpSgUpSghWGjxQiYIv8aR5pNxzuZ8bs59MAAD0AAqpg6Et4+12nni2IsJ7crL3I0JMayf4goJAPkDjOK0dKCkHSEHcd/tPenW72bzsWZTncq+mT5Hg16L0pbbr1u0CbsBbgEkhwAVxj0yCc48k581b0oKvR9AW2ztlnkyAoE0rSBVHgKD+5yT8ahXnQ9vLJM7NOBMwaaNJnSOQhVT3kUjyqgH44rQ0oKW+6OtZcho8A2/sm1CVAiDBwqgcDBUc1+6n0tFPL3d80UhQRu0MjRmRASVV8ecEnB8jJwauaUFMelIu/30eaNmKtIscjKkrIAFMqepwACfUAZzUduhrfaQGmX7ZriMrIQYHbcX7J/lDb2yvIOfFaGlBS2fSVvEYSA5eOZrjezlneVkMTNIx+97hx8AAMYxUS20J5NSe8liCCKH2aD3gzSZZmaRscDAO1R59584yK0tKBSlKBSlKBSlKBSlKBSlKBSlKBSlKBSlKBSlKBSlKD//2Q=="/>
          <p:cNvSpPr>
            <a:spLocks noChangeAspect="1" noChangeArrowheads="1"/>
          </p:cNvSpPr>
          <p:nvPr/>
        </p:nvSpPr>
        <p:spPr bwMode="auto">
          <a:xfrm>
            <a:off x="63500" y="-465138"/>
            <a:ext cx="1257300" cy="952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66800" y="2952750"/>
            <a:ext cx="765543" cy="579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descr="http://t0.gstatic.com/images?q=tbn:ANd9GcRlnLKgXVtUtlztKcCzlDeTx0FNpOu82uQptVFEVZAzD-fKX4Hy"/>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73275" y="3481324"/>
            <a:ext cx="860525" cy="8605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5" descr="http://t0.gstatic.com/images?q=tbn:ANd9GcRlnLKgXVtUtlztKcCzlDeTx0FNpOu82uQptVFEVZAzD-fKX4Hy"/>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86400" y="3486150"/>
            <a:ext cx="860525" cy="86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621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2952750"/>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3"/>
          </p:nvPr>
        </p:nvSpPr>
        <p:spPr/>
        <p:txBody>
          <a:bodyPr/>
          <a:lstStyle/>
          <a:p>
            <a:r>
              <a:rPr lang="en-US" dirty="0" smtClean="0"/>
              <a:t>Image files</a:t>
            </a:r>
          </a:p>
          <a:p>
            <a:r>
              <a:rPr lang="en-US" dirty="0" smtClean="0"/>
              <a:t>Confidential information </a:t>
            </a:r>
          </a:p>
          <a:p>
            <a:r>
              <a:rPr lang="en-US" dirty="0" smtClean="0"/>
              <a:t>Smart phone pictures</a:t>
            </a:r>
          </a:p>
          <a:p>
            <a:r>
              <a:rPr lang="en-US" dirty="0" smtClean="0"/>
              <a:t>Blind spot for defenses</a:t>
            </a:r>
            <a:endParaRPr lang="en-US" dirty="0"/>
          </a:p>
        </p:txBody>
      </p:sp>
      <p:sp>
        <p:nvSpPr>
          <p:cNvPr id="3" name="Title 2"/>
          <p:cNvSpPr>
            <a:spLocks noGrp="1"/>
          </p:cNvSpPr>
          <p:nvPr>
            <p:ph type="title"/>
          </p:nvPr>
        </p:nvSpPr>
        <p:spPr/>
        <p:txBody>
          <a:bodyPr/>
          <a:lstStyle/>
          <a:p>
            <a:r>
              <a:rPr lang="en-US" dirty="0" smtClean="0"/>
              <a:t>Non-Document Data Theft</a:t>
            </a:r>
            <a:endParaRPr lang="en-US" dirty="0"/>
          </a:p>
        </p:txBody>
      </p:sp>
      <p:sp>
        <p:nvSpPr>
          <p:cNvPr id="4" name="Slide Number Placeholder 3"/>
          <p:cNvSpPr>
            <a:spLocks noGrp="1"/>
          </p:cNvSpPr>
          <p:nvPr>
            <p:ph type="sldNum" sz="quarter" idx="12"/>
          </p:nvPr>
        </p:nvSpPr>
        <p:spPr/>
        <p:txBody>
          <a:bodyPr/>
          <a:lstStyle/>
          <a:p>
            <a:fld id="{6BBE49A0-230D-4300-87FD-0BA5BB68EDD9}" type="slidenum">
              <a:rPr lang="en-US" smtClean="0"/>
              <a:pPr/>
              <a:t>12</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3432419"/>
            <a:ext cx="1708235" cy="1120531"/>
          </a:xfrm>
          <a:prstGeom prst="rect">
            <a:avLst/>
          </a:prstGeom>
          <a:effectLst>
            <a:outerShdw blurRad="152400" dir="5400000" sx="90000" sy="-19000" rotWithShape="0">
              <a:prstClr val="black">
                <a:alpha val="15000"/>
              </a:prstClr>
            </a:outerShdw>
          </a:effectLst>
        </p:spPr>
      </p:pic>
      <p:pic>
        <p:nvPicPr>
          <p:cNvPr id="7" name="Picture 6" descr="http://t2.gstatic.com/images?q=tbn:ANd9GcRWgmne-BsE0RyNBR1cEzNHVt3t4Zze3x2si9kgHKFCawIDiHZlOA"/>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3429710"/>
            <a:ext cx="1047039" cy="10470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http://t0.gstatic.com/images?q=tbn:ANd9GcQdBSJrivTSH2nkevgBVbAeJFHH1_Ntq1jjsTEyGk5J4FJpgdTeOA"/>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239868" y="2932042"/>
            <a:ext cx="1142132" cy="108750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2133600" y="3953230"/>
            <a:ext cx="4876800" cy="66320"/>
          </a:xfrm>
          <a:prstGeom prst="line">
            <a:avLst/>
          </a:prstGeom>
          <a:ln w="63500" cmpd="tri">
            <a:solidFill>
              <a:srgbClr val="669900"/>
            </a:solidFill>
          </a:ln>
        </p:spPr>
        <p:style>
          <a:lnRef idx="1">
            <a:schemeClr val="accent1"/>
          </a:lnRef>
          <a:fillRef idx="0">
            <a:schemeClr val="accent1"/>
          </a:fillRef>
          <a:effectRef idx="0">
            <a:schemeClr val="accent1"/>
          </a:effectRef>
          <a:fontRef idx="minor">
            <a:schemeClr val="tx1"/>
          </a:fontRef>
        </p:style>
      </p:cxnSp>
      <p:pic>
        <p:nvPicPr>
          <p:cNvPr id="10" name="Picture 2" descr="http://t1.gstatic.com/images?q=tbn:ANd9GcQv5stif2waRH-fn5StSpvHkZ4yZUATrz-vMnLckVaZ3SzUbvOv5g"/>
          <p:cNvPicPr>
            <a:picLocks noChangeAspect="1" noChangeArrowheads="1"/>
          </p:cNvPicPr>
          <p:nvPr/>
        </p:nvPicPr>
        <p:blipFill>
          <a:blip r:embed="rId6"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4114800" y="3486150"/>
            <a:ext cx="848553" cy="8485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250" y="3638550"/>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934200" y="371475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458979" y="4031218"/>
            <a:ext cx="846821" cy="369332"/>
          </a:xfrm>
          <a:prstGeom prst="rect">
            <a:avLst/>
          </a:prstGeom>
          <a:noFill/>
        </p:spPr>
        <p:txBody>
          <a:bodyPr wrap="square" rtlCol="0">
            <a:spAutoFit/>
          </a:bodyPr>
          <a:lstStyle/>
          <a:p>
            <a:r>
              <a:rPr lang="en-US" b="1" dirty="0" smtClean="0">
                <a:solidFill>
                  <a:schemeClr val="bg1">
                    <a:lumMod val="75000"/>
                  </a:schemeClr>
                </a:solidFill>
                <a:latin typeface="Arial" pitchFamily="34" charset="0"/>
                <a:cs typeface="Arial" pitchFamily="34" charset="0"/>
              </a:rPr>
              <a:t>Web</a:t>
            </a:r>
            <a:endParaRPr lang="en-US" b="1" dirty="0">
              <a:solidFill>
                <a:schemeClr val="bg1">
                  <a:lumMod val="75000"/>
                </a:schemeClr>
              </a:solidFill>
              <a:latin typeface="Arial" pitchFamily="34" charset="0"/>
              <a:cs typeface="Arial" pitchFamily="34" charset="0"/>
            </a:endParaRPr>
          </a:p>
        </p:txBody>
      </p:sp>
      <p:pic>
        <p:nvPicPr>
          <p:cNvPr id="14" name="Picture 11" descr="http://t2.gstatic.com/images?q=tbn:ANd9GcRGzh4pGRz8vdK7JLpF3R8R96qgIlB7-KhsKGDmrqeue2zc3dis"/>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6614" y="4095750"/>
            <a:ext cx="425586" cy="4088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http://t2.gstatic.com/images?q=tbn:ANd9GcRGzh4pGRz8vdK7JLpF3R8R96qgIlB7-KhsKGDmrqeue2zc3dis"/>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0" y="4067889"/>
            <a:ext cx="425586" cy="408861"/>
          </a:xfrm>
          <a:prstGeom prst="rect">
            <a:avLst/>
          </a:prstGeom>
          <a:noFill/>
          <a:extLst>
            <a:ext uri="{909E8E84-426E-40DD-AFC4-6F175D3DCCD1}">
              <a14:hiddenFill xmlns:a14="http://schemas.microsoft.com/office/drawing/2010/main">
                <a:solidFill>
                  <a:srgbClr val="FFFFFF"/>
                </a:solidFill>
              </a14:hiddenFill>
            </a:ext>
          </a:extLst>
        </p:spPr>
      </p:pic>
      <p:sp>
        <p:nvSpPr>
          <p:cNvPr id="19" name="AutoShape 2" descr="data:image/jpeg;base64,/9j/4AAQSkZJRgABAQAAAQABAAD/2wCEAAkGBhQSEBQQEBAQEBAPEBAUDxUQFRUPDxAVFhAVFBQVFBUXHCYeFxkjGRQUHy8gJCcpLCwtFh4xNTAqNSYrLCkBCQoKDgwOFw8PGiwcHCAyLSwpKSwpKSwqNSwpKSkpKSwpKSkpKTUpKSksNSwsKSksLSwpNSwpKSk1NSwpKSkpKf/AABEIAOEA4QMBIgACEQEDEQH/xAAcAAABBAMBAAAAAAAAAAAAAAAAAQIEBQMGBwj/xABOEAABAwICBAoFCAgEAwkAAAABAAIDBBESIQUxUXEGBxMiQWGBkbHRFBUyobMXM0JTcnSTwQgWIzQ1UmKSJYKissLh8CRDREVjc8PS4v/EABsBAQACAwEBAAAAAAAAAAAAAAABAgMEBQcG/8QAKBEBAQACAQQABQQDAAAAAAAAAAECEQMEEiExBRMyQVEicbHwFDRS/9oADAMBAAIRAxEAPwDuKa85HcU5Nk1HcfBBV+tHbG9x80etH7G9x81EskQTPWr9je4+aT1q/Y3uPmoiEEv1q/Y3uPmk9bP2N7j5qIkQTPWz9je4+aPWz9je4+ahpEEz1u/Y3uPmj1u/Y3uPmodkiCyZpn+Zv9vkp0FU14u0grXnBYRMWHE02/NBtqFXaO0mHix1qwugVCEIBCEIBCEIBCEIBCEIBCEIBCEIBNk1HcfBOTZNR3HwQUKLJUIGpE6ySyBEickQIkTklkDUJ1klkCEKPK1SbLE8IIccha7LJbHo7SQcLHIjWtcnYskDjYOBzGRQbiEKr0bpPFk7WrMFAqEIQCEIQCEIQCEIQCEIQCEIQCbJqO4+CcmyajuPggo7JE5IgRJZOskQIkKcksgRInJLIESJUIETXBPSWQRZWLHSDnW/mHvH/RUp7VgaLOB2OHigfJGWm4yIVto3SeLmu1rBUU6r5YiDcZEINrBSqo0ZpS/NdkQrYFAqEIQCEIQCEIQCEIQCEIQCbJqO4+CcmyajuPggpbJE5JZAiROSIESJ1kWQNSWTrIsgbZJZOISWQNshLZIgQhYXsUiyQsQZ59Js2OPYB+agS6QYehw7PJOkhUWSBAcu0nmvF+4+9XOjNKX5rtfitblpVjY5zNRuB0FQOgApVRaH0xi5rtfWrwG6kKhCEAhCEAhCEAhCEAmv1HcfBOTX6juPggp0iWyECIASoagzRQXWT0TqKpuGf8KrvuVT8Jy84cX8h9a0OZ/faf4gQepG0+ayeidRULhF+51X3Sp+A9eRoA97msZic95a1rW3LnEmwAHSSUHsb0TqKaaQ7F5Z/UPSY/8AL678KTyUNukKyiltylXSzNsbF0kTuq7SRcd6D1VJFZYwxahxVcYB0lC+Gow+l0waXOaMImYTYPsMg4HIjcd23aS0hFSwSVNQ7BFC0uedZ6gB0kmwA2lBIiprrBUaQp4zhkqaeNw1h8sbHDsLrrzvw040qqve5rXvpqW9mQxOLcQ2yuFi8nZq6lC0dxYaSnYJI6CXARdpfghuOggSOaSpHpuEMkGKJ7JG7Y3NeO9pIUeamXlys0bWaOmHKMqKOYZscLxEgayx7cnDcSF2Tio4znVp9CrSDVNaXQy2AM7Wi7muAy5QAXuNYvszgbo+FYHwK0niWAsQVwhINxkVsOiK/EMJ1hVhiWKKXBKLfSHgf+Y7kG2oTInXAPUnoBCEIBCEIBCEIBNfqO4+Ccmv1HcfBBUJLJyE2GpWrIGJeSQVXDT+FV33Gp+E5eb+L4f4tQ/faf4gXpDhr/Cq77lU/CcvN/F9/FqH77T/ABAg9OcI/wBzqvulT8B68q8F/wB9pfvVP8Vq9VcI/wBzqvulT8B68j0lS6N7JGHC+NzXsORs5pBBscjmOlB7Jkvc22lcu/SAgiNBDI/D6QKkNiP0ywxuMjfs+wd9tufNnccmlT/47uhph/8AGqDSGlqrSEwM0k1XMRhYM5HW2MY0ZdgUoblxCk+tubqNJUY9147e/Cti/SE08R6NQtJDXB1RL/VmWRA7iJD3K/4oOL5+j431FUMNVUgNDNZhiBvZxH0iczssBrutA4/AfWrb6jSQ4f7n396hKdxEcEY5pZa6Zoe2lLWQNcLt5UjEXkHWWttbrdfoC7jyhJXOOIJw9VygaxWSYu2KO35rb+GOlZKXRtTUwkCWGHEwuAcAcTRmDr1oF4XcF2aQpH0stmucLwvIxGKQey4eBHSCVqPBbiRio6iKqdWzySwPD2hjGwsJHQblxINz0jWueHjy0n9bB+AxSNG8dWknzRMdLBhfLE11oWA2dIAfcg73UuUUqdVtzKglAirdIG00e53i1WSrdI/PR7neLUG2UB/ZhSFG0f8ANhSUAhCEAhCEAhIlQCbJqO4pybJqO4qKKLlE5j1ED0rZVofO8tr5aNw64RyUGj5KuGNkj43xC0mLAA54aScJByvtWlcXPG3UV+kBS1TaaNkkUvJiJjmuMjQHAXc91+aH5Lf9J6PZV00tLNfBURuYSNbSc2uHWHAHsXmzhDwUq9Gz2lZIwsdeGeLEI32OT43jUdRtrC3OPKZRr5Ttr0Vw/qBHomuc42BpJmi+17cDR2lwHavPPFvAX6XomjO1VG7sZzz7mqNpLhXXVrWwz1NRUtBGGMkuBcMgcLRzj1m66lxQ8XMtK/1hWsMUmAtponi0jcQs6R4+ibZAa8ze2Stb2zyj3XTeEJ/7HVfdKn4D15W4NsBrKZrgHA1NOCHC7SDK0EEdIXqXTBLqOqtck0tTYDMk8i7Ky8ycGtGTCspiYZgBU05JLHAD9q3Xko48tzacpq6eoJNA0rT+50mR+oi/+qkQNZGLRRxxg/VtawH+0BLWuzO8qHiVLn5WmKWJblco/SB0AXR09e0XEd4Jv6Q444zuxYx/mC6c1yfV0cdRC+nnYJIpmFr2npB8CNYPQQFfG7UscP4kOGUdLPJSVDhHFWYDG9xsxkrcgHHoDgbX2gbbrvVRRtex0UrGyRvFnseA5rhsIOsLzxwz4nauke59Mx9ZS5lrohimYNkkYzNv5mi27UqCh4c6Rpm8lHW1UTG5BjnEho2NDwcPZZXQ9Cad4OaNgppZZqSgha2N9nPjjZzsJtbLXfUAvM2hf3mD/wB+D4rVLllrdISjEautl+iOfORuGYaPcuicB+JGflWVGkHejsjc17YWEPneWuDgHEXDBcDadyDtlZrO9QipVRJdRUCKr0l89Fuf4tVqqvSfz0W5/i1BtWj/AJsKSo2j/mwpKAQhCAQhCAQhCATJdR3FPTJfZO4qMvVTGpcokxqPjRyi+UvO7Ew8JsdRZTI6/KxzB1g5g7wdapuUS8qr4dXcfVVvDKuI6ljc2MYw7WNaw94CjzVl1X8qk5RWz63LL3UY8EizpqyymDSR2nvVC2RZWyLJxdZda2rnwyrGSoumByjNcszStvDl7mDLDTO0rKxywtWVq3+PLbXyiSyeyJQx+b2Mef6mtce8hYULZYkhsoaLNAaNjQGjuCxPmWMrS+NDhXJR0oEDgyedxDXEAljGtxSOF+n2QOtyCdwz4cxUEZzbJUkXigvznZgXdb2W2ubnXbJQKTjVoixpklLJC1uNrI5XtDrZhriwXF+pcObKXuL3uc97zd7nEue47STmVYQ6lOkbdXk42qf0qONtjTSNOOYh7HRP6A5jmgYTlmCbZ31LZtIuBliINwWusRmDm3UvPsym8GOED6WphIkfyHKASMxExhrjhJDTkMzfLYmjb1Bo/wCbCkqLox14mnaFKUJIlQhAIQhAIQhAJk3sncfBPWOf2TuPgq5/TUz20MPRjWEORdecXnu6+lmLPjRjWC6LqPnnazY0Y1hujEnzztZw9ZWOURpWeMrPxc3ljzxTGOWdhUJz7NJ2BU1Xw9poIg6eQNlvYRsvJM8fYGog7bBd/pMcuSW4/ZoctmN8ttYVnYuVycczif2FA5zR0yytY7ta0G3enHjkmaLuoIgOuo//ACu1xcec9xo55S+nVrJFyyPjnldcChiuNYM7gRvBZdK7jklGuihG+oI/4FtaYtx1ErgnG/pvlq8xNN207REPtXD5P9RYP8hWyVPHJMWER00DHkZO5R0uHrw4QD3rk+kqsmoc9xLziOJx9pziSXO3lxce1TpG1rQ6M/Z43PY0Aht3E2c6xOFoAJ1dOrMKYNFT6uRm/sdttsVLS6ccwFrS0gkOs9jZA1wBAc24NnZ9H5KTLwklcLFzAOfk1jGjnm79Q1kqUJ/qmY/9xMb6uY7yVdV0pa5zXBzTqc1wLXN7DvWeXhTO43c9hzu67GHGbFvOyzycRuUOetc9xe4gl1r4QGtyaGiwFgMgNQ6EHori44WRyaLhlnmjjcwGKQyPbGC9mRzcRrADu1bRS6fp5ThiqaeR2yOWN57gV5HlrHhoYHu5PEXht+aHloaXW2kAC6YK09NjsNsxrz/1FVWeybpV5+4tONc0r+QrHSvglcwMc55eKbN1zZ2eDMXtqtff3+N9xcZg6kDkIQgEIQgFjn9k/ZPgsixzeydx8FTP6ame3PgEWTgEWXl2V819Ps2yLJ1kWVdhtkWTrIsm07I0LOwLE0LOwLY4b5Y82v8AD/T7qSjxRkNkle2NjiMWC9yXW6SADZcspaNou/EZHyXL3uN3OvrzW3cc1TZtNFtfK/8AtYG/8a5zT1Dm+y4jwX3vwvCY8Ey+9cLqsrc9LqOpazDJMXmNjRHYHnMaLlrdWQvc3soz6i4aTdzXOaWfReLanZaio8kzpG2czEDn7Nvfl1rIHPA9lzQ0dAAsAD03v0FdJqpVZUhhLy50krgBd7i82Gq5PR1Klponz1DWCxklcGjEcLcz0noAWWpeD0jPrUOCfDIHA2LcwdiEbRpbQb6WURSPjku0Oa+ElzCL2IzAIIKoJIo3Nu6+M3PNt0knO+VutTX6Vxc5zy8gWFsz02A6Bmq2RmADELXALdhBGRG2+3wRLCKff4eOfuTxENneSfCyu+D/AALrK7nQQ4Yr/OynBF2E+12ArcIOIyQj9pXxtdsZE57e8ub4KZjai5SObYeruP5HzSjq8j3dPZdbvpXibrIgXQSw1QH0WkxyHcH5HvWkzxOjeYpWOjkYbOa8Frge3MJrRLsyU5bin1dZjw8xrMDQOb9K3SU14uLdPR19R6/FRiq2Te2SZ2Sz8sxaRYmxv0dI3r0Lxa8KZqmlgyuI2iOR1xmWDDq13IwntXnUscMyDb3LsP6Pulv2tRSkXBa2ZnUbhju+7O4qVHcwlSBKoSEIQgEyb2TuPgnpkuo7iqcn0X9kxoICWytnUjD0W3ZLA/R4+i7vXkt5sba7+PNjUCyLLPJSuHRfdmsVleWX0yzKX0bZFk6yLKdp2QBZowmNapUUSz8OTHnXJOOz52m+xN4xrn1JhdzXyGM9DiMTO3pG/NdE48mWlpvsT/7o1y9eh/D/AD02Gv75ricmUnLbZtsHqeQi/pTMG3EbWz8yoNSxgOFsr5XdLrlsbdwvc6yq1ZqbpW5Mcvvdr8nNxWaww1fzu090QAvbvWHXkANwCzz6u1OoJg3EbAnC4DqOE2PgsjUOis3WLgdds+k963Pi84GiseayrGKnjccDDqneDnf+gHXtOWq60uWI81g1ucGjvsPyXdtGxNggZAzJsbA0bwMz2m57Vm4sO6sPLn2xeMqgAALAAWaALADoAA1DqTvTetURrEnpnWt35bRvIvvTFQ8LeC8OkIi14DZ2NPIS25zSPou6Sw7OjoS+mdayQ1fSq3imk48vlweemfFI+CVuGSJxa8bjbyWCc5g9/WRnftH5rduNShAniqWi3KtLJOssthP9rrf5Vps0JIt1X7j5OPctDLHtunRxy7ptifUEi21dJ4hD/iMn3Y/GjXMF1f8AR/ZGauYlz+XEQsLDk+T5Rtzf+bFhy2Kqz0ChAQoSEIQgEyX2TuKemT+ydx8FTP6aNKFYl9LVI2oTvSV5ben3a2MeeVc+lpjpgVUelI9JU/4zNOTXpaYgnAKp9KT468hLwZfZsYdV/wBLynguVZRRAalX6K0gx4sDZ/S06zu2qzC1ce6Z6vgzz7/Xpxvj3beekG1sw73Rrk5C61x6fvFHul/3RLldZHZ568wvTvhf+ph/fvXM5PqrAs9N09iwLPTdPYuixnz6u5YqfX2eBB8Fln9nuWCI5jYcj2ixQXB5s8DjqEzCex7T+S62+e+S5hXU4lomSMA5SFx5S3tHULntv5LbdDaZE0DH3ztZ/U4ZHz7Vu9JZbY0url1Ktn1ljYpPWA6lGdMDrsViLG9feujqObbU708dSzwTk5nV0darGYRqHfmsvpKizaZdKLjMnvDC3pMxI/sI/MLUawFtra7PH+m35q24Q1npFW2NubKcG56MV7u9+Edig1UYc43sWs5Nv0gCXPBPsgnUBqHSuRzXed07HDLMJtRyHNdL4gT/AIjL91Pxo1zzScAZIWgWGFhtzha7QT7WesldC4gf4jL91Pxo1hZno1CEKEhCEIBY5/Zd9k+CfdY6g8x32T4KuX00ciE+XYEcuq4T5Dcl5dfDXgu/TU7k50iwmqUflkyR91bHi/MZMeaz2l+lI9KVQ6Yg2zv1Z3UuCgld9AtG1/N9xzWbLhxxm62JntOjrLG4JBGqy2rQ3CQGzJjn9F/5O81q8GhD9KQf5Rf3lWlPopg1lx7QPBa2WHBnNX+Fsc7PTUuPT94o90v++Jcz0kzU7sPit843MpaRtyQ0S2ubkc6PJaZVR4mEdOsb19f8Ox7emwn7/wA1XO7u1QstMc+xYk6N1iFvKs855vcsDBnnqWSodqCwoNm0VpGOOTCLPjkaA7GPZeRbX0Am2e3ek59HIZGAugeee0fR8uo9ioKd2f8A1mtg0bpjCMEgL2ah9J7RsI+k3371bHK43cVyxmU1V9SaXZKLsdfaNThvCz+kqiOgYZefTy4D/wCmbgH7Otqb6lqhkKlpHXe/vBXQw62a/VHPz6K7/TV8arr8lTaS4REnkabnyuyu3MN3bT7gsY4MyP8An6glvSG3t3mw9ymCtpaVhZTM5WYjnOJ9g9b+orHy9XcprGaZOLo5jd5XaHJo40cY5QftZRcXPtG2q+wZ3O9U809ojYm9wcXskuLgS7q/5J9fWvleXyOxPdrOoAbGjoGrrKqpHnV0BaLdE87nuxPc57ja5cbnIWAv1BdJ4gf4jL91Pxo1zx+j3BgkywuxAdZaLuG8D8tov0PiB/iMv3U/GjUSy+lrLPb0ahCEAhJdKgEhCVCCh0joAP1Mb2AKv/VIfyjuW3IVe2Gmo/qkP5R3JP1SH8o7lt6E7YaaiOCf9I7kv6q9S21CXDG/Yal+qvUj9VepbahR2Y/gcW41eAEr4GzwMLpICSWjMuabYrDpIsDbeuQN0gNTgQRkd69iyxBwsRcKgqeA1M9xe6GEuOsujY4neSFeeB5OqSwnE069YOXcsN16z+T+l+og/CZ5JPk/pfqIPwmeSDyaXIuvWXyf0v1EH4TPJL8n9L9RB+EzyQeT4pQFJZWtG33L1P8AJ/S/UQfhM8kfJ/S/UQfhR+SnaNPLvrBl7lrr7Rk7vBusw05bVLUjc/L3r058n9L9RB+FH5I+T+l+og/CZ5KDTy/JpRrvaMr/ALbsQ7sVvcmO0i3oBtuFvFeo/k/pfqIPwmeST5P6X6iD8Jnkp2aeV31gO33eajPfc3XrL5P6X6iD8Jnkj5P6X6iD8Jnkhp5TdXuLcBPNGoXNhrBNr26T3rsnERwTkje+sla5gkYGRNdk4txBznEHaQ0DcT0hdJj4BUoIIghBBuCI2Ajtsr6lpGxizQokk9LW2+2cIQhEBCEIBCEIBCEIBCEIBCEIBCEIBCEIBCEIBCEIBCEIBCEIBCEIBCEIBCEIBCEIBCEIP//Z"/>
          <p:cNvSpPr>
            <a:spLocks noChangeAspect="1" noChangeArrowheads="1"/>
          </p:cNvSpPr>
          <p:nvPr/>
        </p:nvSpPr>
        <p:spPr bwMode="auto">
          <a:xfrm>
            <a:off x="63500" y="-1036638"/>
            <a:ext cx="2143125" cy="2143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5" name="Picture 3"/>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3562350"/>
            <a:ext cx="726282" cy="726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descr="http://t2.gstatic.com/images?q=tbn:ANd9GcQX7jB8tKg6-svMJQAP4m6bIjA1YmuQTDwT1vVmDnCAAU46_FHH"/>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2600" y="3588414"/>
            <a:ext cx="729632" cy="729632"/>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http://t3.gstatic.com/images?q=tbn:ANd9GcSF9Y15tlM4HU4H_Z4M4F16Wzx64SZdMjwymrfYAcRxcqFGP4W9LQ"/>
          <p:cNvPicPr>
            <a:picLocks noChangeAspect="1"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8200" y="2881601"/>
            <a:ext cx="542926" cy="542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81706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6" name="Picture 10" descr="http://t0.gstatic.com/images?q=tbn:ANd9GcTPfcL0PqWkoav5nQTz5IV8jHnx4K-YyDCNept4LpHR95QvZKDRbQ"/>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20000" y="2266950"/>
            <a:ext cx="1053629" cy="10668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3"/>
          </p:nvPr>
        </p:nvSpPr>
        <p:spPr/>
        <p:txBody>
          <a:bodyPr/>
          <a:lstStyle/>
          <a:p>
            <a:r>
              <a:rPr lang="en-US" dirty="0" smtClean="0"/>
              <a:t>Remain below the radar</a:t>
            </a:r>
          </a:p>
          <a:p>
            <a:r>
              <a:rPr lang="en-US" dirty="0" smtClean="0"/>
              <a:t>Low record count per request/incident</a:t>
            </a:r>
          </a:p>
          <a:p>
            <a:r>
              <a:rPr lang="en-US" dirty="0" smtClean="0"/>
              <a:t>Steal data in small chunks</a:t>
            </a:r>
          </a:p>
          <a:p>
            <a:r>
              <a:rPr lang="en-US" dirty="0" smtClean="0"/>
              <a:t>Persistence and patience</a:t>
            </a:r>
            <a:endParaRPr lang="en-US" dirty="0"/>
          </a:p>
        </p:txBody>
      </p:sp>
      <p:sp>
        <p:nvSpPr>
          <p:cNvPr id="3" name="Title 2"/>
          <p:cNvSpPr>
            <a:spLocks noGrp="1"/>
          </p:cNvSpPr>
          <p:nvPr>
            <p:ph type="title"/>
          </p:nvPr>
        </p:nvSpPr>
        <p:spPr/>
        <p:txBody>
          <a:bodyPr/>
          <a:lstStyle/>
          <a:p>
            <a:r>
              <a:rPr lang="en-US" dirty="0" smtClean="0"/>
              <a:t>Slow Data Leaks</a:t>
            </a:r>
            <a:endParaRPr lang="en-US" dirty="0"/>
          </a:p>
        </p:txBody>
      </p:sp>
      <p:sp>
        <p:nvSpPr>
          <p:cNvPr id="4" name="Slide Number Placeholder 3"/>
          <p:cNvSpPr>
            <a:spLocks noGrp="1"/>
          </p:cNvSpPr>
          <p:nvPr>
            <p:ph type="sldNum" sz="quarter" idx="12"/>
          </p:nvPr>
        </p:nvSpPr>
        <p:spPr/>
        <p:txBody>
          <a:bodyPr/>
          <a:lstStyle/>
          <a:p>
            <a:fld id="{6BBE49A0-230D-4300-87FD-0BA5BB68EDD9}" type="slidenum">
              <a:rPr lang="en-US" smtClean="0"/>
              <a:pPr/>
              <a:t>13</a:t>
            </a:fld>
            <a:endParaRPr lang="en-US" dirty="0"/>
          </a:p>
        </p:txBody>
      </p:sp>
      <p:pic>
        <p:nvPicPr>
          <p:cNvPr id="5"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1000" y="2952750"/>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3432419"/>
            <a:ext cx="1708235" cy="1120531"/>
          </a:xfrm>
          <a:prstGeom prst="rect">
            <a:avLst/>
          </a:prstGeom>
          <a:effectLst>
            <a:outerShdw blurRad="152400" dir="5400000" sx="90000" sy="-19000" rotWithShape="0">
              <a:prstClr val="black">
                <a:alpha val="15000"/>
              </a:prstClr>
            </a:outerShdw>
          </a:effectLst>
        </p:spPr>
      </p:pic>
      <p:pic>
        <p:nvPicPr>
          <p:cNvPr id="7" name="Picture 6" descr="http://t2.gstatic.com/images?q=tbn:ANd9GcRWgmne-BsE0RyNBR1cEzNHVt3t4Zze3x2si9kgHKFCawIDiHZlOA"/>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 y="3429710"/>
            <a:ext cx="1047039" cy="10470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9" descr="http://t0.gstatic.com/images?q=tbn:ANd9GcQdBSJrivTSH2nkevgBVbAeJFHH1_Ntq1jjsTEyGk5J4FJpgdTeOA"/>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239868" y="2932042"/>
            <a:ext cx="1142132" cy="108750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2133600" y="3953230"/>
            <a:ext cx="4876800" cy="66320"/>
          </a:xfrm>
          <a:prstGeom prst="line">
            <a:avLst/>
          </a:prstGeom>
          <a:ln w="63500" cmpd="tri">
            <a:solidFill>
              <a:srgbClr val="669900"/>
            </a:solidFill>
          </a:ln>
        </p:spPr>
        <p:style>
          <a:lnRef idx="1">
            <a:schemeClr val="accent1"/>
          </a:lnRef>
          <a:fillRef idx="0">
            <a:schemeClr val="accent1"/>
          </a:fillRef>
          <a:effectRef idx="0">
            <a:schemeClr val="accent1"/>
          </a:effectRef>
          <a:fontRef idx="minor">
            <a:schemeClr val="tx1"/>
          </a:fontRef>
        </p:style>
      </p:cxnSp>
      <p:pic>
        <p:nvPicPr>
          <p:cNvPr id="10" name="Picture 2" descr="http://t1.gstatic.com/images?q=tbn:ANd9GcQv5stif2waRH-fn5StSpvHkZ4yZUATrz-vMnLckVaZ3SzUbvOv5g"/>
          <p:cNvPicPr>
            <a:picLocks noChangeAspect="1" noChangeArrowheads="1"/>
          </p:cNvPicPr>
          <p:nvPr/>
        </p:nvPicPr>
        <p:blipFill>
          <a:blip r:embed="rId7" cstate="print">
            <a:clrChange>
              <a:clrFrom>
                <a:srgbClr val="FFFFFF"/>
              </a:clrFrom>
              <a:clrTo>
                <a:srgbClr val="FFFFFF">
                  <a:alpha val="0"/>
                </a:srgbClr>
              </a:clrTo>
            </a:clrChange>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flipH="1">
            <a:off x="4114800" y="3486150"/>
            <a:ext cx="848553" cy="84855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19250" y="3638550"/>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934200" y="3714750"/>
            <a:ext cx="609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458979" y="4031218"/>
            <a:ext cx="846821" cy="369332"/>
          </a:xfrm>
          <a:prstGeom prst="rect">
            <a:avLst/>
          </a:prstGeom>
          <a:noFill/>
        </p:spPr>
        <p:txBody>
          <a:bodyPr wrap="square" rtlCol="0">
            <a:spAutoFit/>
          </a:bodyPr>
          <a:lstStyle/>
          <a:p>
            <a:r>
              <a:rPr lang="en-US" b="1" dirty="0" smtClean="0">
                <a:solidFill>
                  <a:schemeClr val="bg1">
                    <a:lumMod val="75000"/>
                  </a:schemeClr>
                </a:solidFill>
                <a:latin typeface="Arial" pitchFamily="34" charset="0"/>
                <a:cs typeface="Arial" pitchFamily="34" charset="0"/>
              </a:rPr>
              <a:t>Web</a:t>
            </a:r>
            <a:endParaRPr lang="en-US" b="1" dirty="0">
              <a:solidFill>
                <a:schemeClr val="bg1">
                  <a:lumMod val="75000"/>
                </a:schemeClr>
              </a:solidFill>
              <a:latin typeface="Arial" pitchFamily="34" charset="0"/>
              <a:cs typeface="Arial" pitchFamily="34" charset="0"/>
            </a:endParaRPr>
          </a:p>
        </p:txBody>
      </p:sp>
      <p:pic>
        <p:nvPicPr>
          <p:cNvPr id="14" name="Picture 11" descr="http://t2.gstatic.com/images?q=tbn:ANd9GcRGzh4pGRz8vdK7JLpF3R8R96qgIlB7-KhsKGDmrqeue2zc3dis"/>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6614" y="4095750"/>
            <a:ext cx="425586" cy="40886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1" descr="http://t2.gstatic.com/images?q=tbn:ANd9GcRGzh4pGRz8vdK7JLpF3R8R96qgIlB7-KhsKGDmrqeue2zc3dis"/>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58000" y="4067889"/>
            <a:ext cx="425586" cy="408861"/>
          </a:xfrm>
          <a:prstGeom prst="rect">
            <a:avLst/>
          </a:prstGeom>
          <a:noFill/>
          <a:extLst>
            <a:ext uri="{909E8E84-426E-40DD-AFC4-6F175D3DCCD1}">
              <a14:hiddenFill xmlns:a14="http://schemas.microsoft.com/office/drawing/2010/main">
                <a:solidFill>
                  <a:srgbClr val="FFFFFF"/>
                </a:solidFill>
              </a14:hiddenFill>
            </a:ext>
          </a:extLst>
        </p:spPr>
      </p:pic>
      <p:sp>
        <p:nvSpPr>
          <p:cNvPr id="19" name="AutoShape 2" descr="data:image/jpeg;base64,/9j/4AAQSkZJRgABAQAAAQABAAD/2wCEAAkGBhQSEBUUEBQUFBQUFBQPDxUWFBQPFBQVFBQVFBQUFBYXHSYeFxkjGRQUHy8gJCcpLCwsFR4xNTAqNSYrLCkBCQoKDgwOFw8PGikfHxwsLCwsLCktLiksLSwpLyksKSkpKSwpKSkpLCwsNCwpLCwpLCksLCksLCwpLCkpLCwpLP/AABEIAMwAzAMBIgACEQEDEQH/xAAcAAABBQEBAQAAAAAAAAAAAAAEAAMFBgcBAgj/xABIEAABAwICAwsIBwUIAwAAAAABAAIDBBEFIQYSMQciMjNBUWFxgZGxE0JykqGywdEjUmJzgpOiFhdTwtIUFUNUY4Ph8CRE8f/EABoBAAIDAQEAAAAAAAAAAAAAAAIDAAQFAQb/xAApEQACAQIGAQQCAwEAAAAAAAAAAQIDEQQSEyExQVEiMjNhUpEUcaEF/9oADAMBAAIRAxEAPwDcUklwlQh1cQmJ4xFTsL53tY3p2k8zRtcegKg4rupPkdqUMRJOQc4F7j0tjGztJ6kyFKU+ELlUjHk0guttULiGmdJDw52EjkafKH9N1nztH8QrM6qUtafNe7wjZkO1SVHucwN41z5DzXEbe4Z+1WFh4r3P9CXWk/aiQrN1uBvFRSv6TqxD2kn2KJk3U6mTKCnb3STH2WCsNLo7TR8CGMHnLdc97rqRaLbMurJMVOmugb1HyykHSLF5OCxzR0RMZ7y8GlxeThSvb/usZ7qvSSLZcJAuL7bKIdF8Rdw6k9tRKfBc/YarO2pHbJMVfAurudgOKKF+wFT/AJlvrSpfsFVDZUt9aYK+pKZ2C4ooX7G1zeDU900zV6/uTFWcGdx6qgn3le0lHK/IPHBRm1WMx8r3/lSL2NO8Si42C45daF49rCrsuofS+YompNdsqdLuvck1P1lj7/pcB4qcot0yjk4TnxH7bDbvbcImooY5OMYx/pNa7xCiKvQekk2R6h52OLPZmEDp031YJYmaLjR4nFMLxSMePsuDu+2xErKarc5ew61NPYjZrXY7sez5LzHpLiVCf/IaZIxld/0jbdErcx29yW8P+LHxxSfKNZCSquj+6HT1JDXHyMhy1XkapP2X7D7FabqvKLi7MtRkpK6OpJJIQhKH0o0ibR05kdm4nVibe2s47B1cp6lMLL911x8rADwdR57dYAnusm0YKc0mLqyyxbI7D8GnxJ/l6p5EdyG8hIvwYxsa0c/irvh2ExQN1YWBvOdrj1u2lPUrWhjRHbUDW6ltmrbe27E6rrfRWjFLcSSSS4EJJJJdIJJJJcIxLq4uqC2JJJJQBiSSSUAZ1JJJQBiSSSXBbEkRz7DkRyHrSSCgLKvj2gkUwLoLRSbbDi3Hpb5vWO5MaG6WywTijrb7RHG5xu5jjwWl3nMOVj0hW9UDdM1BJCRlJqO1ufVBGoT26yJLP6WHSqOEtjW11DYc4mGMu2mNhd16ouiVms2kJZfuvcbT+hJ7zVp5WY7rvG0/oSe81WMN8iE4j2MitHdLXUv0NQCYxwSM3MB5vrN6NoV+oq+OZutE9r284N7dBHIetZ6YGvFngEeHVzIYYPJG7XppHNcPtFp7xkR1rQlBMqxbX2akks/p9N6qHKpiDx9YjybvWG9cpui3QKZ/DL4j9pusO9t0pxaDVSLLKkhKXFYZOLljd1PaT3bUXZcDEkkkuEZ1JJJQWxJJJKAMSSSSgDOpLi6uC2JJeJJA0XcQ0c5IaO8qKq9LqWPhTNceZn0h/Tl7V3kBkwkqVW7pTdkETnHkLzqj1W3J9ig63E6ypykcWMPmj6JvcN8e1EqbZzK2W3HtN4oLtjIlk2WB3rT9pw8As6xKoklcZZjdzz1ZAbAORoCkYMKazM749wHUELjGxvb4KxGCihihbc3bDuJj+7Z7oRKGw7iY/u2e6ESsV8mwuDhWY7r3G0/oSe81acVmO69xtP6EnvNT8N8iE4j2MiIijIigYijIitVlVB8ee3t5U3LgEEnCjAPO3eH2ZLsTkZEUph2TIabQON3Akc3m1gHjvFivDdE6yPiajsEj4/YclaYijInJbnJE04lPDcXj+s/til8c0jpFiTOHTk9dO/xYVfIijIXJbq26RNPwzNhp9Ut4dO31ZWeN1395Ug207fXePELUNZeC0HaAewFDrL8TjpvyZl+84/wG/mH+lI7pruSBv5h/pWl+QZ9Vvqt+S6IW8jW+qPku6y/H/QdN+TMv3jTHZTt75D8EhpnXO4FOOi0Mz/jZagOj5JuVy5rL8Tmn9maHEsWfsjcz/aZH7Xpt2F4nJxkpaOmUN9jFoMpQMxTFU+kDlRR/2Iec5p7nbkC897in2aKwM26z/SdYdzbKyTFAzFMUmzlkiPFMxnAa1vUAPah5Si5igpSmolweQqJxfzfxfBSkhUTi3m/i+CZ0C2bxh3Ex/ds90IlDYdxMf3bPdCJWC+TWXBwrMd13jaf0JPeatOKy/ddP00HN5N/vBPw3yITiPYyHiKLiKBiKMjK2GiomGxFGRFAxFFxFJkg0HxFGRFARFGRFJkgrh8TkZEVHxORkTklolwvWS1k1dd1kuxxyHNZLWTd13WUsA5DmsmZSvWsmpXKJAOQNMUDKUVKUFMU6KFuQLMUFMUVKUFMU+KAcgSYoOUoqUoOUpyQOYHkKisVPB/F8FKSFRWKHNv4vgmW2Op7m9YdxMf3bPdCJQmFE+Qivt8nHfr1Ai1598m2uBLL917jaf0JPeatPKzHdd42n9CT3mp+G+RCcR7GU+jr9Q6slxbK/KOvoU3A8EXBuOjNMTUTZBvhnyEZEIF2ETRG8J1h0ZHtacite5S3RYYyi4iqvDpA5ptKzMbbb09xUtSY7C7zw08zt7/whYSkieiKLiKj6eQEb0g9RujYilSQVw6IouJyBici43JLQLYVrLusmrrusgsA5Dmsu6yaulrLlhbkO6yZlcvWsmpSokKcgeUoGUoqVyBneBmbDryCdFAOQPKUFMU9PVsG1zejfBR1TiUY2yMH4gmoG7OSlByFD1WPxjg3d+kd5QXlppuA2w5xkPWKctg4qTHqqqa3bt5uVRU5c7fEZG4HYOToUtBggbnIdY8w2dp2lD41sb227lG7j1C25umHcTH92z3QiUNhvEx/ds90IlYL5NhcHCsx3XeNp/Qk95q04rMd17jaf0JPean4b5EJxHsZExFGRFAxFGRFarRVQUYGvFntDh0i6Fl0ThfwdZnom47ijIijIilNtBWT5K67QaQZwzDouDGe9qQwrEo+A5zh0PZJ7HZq3RFGRFBqNE04lHGN4hHw4SeuE+LSnWboMzOHTt6eGzxGSv8LkWyx22PWL+KW6vlHNL7M8ZunjzoO6QfEJ0bp0f8F/rsKv76GM7Y4z1safgmXYJTnbBD+Wz5IdWPgF0n5KT+8yL+DJ6zFw7psX8GT1mK5nR2l/y8P5bPkvQwCmH/rw/ls+SmrDwDofZRn7qDOSF3bI0fBeqPTeapcWU1KHuA1iPKbBcC5yAAuRndSmK10bpnU1FHCHssKmfybHNgvsYwWs+Y8g2DaeZH4XBHTt1YhbPWcTvnPdyue7a4n/AOLrmktkcVBN7nKbCZpADUyNj544Bc9sr7/paOtSNNgVO05RNced95nes8lepJcg5uw+w8oTsUmq3WO08H5pEnJ9liMYQ4QSY2DINaAMsmgDpsvD4I3cJjD1safghhKvYkQ5Q9RANXolSSG/kWsd9aP6M+zI9oKh8Q0UlYLwuErfqm0cnYRvXHuVo10i9HGco9i5ZWZlMcyCCCMnNILXA8xBUJjJ4P4vALVcZweOoG+yeBZjxtHQedvQs30wwswyaudsyD0OAt8R2K/TqqSK021szaMO4mP7tnuhEobDuJj+7Z7oRCxnyay4OlZhuu8bT+hJ7zVpxWYbrp+mpx9h/tcPkrGG+RCcR7GQsRRkRQMZRkRWw0VEHRFFxFAxFGRFJkg0w+IouJyAiKMicktBXD4nIyJyAiKLickNHbheslrJvWS1kFgXId1lTt0PS91MxkFMf/KqN5H/AKbSbGQ9N8h1E8itFRUtYxz3mzWgvcTlYAXJWP0uIQzYhJUyONRLm5gbdkETeCxgcd9IQ2+wNF75nam0qeZ3fQuUi04DQiGJsUQLiLucdrnvOb3nlJJU4ymd5xa30nAHu2+xVz+/3kWaQ1v1WDUHbbM9t1JUMQDRJMSGnNjfOf1dHSjlF8sCVWxbsKp26mZDrnpAy5rpmqezXzccssgLDoUAMVc5wIyA4IGQA5gpGpNyHDzgHdvL7UrSaluA8QnGyXAawM5HHu/5TzYQdjh4KPiKJYo4gqrfofMBH/bpsr2xxGxOGUHhDt2FBuMumCOcorSfCxPT3tvm3t0jaR3eCm5ae4u036OVDu4t3QQfEJkXZpoVUV04sI0XxZs9O22TmARvbzEAAHqIUvdZ1hVd/Zqy+xjnaj+azjkew29q0RJxFLJLbhl3BYjWp78rZnorMN17jaf0JPeatPKzHdd42n9CT3mqYb5EPxHsZVKCvHBfkRlc5A/IqXiKDqcMbLnsd9YcvWOVB6s8HJrM9Zvzate5R3RY4ijIiq7SaQsPDBaefhD2ZhTNJWMfwHNd1EX7tqFhqSJSIouJyBjKLjKU0FcOiKMicgIii4nJLQLYXrJayb1krpdgGymbruMeSw8xtNnTvEX4Rv3+wAdpWYaIROdI5rGlznAAAC5OZV53WWxPlgFRN5NjGvfqNaZJZC4gbwcEDLhOOVxkVTodJtQeTpWCCIjVeb680n3km38LbN6Cr1CPo/sXJ2LrE+Om4wiWbkYDrRxn7ZGTj0DLn5l5OJuldrPNyf8Aoy5AqjBUqXop01U+zPq1S1UsisdO7WhHO11uwqo0UqtODPux4+zfuIVetGyv4FUal5W83CoUbGEDTuR8KrTLNJ3HQ1cc1OtC8vSblu2wK5xGxGMLXRm9r2zQcxXqKmcY3W5bW70UlsmDRm8zVr7MqWLYa8ykBpzyGSvGCyl0DLkFzRqPINxrNyOfYo6fEGCMsBBksWg9PMCozRnEiyJ7TfKV1vVbl4plTNUhxwBhnDD1XvfMv0XMrMd17jaf0JPeatOKzHdd42n9CT3mqvhvkRsYj2MiYijIigYijIitWSKqPU2ERScNgvzjenvCDm0Lac45COYOGt7RZS0RRkRSm2gssWVkYFXR8U/WHIGvv+l69f3rXxcOEkdMR8WK4RFGwuQOo10TSXTKPHp89vGQD1nM9jgj4N0iLzopB1OY7xsrm1gdwgD1gO8UjgdO/hQQnrjZfvsgdWPaOaT8lYj3RqblbM38DT4OTrd0Gk55B1xn4KdfoZRHbTx9gLfAph2gVCf8Adj5B/Mg1IeGC6UjIN1PFGVNRFJDrFgj8mSWuYA7WJtny2VTgK0vdTw0Yf8A2d9GCxkhkjmYSZWPIDXN12vuDldUyDEKWXjYXQu+tCbt/Lfs6g4LRoSUoJoRUi0rDdNKpqil2JunwSJ/E1UR5hIHQO6t8C39SlKXRafzQ1/Sx7JPdJVjNFcmPXTJKglVs0ek3xHO13gfkqzSYJONsT+4q26NYVIHXc0tyIzFtosqleUcr3FYaMpVY2Q7BIpCGRCDDHtcRl2kBGR04HCeOw3VScosu06dRPdWCGypEk7F48vG3nKbkxE8mSTZvhFtyil6pfocfCBm89nKuVmJhsO9Fr3A6lGzTknrTGOT2sz6oF+vaUxUrySYh4nLCTht1+yDrpsyUbhUokYXZg61n25SGtz7rKGrZlatCMODqYucOFI4jqAa3+VWq7UYXZTwUHUqtLwXArMd17jaf0JPeatOKzHdd42n9B/vNWbhvkR6rEexkLEUZEUDGUXEVsNFRB0RRkRQMRRcRSJINB8TkZE5ARFGRFJaDuHxORkTlHxFGRFJkiXC9ZLWTeslrJdjjkVbdRwU1OGyhou+K1RGNp3l9YdrC72L59hcvqs55HqK+ctO9GjQ1r2NH0TyZac/YOZb1tOXdzq7hZ29IipugCCRStJVEbCVBQyKQgkWmmZdamWyhxV/13d5Vy0Wxp+s67iQGOcbm+xpIWb0Gs4gNBJOwAXJ6udaloro2WwPdLvHOYW2ORANsyOTYq2JyRjv2VaMKjqeh8A5xRz3EklFRVajXCnjcQ6RzyORrQ0es75J9mNQjgR39JxPhZKt4Qm7v6pIkm1KTpighpGfNYwfhB8Vw6SScht1AfJDll4DzQ8v9E1Q0Ljv3DejPrsq7iU7i5xINySpev0odFGGE3kIu77N9g67ZqsVGlc2f0hUpQm25WQ2vKllUYt/YFVvJNgDcmwHOTkAFrWC0HkKeOPla0B3S45uPeSqXoRPNVTF8pvFHba1u+ftaAbXy29y0Gyq42pdqHg1v+VQyxdTzweiqJuqYI6SFk8YuYdYSD7Drb7sI9qva8vbcWOY2EbVThNwkpI2JxUlZmG0NWHjp5QpKIqc0n3MyXGWh3p2mInVz/03cnUe9U810sD9Sojc1w2gjVd12ORHStiFaNRbGfKMobMn4ii4ioijxON+xwvzHen2qUiKJo6mHxFFxFARORkRSWjtw6JyMicgInIuJyS0cuF6yWsm9ZLWQWAchzWVK3RsEbUwWPCbvoncrXfI8quOsgMVptdhC7HZ3FSkfO1JhUr5TE1jnPF7gcgG1xOwN+0clOw09NBxz/Lyfw4jaMHmfMdvUwH0lK6UYQ9oe1rnNa4guAJAcW7NYDhAdKo743MNnLSp1MyFu0i2DS2QDVgDYGbLRDVJ9J/Cd2lTrMbkioWDWOtNI5+3PUYNUd7i7uVCw5jpJGsYLuc4MaOkmwU3pFiLXTakZvHC0U8Z5wzhO/E7Wd+JNcYuyKdSm+g2OvzzKLir1WI6lEMq0yyKUqTLMK9S2HyiNnl5dguIWnz3Dlt9UfIKvYXTgN8tUHViBs0bHSuHmM+LtgQuLY+6Z1zZrQNVjBwWtGwD/uaU1mdlx2AqbQfWYsXuLnG5Jue1BxvMjwxu1xt1dPYowTFxsM1ddC9HiXBzhmdp+CXWrRpKy5LmHwjnLfg0XROgEUDWNFgPaTtJ6VOoeig1WgIhYE3dtnqoRyxSR1JJJCGJCYhhkU7dWaNsjeZwBt0jmPUi1xS9iWuUbE9yiB+cD3xHmP0rO4kEd6r1RoBiEHEuEgH1H2/S+y1tcKfHETXdxEqEH9GMSYhWwcdA63O6JwHrNyTtPpy3z4j+F4PiFsKEqsGgk4yGN/pMa499rp6xX5IX/HfTM9p9OKY8Lyjetl/AqTp9L6Q/4zR1hzfEKbm0Con7YGj0S5vgVHVG5fR8glb1SH4gruvTfkB0Zrwe2aRUx2TxeuB4p4YvAdk0X5jPmq7XbnNO3Y+b1oz/ACKEqtEYm7HSdpZ8GpkVGSumIlFrk0D+8ov4sf5jPmvL8Sh5ZYvzGfNZm7R9g85/6f6U7Fo3GfOf3t/pRZF5FONy041/Z3g3li9dp+Kz3GMPhudWRh6jreCt1JoLC613y9hj/oUq3cypbXLpj+No8GrjlGJFRb4ZkVFKKd7nx5u1HMjOe8LhbXHSBe3XfkUbYhbLV7n9IzY1x63kqGqNGadpyYPFHHE24Ouk+zN2PKnKNkUTQ+U+Vec2wtJ1RzGV/wDK3PnLVPuwaPm8F7jwaPmR/wAli9BMq9bWzTuu/kGq0AarWt5GtaMgOhPUmCyPOwq80OCRcytGGYPGLWakzxMuhtPDRuVLR7Qw3BcFpOEYSI2jJFUtK1oyCMAVCc3I0adJRQgF1JJKHn//2Q=="/>
          <p:cNvSpPr>
            <a:spLocks noChangeAspect="1" noChangeArrowheads="1"/>
          </p:cNvSpPr>
          <p:nvPr/>
        </p:nvSpPr>
        <p:spPr bwMode="auto">
          <a:xfrm>
            <a:off x="63500" y="-938213"/>
            <a:ext cx="1943100"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AutoShape 5" descr="data:image/jpeg;base64,/9j/4AAQSkZJRgABAQAAAQABAAD/2wCEAAkGBhAQEBAQDxAQEBAQEA8PDxAQEBAQEA8PFBAVFRQQEhIYHCceFxkjGRIUHy8gIycpLCwsFR4xNTAqNSYrLCkBCQoKDgwOFA8PFykcFBgpKSkpKSkpKSkpKSkpKSkpKSkpKSkpKSkpKSkpKSkpKSkpKSkpKSkpKSkpKSkpKSkpKf/AABEIAOEA4QMBIgACEQEDEQH/xAAbAAEAAwEBAQEAAAAAAAAAAAAABAUGAwcCAf/EAEwQAAEDAQQECAYPBQkBAAAAAAEAAgMEBREhMQYSQXEiMlFhgZGx0RMVUnKhwQcUIyQzQlRzgoOSk7Lh8BY1Q2JjJTREU3Sis8Lx0v/EABgBAQEBAQEAAAAAAAAAAAAAAAACAQME/8QAHBEBAQADAQEBAQAAAAAAAAAAAAECETEhEgMy/9oADAMBAAIRAxEAPwD3FERAREQEREBERAXKpqmRNL5HNYwZucQAuqx+n81zqUXBw1pXFpxB4FwvHNetk3dMt0kVGnkZdqU0E1Q7YQ3wbL+cu4QHPcuTrVtWUcGKlpxyve6V3UBcstDWMaQR4SN20tdrjq/NWEFpF/FqPtsLewrr8RH0uTSWg/j2hGzlEULR6b1+iwZPj2nVnzXBoUSKCd3Fmgd9Jw9S7izKw5GI7pD3LNN27jR9vxq2rdvlPcvsaPRfKao/WqL4rrvJYfrD3J4srvIb95+Sw2mCwotlVVDdMe5DYg2VtaN06heLK7yG/efkvw2dW+SwfWfkmobS/E8gxbaNVuc5ru1frqesA4FoMPztM0+kFV0kNS3jGIb5fyUd1VIM5oRve4+pb8m102rtJgzoqje6SBx3XBwXVmlL2Xe2aSaIbXsLJmdGqdb/AGqhZWE5zsPmtJ7kfUtHC1nvcMRc3wZHODeR6E+YfTaUFpwzt1oZGvG27BzTyOacWnmIUpeX2FVa1qwOYCzX12ym+8y8B5GvkNg2L1BRljqql2IiKWiIiAiIgIi5zVDGDWe5rG8riGjrKDoipKzTOhiNzqhhPJHfIf8AaCob/ZBpv4cdRKf5YHgdZC3Q06LLN00ldxLPqnc/Ab2ldW6T1Jys6YedJGE+aNIizwt+r+QP+8YvsW5V/IX/AHrE0L5YT2QpPd6dv9N59P5K8OkFSM7Pm6JIj61ltKjVVM0UraKZgjY5hBLCSSb8LlWHlTeKNxXWjOIXw+nmbx4Jm8vub3XdQXOCrY11x1xzujkYOkkLtuIkbGzTkr+mWZsiticQGyRuPI17XHqBWmp1xy6uJrF0C5sXQKWvxwUKqGCmlRKkYLRl7Vbms3PmtPaozWZqRiu2HqK7UxUuXiqFSqZJxTuVaYi6N/vKm89//C9erLyrRr95U++Q9Hg3heqrj+nV48ERFzUIiICIiDI6TaQziWSnpyI/BtYZJOC6Ql4vAjacNmN6zVNSxPeXVxmkccbpXSahPKQTcOhdNJXk1tQQTfewYG7JvKoItGVvxr/OAf2rvMfHK31pqSWhjHucUI59VpPWVYstxg4uoNwCy1JaOtg+ON3Rq9iu6Wlp35wMF/I9/esrYsf2hHKnj7n7F+R6P0p/huG57u9dBorSn4rx9MqfG6r58f8AOU8f86+/2Rpv6n2z3r8OiFN/U+2e9Nw1Xz4//WKC3+ftX4/RamGyT7Z71BqbJpmX8CQ/TPetmj1O/aDnXOW2YnccRu85rSs9UTQNwEJw5ZHd64MtFnxYGDe557Sq+WbW9VHQyYugiB5Yz4E9bLlFjbJAL6WSVtxBbDJfLHJvkN5HWkVoO2NY36DT2hQLUqnlp4TtwOq07gE0bbDRbSAVkRcW+DkjdqSsvBDX8x2jBXgK8+9j+ge+OfUnkhulbgwNIN7b7zyrV+J5/ls32WrnlNVa1JUWfJQ/E8/y2b7LVzksiT41bPduasFXaozwPUsxUjFaissqEceondy459CqJm0bT/FfvK64pqvp3AZkDeQpMtUy66+/mAvJUiGopb+DT63nlSpLR1WnwcccZuzDb7lSUXQqivtDXlBYWwF0IIIDgTcT0XlekrzXRqqfJaUZe4uuY5ov2C52AG/FelLjn1ePBERQoREQEREHlFuvvrKvmlu9CgOUm1n31tdsunI9CjuHUvVORxvUmhOIWps7YsrRZrU2dsUZqi+pslMYodMprFxq3RqFGoUEeVUdojNXsoVLaQwK2UrJ1wzUKMqfaAVezNeicc7FnTnBRrRyKkU+Sj2jlzkDBBe+xp8FU/Os/AtoFifYzN8VR88z8C2wXDPtdJx+FRZ8lKKjT5KWs5aqy9UMVqbV2rLVWa7YueRSnFT5DwVBplNfxVaHxon+8I9zvwuXp68w0QF9osAvN0b3nmzHrXp64Z9dceCIihQiIgIiIPLNILNc2vq3x3vY4xvkABOq5wOA6lXP/XKp9fXSR1taWuIvnIO1pAyBC6eOGu+FhY7DjNwJXpnHG9Q6PNaiztiqoH0j82PjPMb1aUtlQn4OolbyZetTVRf0xU1ipIrIl+JWyDfHFd2Lt4urBlWA742dy51cXIX6SqX2jX/Ko/ux3J7Rr/lUf3Y7lgtJCqa0siujqCt21bPux3KHUWNMfhKz7LWj1LYxnLQGarm5q/qLIiHHqSTtwx9Ci+AohnI93QV1ia4xTNAxcB0qNWS64IiBe7ZcCehXMPtRvFhLuclca613MHuTWRi7C5uOtsWsW/sf0jI6RpYb3SEulB2PDiLlqQf1csNoRQyyQOLKiSHh4gBrg4m834rRiyKvZWu6Ym9643q4tif1gotQ7DaoZsir21x6ImrlJYcx49bKdzWj1rNN2rbWdmsxVZ/+LU1ViQN+EqJXb33X9SrJPaUZ4rnn7XausTVVBIBdf0C6/sU9tNPJhHCfOfwQpENsxt+ChaOc3NK/au0pHtILrgdgw9KraX3olE2CvdHrNkdLCS43YxvDuI08lwvW/XmWiA/tBp26rh6CvTVxz6vHgiIoUIiICIiDyG0TfWVv+pk7VzcF9Vzvftd/qH9d5X45eqcjjeutLmFo7POSzdLmFo7P2KMlRf0ysI1XUqsI1yq47tQo1Csa4yqntHIq4kVRaORWxlZO0Rmq1uasrR2qubmu8c6sKY4LjaOR6F1plytHLDbctS0Psef3d/njsK1oKyPseO97v88dhWsBXDLrrOPolRZzgV3c5Q6l+CmNUVqOzWWqTeVpLTdms/LHiu+KaUzVMk4pXOnjyXeobc08ypL50OHv8ea71r0tea6B+6V0jm4tjjN7hxbycgdua9KXD9Orx4IiKFCIiAiIg8m0gowy0KtzHBzXOY+QjKJ5B4Luc8y5luHdjhyqfPaHg62tD2tkY+bhAjG4E3Lu2gppcYnmM8hIu3Yr0y+ON6q4BiFobOOXcVB8RTA3t1XjqPWpdPJLHx4JMNoOt2KcvVRoaZT4yqCG34BxvCM86N/cp0ekNL/nNG8OHauditrhrkvVDaOlkMYAh93kcHFrGZADNzjsAv3rOnSKsqHlhqI6ZpwIjbrH6LzjenzW/UbqVwGeG/BUlqVLADe5o+kFUeIIXj3xV1M/M6YgdQKkwaP2a3/Dsdzu4RWzHTNs/X18JJ92jB53KEyoivwmiO5xPqW8ijomcWCEXfyhd21cAyjjH0Qq+tJ1GJgrIx/Eb6e5ca6raWnVcCRfcBfj6FvxaMPkR9QX140i8lnUAn1TUZvQ+0KWlpmskqI9dxLn5i43nDHer39q6L5VF9pdvGkXks6gvh1bAc2Rn6LVFm1bGaQUr+JURHc8L9lma4XhzSOZwUaVtG7jQQnexqhy2HZrsTSxA8rME0bKyC/vvCo6mohjPDkY08gN7j0Kwq9FqJ4uDp28g8KZI/u3YL8o6c0zvcDSy4YCanZT3fWMGauWxivgqpZMKalmlvye8GKPfrZnoU2n0Hqqg31kgYzMwxAsF3I5+blpbB0shqXOhLXRTszjcMHC4nWjdk4YFXqnLKtkQbIsiKljEcTQ1vIBcFORFzUIiICIiAiIg8itU+/Kr5534ivlzV82q/39Vj+qfxFdWi8L0zjjeu9FWyMIDXu3E3rUWfakmF9x9CykDMQr+zxkpyVGkiqA7jNB6Ae1dRTQuzijO9jFDpgp8a51WmI0wjZHUxeCa2O6N1+oLuNdyblU+MX5ODXgeU0D0jFWOmj/AH6B/RaqNy64zxF6saatjPGhA8xzh2lXNLRwP2TN3SN7lmaY4rS2cVmXjYsI9HYXZSzjpafUuo0TZsnl9HcptKp8a521Wopf2RHyiXqb3L8Oh4+US9Te5aBq/Ss3TUZx2ibR/iJOpvco8tgRtznlO4N7lppFVV4VSljOVDIWfxKg/ZHqUP25DyTne9o9S62iMSqi/FdYirqGqj2Rfac49hX7UVhAuY1jOYAu69Ym5QqUrrU5LNejlojI59pxuebzqSNF+wCN2V2C9SXlmhv7xj82X/jcvU1z/Tq8eCIi5qEREBERAREQeL24HR2hVB4LfCSF0ZOAcNY5dam05vH67F6JpBo1DWMuka0uuwcRj1jELEVWh1ZTG+Ee2Ix8Rx90A/lf3rvjn5pFj8ijyV1QMyVDBaDGu1JWvgeMw9jiPt3XelaGz5GuuLXtd5rg7sTJkXEAUxhUWEYZHqUlq51cee6Yyf2jddlTsO/NVhGGHStDphZzZayExuunEMmviANQXXDHlxVLPRyN4zHDovv6V2xvjneudNmtJZhwCzcOBxwWgs2ZuHCb1hZk2NNSlWEaraN1912O5WUQPJ6L1xsXHVq/SvwD9XFfvQepYOcgVXXjNWrweQqsrxgtGUtIZqlOau7S6Nu0Kkdmu+NRUylXap4uPL14KLBUNGZx5ACVIcXyYRxPceW64LdsfOheNpMHkxyE9LCF6ksBoHRCKrqBMPdjHG6M3g+5m+/pyW/XDPq8eCIihQiIgIiICIiAiIg5T0zHi57GvHI5ocPSqubQ+idiIRGeWFzofwEK5RBRnRYNHuNRUR73CUf7wV9MsapGVa474IVdIt2aeV6URPZXuEjxI4Qx8LV1cMbsAuUNqTMA1Xm7yXXOClaaH+0nfMRf9lW3L0Y8cr1ZQW244PjicPNuVvSOp38anb0ErLw5q/s85LMmxdR2NSO/hEbnyD1qQ3Rym2eGG6V/evmlKs4lytXED9mIv8yoH1pQ6Lxf5tR96VbhfpUmlMdGYdslQfrSo01gUo43hnb5HFX8ira3IrYaZ2qgo2X+5OP0ioBtKnbxacHe5d7S2qkfmu2KKvKe1/Iijb0ApWWnK5t2tqi/JtwvVbSlSKjJajb60IcTXucTeS0334niuwv5F6WvNNBv78fNP4HL0tcc+uuPBERQoREQEREBERAREQEREBERB5fp3e20235Pp26vQXXqvuwWj0zDZq6KF7msDIHODiLnF7idUF3Jhkqmay5o82aw8qPhAjmC9OH8uWXUKNuKvrP2KlDQDjh517Sruzhz8nkrMuNjQUuxWcSraVqsIv1iuNVtJavor4aV9X86xT5kVdW5FT5HfrBVta7ArYysxae1Ubs1c2icevnVM4Y/+LtiipVMpFQeCfQosEzRhmeQA3qWKSeXiRFo2ufwcNypOn1oE2+ukAvOpGCTvBC9KWF0Ga2CqqIA4SFzI3+E+MHY60d/IFulwz66Y8ERFChERAREQEREBERAREQEREHmunTvfw+Zb61EpbTljHBdeNgdiFI07ddaA+Zb2KujxC9GM8jll1bxW613wsLTzi5WFNS0cmOoWHmJB7VmWNxV5Z+xZY2LqKw2fwqmdnJwgbui5d22PUDi1r/pRtKUqsIgudqkDxdXDKrYd8X5r99o1/yqL7k96tmlfess23SkNm1xzrGDdF+ajzWFMePWO6GBqv5Cq2uK2UUFTYkDcZJ3u3uA9FyhuNCzYXnnBPpX7aZGOXUFSHNdZEVoYbZjaLooQOfBcbQtGR7bi64cjcFApgu1Tkt0x10EHv152lv/AFcvSV5xoGPfb+Zo/C5ejrjn1ePBERQoREQEREBERAREQEREBERB5V7IUt1osBwBhF3OblFpjgvRtI9F4a1t0jeG3ivGDgdmIWEqdF62lJIYaiMfRkA3jBy74ZzWkZQjjVtQtyVPT2hHfqvLoneTMPBH05rQ0TLwCMRyjEdBW3jItqUKfGoVOprFyq47NK+r1zaUJUj8kcqutfmp8irapq2DOWhjeqtseKu6qnvP6vUN8TWYvLWDleQO1d8UV+U8a/aoYKP46ivuha+ofkBCwuHS+64LtBo3XVhHhR7WiObGO13ne/4qy5aZJtK9jrhVVQRjqNaDzE3i5eiKr0fsGKji1I2gE4uO1x5ztVouOV3XSTQiIpaIiICIiAiIgIiICIiAiIgIiII9TZ8MuEkUb/OY0qok0Jo7742PhdnrRSOaeo3j0K/RBRt0bez4OsqOYS6kg6rgvplm1g/xMLt9Mf8A7V0i3bNKn2rWD49M76t7fWU8DWclN1ydmqrZE21SmirD8elb9W93rC4SWFWOzqoWj+WmN/QS9aFE3WaZo6Fl3wtZVOG1rTGxv4SulPoJQtN7ojI7O+V7nHqwC0KJumkens+KMXRxsZ5rQFIuRFjRERAREQEREBERAREQEREBERAREQEREBERAREQEREBERAREQEREBERAREQEREBERAREQf/2Q=="/>
          <p:cNvSpPr>
            <a:spLocks noChangeAspect="1" noChangeArrowheads="1"/>
          </p:cNvSpPr>
          <p:nvPr/>
        </p:nvSpPr>
        <p:spPr bwMode="auto">
          <a:xfrm>
            <a:off x="63500" y="-1036638"/>
            <a:ext cx="2143125" cy="21431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9200" y="2800350"/>
            <a:ext cx="783214" cy="783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descr="http://t1.gstatic.com/images?q=tbn:ANd9GcQmniA44ePAollK2ncMvWkdwthC10wuq3ct2aU4pHCRMcgCFoq3VQ"/>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067050" y="3714750"/>
            <a:ext cx="514350" cy="51435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8" descr="http://t1.gstatic.com/images?q=tbn:ANd9GcQmniA44ePAollK2ncMvWkdwthC10wuq3ct2aU4pHCRMcgCFoq3VQ"/>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81650" y="3714750"/>
            <a:ext cx="514350" cy="51435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2971800" y="3333750"/>
            <a:ext cx="763351" cy="430887"/>
          </a:xfrm>
          <a:prstGeom prst="rect">
            <a:avLst/>
          </a:prstGeom>
          <a:noFill/>
        </p:spPr>
        <p:txBody>
          <a:bodyPr wrap="none" rtlCol="0">
            <a:spAutoFit/>
          </a:bodyPr>
          <a:lstStyle/>
          <a:p>
            <a:pPr algn="ctr"/>
            <a:r>
              <a:rPr lang="en-US" sz="1100" dirty="0" smtClean="0">
                <a:latin typeface="Arial" pitchFamily="34" charset="0"/>
                <a:cs typeface="Arial" pitchFamily="34" charset="0"/>
              </a:rPr>
              <a:t>One data</a:t>
            </a:r>
          </a:p>
          <a:p>
            <a:pPr algn="ctr"/>
            <a:r>
              <a:rPr lang="en-US" sz="1100" dirty="0" smtClean="0">
                <a:latin typeface="Arial" pitchFamily="34" charset="0"/>
                <a:cs typeface="Arial" pitchFamily="34" charset="0"/>
              </a:rPr>
              <a:t>record</a:t>
            </a:r>
            <a:endParaRPr lang="en-US" sz="1100" dirty="0">
              <a:latin typeface="Arial" pitchFamily="34" charset="0"/>
              <a:cs typeface="Arial" pitchFamily="34" charset="0"/>
            </a:endParaRPr>
          </a:p>
        </p:txBody>
      </p:sp>
      <p:sp>
        <p:nvSpPr>
          <p:cNvPr id="26" name="TextBox 25"/>
          <p:cNvSpPr txBox="1"/>
          <p:nvPr/>
        </p:nvSpPr>
        <p:spPr>
          <a:xfrm>
            <a:off x="5457149" y="3333750"/>
            <a:ext cx="763351" cy="430887"/>
          </a:xfrm>
          <a:prstGeom prst="rect">
            <a:avLst/>
          </a:prstGeom>
          <a:noFill/>
        </p:spPr>
        <p:txBody>
          <a:bodyPr wrap="none" rtlCol="0">
            <a:spAutoFit/>
          </a:bodyPr>
          <a:lstStyle/>
          <a:p>
            <a:pPr algn="ctr"/>
            <a:r>
              <a:rPr lang="en-US" sz="1100" dirty="0" smtClean="0">
                <a:latin typeface="Arial" pitchFamily="34" charset="0"/>
                <a:cs typeface="Arial" pitchFamily="34" charset="0"/>
              </a:rPr>
              <a:t>One data</a:t>
            </a:r>
          </a:p>
          <a:p>
            <a:pPr algn="ctr"/>
            <a:r>
              <a:rPr lang="en-US" sz="1100" dirty="0" smtClean="0">
                <a:latin typeface="Arial" pitchFamily="34" charset="0"/>
                <a:cs typeface="Arial" pitchFamily="34" charset="0"/>
              </a:rPr>
              <a:t>record</a:t>
            </a:r>
            <a:endParaRPr lang="en-US" sz="1100" dirty="0">
              <a:latin typeface="Arial" pitchFamily="34" charset="0"/>
              <a:cs typeface="Arial" pitchFamily="34" charset="0"/>
            </a:endParaRPr>
          </a:p>
        </p:txBody>
      </p:sp>
    </p:spTree>
    <p:extLst>
      <p:ext uri="{BB962C8B-B14F-4D97-AF65-F5344CB8AC3E}">
        <p14:creationId xmlns:p14="http://schemas.microsoft.com/office/powerpoint/2010/main" val="37678522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6503" y="3626412"/>
            <a:ext cx="1708235" cy="1120531"/>
          </a:xfrm>
          <a:prstGeom prst="rect">
            <a:avLst/>
          </a:prstGeom>
          <a:effectLst>
            <a:outerShdw blurRad="152400" dir="5400000" sx="90000" sy="-19000" rotWithShape="0">
              <a:prstClr val="black">
                <a:alpha val="15000"/>
              </a:prstClr>
            </a:outerShdw>
          </a:effectLst>
        </p:spPr>
      </p:pic>
      <p:cxnSp>
        <p:nvCxnSpPr>
          <p:cNvPr id="22" name="Straight Connector 21"/>
          <p:cNvCxnSpPr/>
          <p:nvPr/>
        </p:nvCxnSpPr>
        <p:spPr>
          <a:xfrm flipH="1" flipV="1">
            <a:off x="1333500" y="4095750"/>
            <a:ext cx="1714500" cy="202287"/>
          </a:xfrm>
          <a:prstGeom prst="line">
            <a:avLst/>
          </a:prstGeom>
          <a:ln w="38100">
            <a:solidFill>
              <a:srgbClr val="6699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371600" y="3409950"/>
            <a:ext cx="1790700" cy="457200"/>
          </a:xfrm>
          <a:prstGeom prst="line">
            <a:avLst/>
          </a:prstGeom>
          <a:ln w="38100">
            <a:solidFill>
              <a:srgbClr val="FF6600"/>
            </a:solidFill>
          </a:ln>
        </p:spPr>
        <p:style>
          <a:lnRef idx="1">
            <a:schemeClr val="accent1"/>
          </a:lnRef>
          <a:fillRef idx="0">
            <a:schemeClr val="accent1"/>
          </a:fillRef>
          <a:effectRef idx="0">
            <a:schemeClr val="accent1"/>
          </a:effectRef>
          <a:fontRef idx="minor">
            <a:schemeClr val="tx1"/>
          </a:fontRef>
        </p:style>
      </p:cxnSp>
      <p:sp>
        <p:nvSpPr>
          <p:cNvPr id="2" name="Content Placeholder 1"/>
          <p:cNvSpPr>
            <a:spLocks noGrp="1"/>
          </p:cNvSpPr>
          <p:nvPr>
            <p:ph idx="13"/>
          </p:nvPr>
        </p:nvSpPr>
        <p:spPr/>
        <p:txBody>
          <a:bodyPr/>
          <a:lstStyle/>
          <a:p>
            <a:r>
              <a:rPr lang="en-US" dirty="0"/>
              <a:t>Spear-phishing technique</a:t>
            </a:r>
          </a:p>
          <a:p>
            <a:r>
              <a:rPr lang="en-US" dirty="0" smtClean="0"/>
              <a:t>Embedded web link in email lure</a:t>
            </a:r>
          </a:p>
          <a:p>
            <a:r>
              <a:rPr lang="en-US" dirty="0" smtClean="0"/>
              <a:t>Time malware infection after delivery</a:t>
            </a:r>
          </a:p>
          <a:p>
            <a:r>
              <a:rPr lang="en-US" dirty="0" smtClean="0"/>
              <a:t>Email security sees a clean link</a:t>
            </a:r>
          </a:p>
        </p:txBody>
      </p:sp>
      <p:sp>
        <p:nvSpPr>
          <p:cNvPr id="3" name="Title 2"/>
          <p:cNvSpPr>
            <a:spLocks noGrp="1"/>
          </p:cNvSpPr>
          <p:nvPr>
            <p:ph type="title"/>
          </p:nvPr>
        </p:nvSpPr>
        <p:spPr/>
        <p:txBody>
          <a:bodyPr/>
          <a:lstStyle/>
          <a:p>
            <a:r>
              <a:rPr lang="en-US" dirty="0" smtClean="0"/>
              <a:t>Email Security Evasion</a:t>
            </a:r>
            <a:endParaRPr lang="en-US" dirty="0"/>
          </a:p>
        </p:txBody>
      </p:sp>
      <p:sp>
        <p:nvSpPr>
          <p:cNvPr id="4" name="Slide Number Placeholder 3"/>
          <p:cNvSpPr>
            <a:spLocks noGrp="1"/>
          </p:cNvSpPr>
          <p:nvPr>
            <p:ph type="sldNum" sz="quarter" idx="12"/>
          </p:nvPr>
        </p:nvSpPr>
        <p:spPr/>
        <p:txBody>
          <a:bodyPr/>
          <a:lstStyle/>
          <a:p>
            <a:fld id="{6BBE49A0-230D-4300-87FD-0BA5BB68EDD9}" type="slidenum">
              <a:rPr lang="en-US" smtClean="0"/>
              <a:pPr/>
              <a:t>14</a:t>
            </a:fld>
            <a:endParaRPr lang="en-US" dirty="0"/>
          </a:p>
        </p:txBody>
      </p:sp>
      <p:sp>
        <p:nvSpPr>
          <p:cNvPr id="5" name="Rectangle 4"/>
          <p:cNvSpPr/>
          <p:nvPr/>
        </p:nvSpPr>
        <p:spPr>
          <a:xfrm>
            <a:off x="609600" y="2876550"/>
            <a:ext cx="3886200" cy="19812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4400" y="2876550"/>
            <a:ext cx="3886200" cy="19812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79395" y="2876550"/>
            <a:ext cx="792205" cy="307777"/>
          </a:xfrm>
          <a:prstGeom prst="rect">
            <a:avLst/>
          </a:prstGeom>
          <a:noFill/>
        </p:spPr>
        <p:txBody>
          <a:bodyPr wrap="none" rtlCol="0">
            <a:spAutoFit/>
          </a:bodyPr>
          <a:lstStyle/>
          <a:p>
            <a:r>
              <a:rPr lang="en-US" sz="1400" dirty="0" smtClean="0">
                <a:solidFill>
                  <a:schemeClr val="bg1">
                    <a:lumMod val="50000"/>
                  </a:schemeClr>
                </a:solidFill>
                <a:latin typeface="Arial" pitchFamily="34" charset="0"/>
                <a:cs typeface="Arial" pitchFamily="34" charset="0"/>
              </a:rPr>
              <a:t>Sunday</a:t>
            </a:r>
            <a:endParaRPr lang="en-US" sz="1400" dirty="0">
              <a:solidFill>
                <a:schemeClr val="bg1">
                  <a:lumMod val="50000"/>
                </a:schemeClr>
              </a:solidFill>
              <a:latin typeface="Arial" pitchFamily="34" charset="0"/>
              <a:cs typeface="Arial" pitchFamily="34" charset="0"/>
            </a:endParaRPr>
          </a:p>
        </p:txBody>
      </p:sp>
      <p:sp>
        <p:nvSpPr>
          <p:cNvPr id="8" name="TextBox 7"/>
          <p:cNvSpPr txBox="1"/>
          <p:nvPr/>
        </p:nvSpPr>
        <p:spPr>
          <a:xfrm>
            <a:off x="4724400" y="2876550"/>
            <a:ext cx="821059" cy="307777"/>
          </a:xfrm>
          <a:prstGeom prst="rect">
            <a:avLst/>
          </a:prstGeom>
          <a:noFill/>
        </p:spPr>
        <p:txBody>
          <a:bodyPr wrap="none" rtlCol="0">
            <a:spAutoFit/>
          </a:bodyPr>
          <a:lstStyle/>
          <a:p>
            <a:r>
              <a:rPr lang="en-US" sz="1400" dirty="0" smtClean="0">
                <a:solidFill>
                  <a:schemeClr val="bg1">
                    <a:lumMod val="50000"/>
                  </a:schemeClr>
                </a:solidFill>
                <a:latin typeface="Arial" pitchFamily="34" charset="0"/>
                <a:cs typeface="Arial" pitchFamily="34" charset="0"/>
              </a:rPr>
              <a:t>Monday</a:t>
            </a:r>
            <a:endParaRPr lang="en-US" sz="1400" dirty="0">
              <a:solidFill>
                <a:schemeClr val="bg1">
                  <a:lumMod val="50000"/>
                </a:schemeClr>
              </a:solidFill>
              <a:latin typeface="Arial" pitchFamily="34" charset="0"/>
              <a:cs typeface="Arial" pitchFamily="34" charset="0"/>
            </a:endParaRPr>
          </a:p>
        </p:txBody>
      </p:sp>
      <p:sp>
        <p:nvSpPr>
          <p:cNvPr id="12" name="TextBox 11"/>
          <p:cNvSpPr txBox="1"/>
          <p:nvPr/>
        </p:nvSpPr>
        <p:spPr>
          <a:xfrm>
            <a:off x="3536082" y="4225211"/>
            <a:ext cx="846821" cy="369332"/>
          </a:xfrm>
          <a:prstGeom prst="rect">
            <a:avLst/>
          </a:prstGeom>
          <a:noFill/>
        </p:spPr>
        <p:txBody>
          <a:bodyPr wrap="square" rtlCol="0">
            <a:spAutoFit/>
          </a:bodyPr>
          <a:lstStyle/>
          <a:p>
            <a:r>
              <a:rPr lang="en-US" b="1" dirty="0" smtClean="0">
                <a:solidFill>
                  <a:schemeClr val="bg1">
                    <a:lumMod val="75000"/>
                  </a:schemeClr>
                </a:solidFill>
                <a:latin typeface="Arial" pitchFamily="34" charset="0"/>
                <a:cs typeface="Arial" pitchFamily="34" charset="0"/>
              </a:rPr>
              <a:t>Web</a:t>
            </a:r>
            <a:endParaRPr lang="en-US" b="1" dirty="0">
              <a:solidFill>
                <a:schemeClr val="bg1">
                  <a:lumMod val="75000"/>
                </a:schemeClr>
              </a:solidFill>
              <a:latin typeface="Arial" pitchFamily="34" charset="0"/>
              <a:cs typeface="Arial" pitchFamily="34" charset="0"/>
            </a:endParaRPr>
          </a:p>
        </p:txBody>
      </p:sp>
      <p:pic>
        <p:nvPicPr>
          <p:cNvPr id="9" name="Picture 9" descr="http://t0.gstatic.com/images?q=tbn:ANd9GcQdBSJrivTSH2nkevgBVbAeJFHH1_Ntq1jjsTEyGk5J4FJpgdTeO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971800" y="3020829"/>
            <a:ext cx="898478" cy="855507"/>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2814538" y="3931212"/>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descr="http://t2.gstatic.com/images?q=tbn:ANd9GcS8FNCQg3IZyBTo6nay3tuu3O0nsVHri3PfFWw3zCCSLbSV-pP-Nw"/>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52600" y="3116804"/>
            <a:ext cx="669952" cy="750346"/>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4" descr="data:image/jpeg;base64,/9j/4AAQSkZJRgABAQAAAQABAAD/2wCEAAkGBhQRERIUEhMVFRQUFxkVGRgUGBgZGRgcFxYVGhcZFx4YHiYqHRwlGhYUHy8gJigpLDgsFx4xNTAsNSYtLSwBCQoKDgwOGA8PGiwkHyQtLC0sLiw1NSopLzUtLC0sKi0pLSwsLCosLywtKiwvLCwtLCwsLCwsKSwsKSwsLSwpNP/AABEIAGYAZgMBIgACEQEDEQH/xAAcAAABBQEBAQAAAAAAAAAAAAAAAwQFBgcCAQj/xABHEAACAQMABAkHCQUHBQAAAAABAgMABBEFEiExBgcTQVFSYXGBFCIykZKhsSMzcnOissHC0hUXJEJTQ4Kjw9Hh8AgWNGKD/8QAGQEAAgMBAAAAAAAAAAAAAAAAAgQAAQMF/8QAKhEAAgIBAwMDAgcAAAAAAAAAAAECEQMEITESMlETQWHh8AUiMzRCcYH/2gAMAwEAAhEDEQA/ANxoooqEIjTGl5I5YooY0d5VkfMkhRVEZjB3I2SeUHRupoXv23yWsf0Y5ZD9pkHurnTrYvbT6m5Hvtj+Bpwt4R2joNbwhasFsbHR1w3p30v/AMo4k+KsffXJ4OIfnJrmT6U8gB8EKipGO6Vtxweg/ga7Z8b6Lp+CrIo8E7besZRuukkiv7QbNdro64j+Zu3I6twqyjuyNVvtGpHlK95Sp0lWMU0xdx/O2ySjrW0m32JdX7xpVOGdvkCVngY7MXCNGPaYap8DTnXFDEEYO0HmNC8aL6h/BcK6hkYMp3FSCD4ilKrMvBq2J1lj5J+tAzRN48mRnxr1LK5j+Zu2YdW4RZB3ayaje80DxsKyy0VUtJ8MprIL5VbKQ2QrW8gOSMZysgUrv6TRQdLLLbRRRVEKxwmbF3Z/QuPhDSTS17wsbF1Z/QuPhDTJpacxdoD5F2lruLSbLsPnDoP4Hmpg0tJNLWtFE9HeK/onB6rfgeeujNjfVaaWlZNLSRxKyuQQ+OnZq5xtoWiFmijdtynx2fGnKWR/mIHdVJPDK4H848VX/Sm03C64P9qR9EAfhQtSZDReRRRk+smonSPDCCEEKeUboTd4nd8azXSWndmtNNs6ZH2e81DHTckyO1pC8qoCTKwKQrqjJyzYz3DbQOKXcyy82Vw2kL4CX0VhkYAbl+UhAA9+2ikOJx2ld5X9LyeLOzG12LH7oorHI/zbBI1SiiorhDwot7GPXuJAoPorvZscyqNp793TQRi5OkRtLdkLwzbFzZ/Rn+ENRbS1XdNcMrrSUkT2VmypEHAeU7G19XJ3gbNXmLb6bfsvS5269uOzzP0V0ceFxjUmk/7MXkT4TLM0tJNLVXmv9I2+2e2EiDe0W3Hb5ufujvp1ozhHFcDzGw3OrbGH+vhWjxtK+V8EU09iYaWkdIzfID6w/cpFpab6Wm/hx9YfuVmwxvwG4DyaRtzKdIXMZGqMLqEZaNHO8dLYx2VaI+JOE45W9vpOkCREB9SZ99JcRUubKYDmkUf4EVaM3aT4bK59vyaFW0fxY6MtjreTo779acmVv8Qn4Uy41r4R6NmCAquoyjZqjajAYHiOarnrBdoAHb/vWX8dWkQ9uiIwOsyjZt3yRjHvNSiEnxOW+rFcN2xJ7MefzV7UlxVQ4s3brzyEdwCJ+U0Vc+5lIlOGnC1NHWxlYazsdWNM+m34AbyazDQ2iHu5PLL88pI+1Eb0VX+XzejoXdznJNL6ev10hp6KGQB4IZOQCnccAmU9+sMf3B0VoL2K2jfKRrJAT6WqC0f0ukV0IpYIJfykr/zwhVv1JN+yIVZ698oq5R6NgYArHGQdoIAwa6/ZMP8AST2RS/rR8GvQyleUVV+E/BVJ8ywfJ3C7QV2Bz0N29vrrXf2RD/ST2RULdIkzmK2iTI2PJqjVTsHS1aY89O4oGUNtzJdCabMwKuMSpsYbs82fXvFP9KH+HH1h+5XHGbo6OxvbdoVxmPXkPO5MjhifAD1CvdItm3GP6mfsUxkSpTjwyY5PeL5RJ/8AT/dHyO6wCcTjd2RIN5rTHdjvYL3ecffgfGsl4hpwlndkkAeUc5x/ZrWl+Vs21EZh1j5i+tt/gDXMSNzqdlzu1iOdzreobh6qzLjXuS89nHncyHHZrs3+XWhi3Y+lJjsiH53HwWsq4wCo0koXOEAzlixyIZGJJYnb8snurSuCjWuLmHV0bb/+wd/bkdh7iKKkOCtvydlap1YYx9gUVg+QjEOAcpfSNtId7zlz3vrk/GvoN0BBBGQdhBrB+B9iYdKRRHfFcvH7JfHrGD41vNdT8Trqg14EtJdSvyV+a3eyJeIF7c7Wj3lOlk7Oypi1v0kjEiMCmM56Mb89GKcVA3XBJHkJV2SNzmSNThXI3d3b+FIpxn37Pz5+v2xhqUe04kvHvWKQkpADh5ed+lY+zt/4Zqzs0iQIgwo/5k9JpSGEIoVQAoGABsArugnO9lsvvkKMa3fJjXHZHm6h+o/zHqHik1rGEnnx9ypzjqOLiM9EH53qFMOpZxr1cD7FdeX7fGK4/wBWY44ipQtrdHCgif0iBkeYvOd26tF/aXKZ5NXmPOU9Ed7sQo9dZxxGWitbXDFFY+UYGsNbGEU7Admdu/Gau2n+H1nZD+InBcboo/PfuCrsXxwK5sVSsbZLR2cz+k6RDojHKP7TAKPBTWQcLEzpKZQWbHKjLnWJ2W8O098T050lx1XV0WSwhWBAMtNNhii9Zs+avPsIYncBnFRvB9XubmJ3LMJHiiVn9OTWnMjyv0azyOQvMMDmya6rexD6MtotVEXqqB6gBRStFLhGX8MdHiw0pBfEHkJXHKao9GRVIHtLjxU9lWWPjHt2GQkvsr+qrBpXRcdzC8Myho3GCPgR0EHBB7KyDTOgp9FOeUBktifNmxnA5llx6LDrbj68dbTelqUoZe5bL5EM3qYm5Y+HyaF+8KDqS+yv6qP3hQdSX2V/VVIs72GQAhgM9O7wO6nwtk6y+sU29BgXKYstXlfDRaP3hwdSX2V/VXLcY9uP5JvZX9VU65mhQbXB7F2/D8aiLaCbSMnJWieaDh5D82nazc56FFR6HTxXVK0vllrVZW6W7FeG2m49JXkPJBgkaDlNcAbnZgNhO/IpHSHzX9/8pqx6d4vhYwrLbl5FUfL52sx55lHNjnUc2DzHNbvmzEMbQWB91JSyRntDhbI6GODirly+Sj29tf28LwRP8jI5dhFJybEkAbTs2YA2baZW/B+XP/jR9OZpC/jhGAPiDV0VCdwJ7hT+10BNJuQgdL+aPf8AgKXeGJrZX/8AtqVOT8qbWBAkSNQiRDO5tRNme8A9lXfgtoM+UWbMPOaYOo6EiRmZj46g8R00vHo8K6CQtc3AACRIAcAbsjmA6zYFXrg1weaEtNOQ07jVOr6Ma5zyaeO0tznsAoG1CNe5Ub9yfFFFFLBhXLoCCCAQdhB3GiioQqWk+K6zlYtGr27HaTbtqg96HK+oCohuKPbsvpcdsURPrxXtFNQ1meCqM2YS0+KTtxQ/seKa0UgzNNcdkj4T2Ux6iSKuFraJEoSNFRF2BUAAHcBXtFZZMs8jubbNI44w7VQqRWY8KbSPRcvKBdaCcnVQb432Fgudmoc57DnmoooYNp7BiOiNONdELbxKCf6j6o+wjVZbfgdPJtnuAi9W2XB8ZHyfUBRRRSnIqiw6L0JDbKVhjCZ2k7SzHpZjkse80+oorIsKKKKhD//Z"/>
          <p:cNvSpPr>
            <a:spLocks noChangeAspect="1" noChangeArrowheads="1"/>
          </p:cNvSpPr>
          <p:nvPr/>
        </p:nvSpPr>
        <p:spPr bwMode="auto">
          <a:xfrm>
            <a:off x="63500" y="-473075"/>
            <a:ext cx="971550" cy="9715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050" y="3657600"/>
            <a:ext cx="66675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Box 14"/>
          <p:cNvSpPr txBox="1"/>
          <p:nvPr/>
        </p:nvSpPr>
        <p:spPr>
          <a:xfrm>
            <a:off x="753379" y="4274463"/>
            <a:ext cx="694421" cy="430887"/>
          </a:xfrm>
          <a:prstGeom prst="rect">
            <a:avLst/>
          </a:prstGeom>
          <a:noFill/>
        </p:spPr>
        <p:txBody>
          <a:bodyPr wrap="none" rtlCol="0">
            <a:spAutoFit/>
          </a:bodyPr>
          <a:lstStyle/>
          <a:p>
            <a:pPr algn="ctr"/>
            <a:r>
              <a:rPr lang="en-US" sz="1100" dirty="0" smtClean="0">
                <a:latin typeface="Arial" pitchFamily="34" charset="0"/>
                <a:cs typeface="Arial" pitchFamily="34" charset="0"/>
              </a:rPr>
              <a:t>Email</a:t>
            </a:r>
          </a:p>
          <a:p>
            <a:pPr algn="ctr"/>
            <a:r>
              <a:rPr lang="en-US" sz="1100" dirty="0" smtClean="0">
                <a:latin typeface="Arial" pitchFamily="34" charset="0"/>
                <a:cs typeface="Arial" pitchFamily="34" charset="0"/>
              </a:rPr>
              <a:t>Security</a:t>
            </a:r>
            <a:endParaRPr lang="en-US" sz="1100" dirty="0">
              <a:latin typeface="Arial" pitchFamily="34" charset="0"/>
              <a:cs typeface="Arial" pitchFamily="34" charset="0"/>
            </a:endParaRPr>
          </a:p>
        </p:txBody>
      </p:sp>
      <p:sp>
        <p:nvSpPr>
          <p:cNvPr id="18" name="TextBox 17"/>
          <p:cNvSpPr txBox="1"/>
          <p:nvPr/>
        </p:nvSpPr>
        <p:spPr>
          <a:xfrm>
            <a:off x="3429200" y="3855012"/>
            <a:ext cx="756938" cy="430887"/>
          </a:xfrm>
          <a:prstGeom prst="rect">
            <a:avLst/>
          </a:prstGeom>
          <a:noFill/>
        </p:spPr>
        <p:txBody>
          <a:bodyPr wrap="none" rtlCol="0">
            <a:spAutoFit/>
          </a:bodyPr>
          <a:lstStyle/>
          <a:p>
            <a:r>
              <a:rPr lang="en-US" sz="1100" dirty="0" smtClean="0">
                <a:latin typeface="Arial" pitchFamily="34" charset="0"/>
                <a:cs typeface="Arial" pitchFamily="34" charset="0"/>
              </a:rPr>
              <a:t>Target</a:t>
            </a:r>
          </a:p>
          <a:p>
            <a:r>
              <a:rPr lang="en-US" sz="1100" dirty="0" smtClean="0">
                <a:latin typeface="Arial" pitchFamily="34" charset="0"/>
                <a:cs typeface="Arial" pitchFamily="34" charset="0"/>
              </a:rPr>
              <a:t>Web Site</a:t>
            </a:r>
            <a:endParaRPr lang="en-US" sz="1100" dirty="0">
              <a:latin typeface="Arial" pitchFamily="34" charset="0"/>
              <a:cs typeface="Arial" pitchFamily="34" charset="0"/>
            </a:endParaRPr>
          </a:p>
        </p:txBody>
      </p:sp>
      <p:sp>
        <p:nvSpPr>
          <p:cNvPr id="21" name="TextBox 20"/>
          <p:cNvSpPr txBox="1"/>
          <p:nvPr/>
        </p:nvSpPr>
        <p:spPr>
          <a:xfrm>
            <a:off x="1981200" y="4199751"/>
            <a:ext cx="672952" cy="276999"/>
          </a:xfrm>
          <a:prstGeom prst="rect">
            <a:avLst/>
          </a:prstGeom>
          <a:noFill/>
        </p:spPr>
        <p:txBody>
          <a:bodyPr wrap="square" rtlCol="0">
            <a:spAutoFit/>
          </a:bodyPr>
          <a:lstStyle/>
          <a:p>
            <a:r>
              <a:rPr lang="en-US" sz="1200" b="1" dirty="0" smtClean="0">
                <a:solidFill>
                  <a:srgbClr val="669900"/>
                </a:solidFill>
                <a:latin typeface="Arial" pitchFamily="34" charset="0"/>
                <a:cs typeface="Arial" pitchFamily="34" charset="0"/>
              </a:rPr>
              <a:t>OK</a:t>
            </a:r>
            <a:endParaRPr lang="en-US" sz="1200" b="1" dirty="0">
              <a:solidFill>
                <a:srgbClr val="669900"/>
              </a:solidFill>
              <a:latin typeface="Arial" pitchFamily="34" charset="0"/>
              <a:cs typeface="Arial" pitchFamily="34" charset="0"/>
            </a:endParaRPr>
          </a:p>
        </p:txBody>
      </p:sp>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21303" y="3634533"/>
            <a:ext cx="1708235" cy="1120531"/>
          </a:xfrm>
          <a:prstGeom prst="rect">
            <a:avLst/>
          </a:prstGeom>
          <a:effectLst>
            <a:outerShdw blurRad="152400" dir="5400000" sx="90000" sy="-19000" rotWithShape="0">
              <a:prstClr val="black">
                <a:alpha val="15000"/>
              </a:prstClr>
            </a:outerShdw>
          </a:effectLst>
        </p:spPr>
      </p:pic>
      <p:sp>
        <p:nvSpPr>
          <p:cNvPr id="26" name="TextBox 25"/>
          <p:cNvSpPr txBox="1"/>
          <p:nvPr/>
        </p:nvSpPr>
        <p:spPr>
          <a:xfrm>
            <a:off x="7650882" y="4233332"/>
            <a:ext cx="846821" cy="369332"/>
          </a:xfrm>
          <a:prstGeom prst="rect">
            <a:avLst/>
          </a:prstGeom>
          <a:noFill/>
        </p:spPr>
        <p:txBody>
          <a:bodyPr wrap="square" rtlCol="0">
            <a:spAutoFit/>
          </a:bodyPr>
          <a:lstStyle/>
          <a:p>
            <a:r>
              <a:rPr lang="en-US" b="1" dirty="0" smtClean="0">
                <a:solidFill>
                  <a:schemeClr val="bg1">
                    <a:lumMod val="75000"/>
                  </a:schemeClr>
                </a:solidFill>
                <a:latin typeface="Arial" pitchFamily="34" charset="0"/>
                <a:cs typeface="Arial" pitchFamily="34" charset="0"/>
              </a:rPr>
              <a:t>Web</a:t>
            </a:r>
            <a:endParaRPr lang="en-US" b="1" dirty="0">
              <a:solidFill>
                <a:schemeClr val="bg1">
                  <a:lumMod val="75000"/>
                </a:schemeClr>
              </a:solidFill>
              <a:latin typeface="Arial" pitchFamily="34" charset="0"/>
              <a:cs typeface="Arial" pitchFamily="34" charset="0"/>
            </a:endParaRPr>
          </a:p>
        </p:txBody>
      </p:sp>
      <p:pic>
        <p:nvPicPr>
          <p:cNvPr id="27" name="Picture 9" descr="http://t0.gstatic.com/images?q=tbn:ANd9GcQdBSJrivTSH2nkevgBVbAeJFHH1_Ntq1jjsTEyGk5J4FJpgdTeO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086600" y="3028950"/>
            <a:ext cx="898478" cy="85550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http://t2.gstatic.com/images?q=tbn:ANd9GcS8FNCQg3IZyBTo6nay3tuu3O0nsVHri3PfFWw3zCCSLbSV-pP-Nw"/>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410200" y="3650204"/>
            <a:ext cx="669952" cy="750346"/>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p:cNvSpPr txBox="1"/>
          <p:nvPr/>
        </p:nvSpPr>
        <p:spPr>
          <a:xfrm>
            <a:off x="7544000" y="3863133"/>
            <a:ext cx="1035861" cy="430887"/>
          </a:xfrm>
          <a:prstGeom prst="rect">
            <a:avLst/>
          </a:prstGeom>
          <a:noFill/>
        </p:spPr>
        <p:txBody>
          <a:bodyPr wrap="none" rtlCol="0">
            <a:spAutoFit/>
          </a:bodyPr>
          <a:lstStyle/>
          <a:p>
            <a:r>
              <a:rPr lang="en-US" sz="1100" dirty="0" smtClean="0">
                <a:latin typeface="Arial" pitchFamily="34" charset="0"/>
                <a:cs typeface="Arial" pitchFamily="34" charset="0"/>
              </a:rPr>
              <a:t>Target Site</a:t>
            </a:r>
          </a:p>
          <a:p>
            <a:r>
              <a:rPr lang="en-US" sz="1100" dirty="0" smtClean="0">
                <a:latin typeface="Arial" pitchFamily="34" charset="0"/>
                <a:cs typeface="Arial" pitchFamily="34" charset="0"/>
              </a:rPr>
              <a:t>Infected 4am </a:t>
            </a:r>
            <a:endParaRPr lang="en-US" sz="1100" dirty="0">
              <a:latin typeface="Arial" pitchFamily="34" charset="0"/>
              <a:cs typeface="Arial" pitchFamily="34" charset="0"/>
            </a:endParaRPr>
          </a:p>
        </p:txBody>
      </p:sp>
      <p:sp>
        <p:nvSpPr>
          <p:cNvPr id="23" name="AutoShape 7" descr="data:image/jpeg;base64,/9j/4AAQSkZJRgABAQAAAQABAAD/2wCEAAkGBg8QEBAPDxAPEBAQDw8QEA8PFBAQDg8QFRAVFBUUEhQXGyYqFxkjGRIUHy8gIycpLCwsFR4xNTAqNSYrLCkBCQoKDgwOGA8PGiskHiApKS8pLykpLSwvLSwsLTUpMCwpLCksLCksKSwpLC8pLCwsKSwsKSktLCwtKSkpLSwpLP/AABEIAMwAzAMBIgACEQEDEQH/xAAcAAEAAgMBAQEAAAAAAAAAAAAAAwUCBAYHAQj/xABFEAABAwIBCAYGBQoHAQAAAAABAAIDBBEhBQYSMUFRYXETIoGRobEHMkJSksEUcoLR4SMkM1Nic6KjstIWQ2Nkg5OzNP/EABoBAQADAQEBAAAAAAAAAAAAAAACAwQBBQb/xAAlEQADAAICAgICAgMAAAAAAAAAAQIDEQQhEjFBURRCIoEFEzL/2gAMAwEAAhEDEQA/APcUREAREQBERAEREARFjJIGtLnEBrQXEnAAAXJKAwqalkbS+RzWMaLlziA0dpXG5Y9KEDLtpozM733XZF2bXeHNclnbnI+tfp3LYASII9V2j/McN58B48/ZAdBX+kDKEt7SiIH2YWhtu03Piqt+Val/r1E7vrSyEd11pEr61yAtaarlGIllB3iR4PmugyfnBVMtaeQjc89IP4rrk45rLcirbID0agzvfqlY137TDonuOvwV7SZWil9V1j7rsD+K8qgypxVpS5VG9AemouUydnC5tgTpN3H5FdJSVbJW6TDzG0HigJ0REAREQBERAEREAREQBERAEREAXJekWsPQx0jTY1TyJCNYgZ1nj7R0W8nFdavPs86oGredkEDGcibyv8DH3IDzTLeVL1Dmj1YrRgDULa/HyUTK26oHzlznPOtzi7vN1PFNZAXokustNaVPODt++/JdTkzNh7wHSOMZPsgBz7cb6vFQq1PslMOvRUxxPd6rSeOoKdtBIdZYOb23XQjM+E+tJOebmjyapBmTS75vj/BVfkQXfj2c8Mnye/Fy0wpGMmZsB+q5p+avP8DU3vz/ABN/tXz/AALB+tqPij/sXfyIOf6LK6LLBZ61xzuu/wAxOlka6dwIjcA1l/bxxcOA1X4lc3S5oU7DfRfIRiOkOk3taAAe1eiZKqhJE0gAEdUtGABGGA2BSjNNvSI3iqFtm4iIrSoIiIAiIgCIiAIiIAiIgCIiALyDPGtxym/a2SVnwxMjHkF68V4VnTONHLA2ivnHxSR/igPPmlStctdrlmHIDscxsnh73zuF+js1n1zrPYPNegQOsQVyGYY/Nid8z/JoXWRFebme7Z6OFahF5CWuAKl6MbgqymnLTw2hWUcgIuFFPZ1rRkGDcF90RuRFMgFtZDk0ZXs2PaHjmDY+BHctVZ0LrTxHfpN72n7l2XqkzlLctHRoiL0DCEREAREQBERAEREAREQBERACvz3n64x1WWISLaVTBMOTw11/EL9CLxP015LMNV9JA6lXTCNx2dNC8EX5sI+AoDzKkpZJXaMbHPdub89y35s3qtgu6F9v2bP8Gkq4zKDWxSv2l4b2BuHmukjlviVlvO5rSNMYVU7ZqZhu/NnA7J5By6rF1kTlVU4Db2AFzpGwAuTbE8cAt6KRZLfk2zVC8VosWOWxFMRqWgx6mbIoFhbxVQOvAqa6phIpWVbht71NV9kHH0WZK+QvtNBxkA8CtJuURtHcs6apDqinDcfyg8lNPtEGnpnZoiL0jzgiIgCIiAIiIAiIgCIiAIiIAuez7zWGUaKSnwEo/KQOPsytBtfgQS08HLoUQH5dyDM+CWWmlaWP07OY7BzZGXBafHuXVQyruPSN6MhXH6XSFsVawDX1Y5w3UHHY4ag7sOy3mtHUvDnRTMMc0TiyWN2DmuBsexY88afkasN9aOjDrW4gLZjlVe1942ncs45llNKLZkqnbKqtkynbMuEtliJU6VaImX3pkGzbMq3c3etVxDcXO7mEqldMr/MWLTqJH7I4rfae7Dwa5TxrdohkepZ3SIi9Q80IiIAiIgCIiAIiIAiIgCIiAIiICOd1gV4bneAa6odt6V2O0XAJXuFUeqV4Pl6fpKmd41OmkI5aWCzcj0i/D7ZLkye7SDsNiOay09EkKrhmLHaQ7RvCsZuu0Obju4hYzUbLJ1M2dVDKhTNqFw7stROnTqtFQvv0hBs33Tr0PMCj0KUynXM8u+w3qt8ie1eaZNpn1M0cDPWkcBf3W63O7ACV7ZTU7Y2MjYLNY1rGjcALDyWnjz35FGeutEqIi2mQIiIAiIgCIiAIiIAiIgCIiAIqrK2ctPTdVztOTZDH1pDzHs9tlwecedtfPdjAaaI7GX6Vw/afs5CysnHVdldZJno6fPDOqKBj4WPDqgtIDG49HfDSfbVbdrK8kmjW5HBoG5xvr7V9miWLmQ4afwbOJatNfJVKSCoLOLdo+5ZSxKGyxmn0bb2Nf1mHHa3Uta5Cw0exfbu5ocM+kKGYqSKgmdo2jNnGwc6zWa7YuOAHEr0jM/0cMiLaircyV4s6ONh0oWHWHE+2fDmrZxVXwQeSV8mz6Oc1nU8Zqp22mmaAxp1xRa8dznYE7gBxXaoi3TKlaRkqnT2wiIpEQiIgCIiAIiIAiIgCItLLGV46WJ0shwGDWj1nuOprRvXUt9I43rtklflGKBhkmeGMG06ydzRtPALjqzOSpqyWwaVPB7/+e8c/Z7MeKr3OmrZOnqDgP0cY9SNu5vHedqs2MAFhgF6WLjKe69nn5eQ31JBR5Njj9UYnW44uJ4lbjqZrhZzQRxX1oUrQtDM6KSvzXY4Ex4HcdS5+ryY+PBwOHkvQGha9ZRh41LFnwzklyzXgzVjpUjzSWFar4V1WUchOBJjF9uht+z9yo3xr5zJjrFXjR9DFzlnykrxCpo4VOI1I1qr2TUnTZplksb4HAaUdiOLHXPnfvVpE2opDpU7rs1mF2MTuQ9k8QqDIsL6eppnvwFSx7bfs3s2/aAV2zm3X0XGfliSo8Dkrwytyb+Rc4oqkaP6OUDrRO9YcWn2hxVquFyhku5EkZLHtN2ubg5p3gq5zczl6Y9BUWbUN1HU2YDa3cd47Rw5kw+Pa9EseXy6fs6FERZy8IiIAiIgCIiAIiID4TbErzXKOUHV9SXg/kIyWwjYRtfzNu6y6bP3KZipeiabPqXdELawy13nuw+0qDJFIGMHFehxMf7v+jBysn6I3GMDRYags2rBxWbFuZiRK1TNUTVK1VMsRK1SAKNqkaqmWohmowcRrWlX5tRzDSLbO2ubg6/z7VbhbNK8A2Oo4dqy5satdo04cjh9HAz5mPB6j/iHzCscjZmAODpTpkYhtrMHPeu5dTNOxZMiAXnrBCe9HoPNbWtnC+kGLovoco1se7HkWu+9XxN8d+KrvSbFemidumt3xu/tWzk6TSghd70UZ72ArfgfswZ16JHKpypQXtIwlr2kOa5uDmuGohW7lC8LauzGy0zay39JiOlYTRkNlaN+xw4H71brzyOpNJVMnGEbj0cu7o3HX2Gx7F6GvPzY/Cj0MV+chERUloREQBERAEREB53nZUGbKAj9mCNrRu039dx7tEfZW61tgBuCpsnSdNVVMx9qaUjkHFrfABXErrBe7jnxiZPFyV5W2YB1ypWLXYVO0qdIgidqlaoGlTNKpZaiZpUrSoGlSAqposRMCswVECsg5VtE0y1p5tJvEYFSXVdRy2dbf5re0liyT4s2468pOb9Ijb0d900Z8HD5qLIZ/Naf9zH/StnPvGhk4PhP8xo+a1sjf/NT/ALiL+gK3j+2Vcj0jbcVE5ZuKicVuRiZXZYgDozyXU5r1hlpIHOxcGaDjtJYSy556N+1c5XHqHkrTMEn6Jj+vmty0lRyl/FMv4z/k0dIiIvPN4REQBERAFDWz9HFJJ7kb3/C0n5KZVedD7UVWf9tMO9hHzXZW2kcb0tnBZqR2ivtNsez8Va1JwHNaebzLQN43WzVnUvoV/wBHhP0fGFTtK1WlTMcu0jiZstKlaVrtcpWuVLRYmbDSs2uUDXLMOVTRYmThyy0lCHLLSUNE9koerNklwDvCp9JblJL1bbis2eetmjBXeivz3d+Yzc4f/ZiioBaGIboox/AEz0N6KYbzEP5zFkzBoG5oHgucZds7yX6MnFRuKOcopJABcrekYWzRyxUBsZ5Lq806MxUcDXCzizTcNoLyX2PEXA7FxtNSuralkLR+TY4PmdsDAdXN1rd+5ekrHy79SbeLHugiIsJsCIiAIiIAqTPV9qCqP+kR3uA+au1r5QoI54nwyi7JGlrgDY24HepS9NM5S2mjgcgOvAzt81NXbFU1lBU5Lk0X3fTuNmS26ruDvdf57FuuygyVgLTju2he/japqp9Hh5Jc7TM2uUrXLVa5TNcrqRUmbTXKRrlrNcpGuVLRYmbIcsw5a4csw5VtE0zYDl90lAHLLSUfElsm0lPSSYkbwtLTWcMtnDuVWWdwy3FWrRjnOdKnLfelpx/OYfkjnKLLs4DGF2oTRk7uqHOx+FVsNTUVJ0aaJzxq0/VjHN5wVHG0pbZdyNukkb1RWNYLkrRpaeornaMI0YwbPmdfQbvDfedwHbZXmTsxwSH1knSn9Uy4iHM63eAXURRNaA1oDWgWDWgBoG4AakycpeoGPjfNGpkfI8VLH0cQ23e84vkdbFzit5EWFvfbNqWukERFw6EREAREQBERARz07JGlkjWvY4Wc1wDmkcQVxmVfR1Yl9FJ0Z19DJcx/Zdrb237F26KzHlrG9yyF45tapHlFRT1lN+np5AB7bR0kfxNvbtssYMtRu2hesrRrMh0s1zLBC8nW5zG6Xxa1un/IP9kYq4S/VnAMr2b1OyradoXSy5hZPdqhLPqPkb81EPR7RjUagf8AK4+at/Oh/DK/w7+ykFU3eE+ns3q8OYFJ71R/2H7lnHmDQj2JHfWlkPzUXzI+mdXEs512VoxtC13ZwMvZvWOwNxJ7Au1hzToWHCmiP1gX/wBRKsoKWOMWjYxg3MaGjuCqrmL4RauJ9s8/ibXS/o6aWx2yDoh/HZWmTs1KsvZJPLGxrSHFjLvceBOAHiuxRUVybrounjzPZXnIcBAEjBJZ2kOks4XsRe2rUSt9rQAAAABgAMAAvqLMaAiIgCIiAIiIAiIgP//Z"/>
          <p:cNvSpPr>
            <a:spLocks noChangeAspect="1" noChangeArrowheads="1"/>
          </p:cNvSpPr>
          <p:nvPr/>
        </p:nvSpPr>
        <p:spPr bwMode="auto">
          <a:xfrm>
            <a:off x="63500" y="-938213"/>
            <a:ext cx="1943100"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8" name="Picture 8"/>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37212" y="3599952"/>
            <a:ext cx="876299" cy="876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4" name="Straight Connector 33"/>
          <p:cNvCxnSpPr/>
          <p:nvPr/>
        </p:nvCxnSpPr>
        <p:spPr>
          <a:xfrm flipH="1" flipV="1">
            <a:off x="5943600" y="4070455"/>
            <a:ext cx="1181100" cy="253896"/>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8" name="Picture 7"/>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929338" y="3939333"/>
            <a:ext cx="6858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11" descr="http://t2.gstatic.com/images?q=tbn:ANd9GcRGzh4pGRz8vdK7JLpF3R8R96qgIlB7-KhsKGDmrqeue2zc3dis"/>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62800" y="4296489"/>
            <a:ext cx="425586" cy="408861"/>
          </a:xfrm>
          <a:prstGeom prst="rect">
            <a:avLst/>
          </a:prstGeom>
          <a:noFill/>
          <a:extLst>
            <a:ext uri="{909E8E84-426E-40DD-AFC4-6F175D3DCCD1}">
              <a14:hiddenFill xmlns:a14="http://schemas.microsoft.com/office/drawing/2010/main">
                <a:solidFill>
                  <a:srgbClr val="FFFFFF"/>
                </a:solidFill>
              </a14:hiddenFill>
            </a:ext>
          </a:extLst>
        </p:spPr>
      </p:pic>
      <p:sp>
        <p:nvSpPr>
          <p:cNvPr id="32" name="AutoShape 10" descr="data:image/jpeg;base64,/9j/4AAQSkZJRgABAQAAAQABAAD/2wCEAAkGBhQQEBUPEBIQFBUVFRQVFBUQEBUQFhUQFBQVFRcUFBUXHCYeGBkjGRQUHy8gJScpLCwsFR4xNTAqNSYrLCkBCQoKDgwNFA8PGjUgGRw1KykwLCkpLSopKSkvLCwsNSktLCkpLyopKSkpKSwpNispLCkpLSksKTMpNSkpLCksKf/AABEIAMwAzAMBIgACEQEDEQH/xAAcAAEAAQUBAQAAAAAAAAAAAAAABQIDBAYHAQj/xABLEAABAwICBQgHBAQLCQAAAAABAAIDBBEFIQYSMUGBBxMiUWFxkaEUMkJScrHBYoKS0TOywvAWFyMkQ1NUg6LS8TRzk5Sjs8Ph4//EABgBAQEBAQEAAAAAAAAAAAAAAAACAQME/8QAHhEBAQACAgMBAQAAAAAAAAAAAAECAxETEiExUUH/2gAMAwEAAhEDEQA/AO4oiICIiAiIgIiICIiAiIgIiICIiAiIgIiICIiAiIgIiICIiAiKzV1rIm68r2Mb1vcGjxKC8i1HEeU2ljyj15j9huq38TrfJa1Xcqk7zaGOKMdt5XeOQ8kHU0JXIRX4rVZt9KIPuM5lv4rAeaq/gFiE2cv/AFp9fyuUHUZsVhZ680Lfila35lYz9KKUbamn4StPyK5z/Fy5v6SqpGdgcSfCwXv8B4Rtrh9ync79oIOhfwtpP7TD+ML0aWUhy9Jg/wCIAudHQyD+1SHupf8A6Lw6FxbqmT/lgP8AyoOmR6Q0zvVqac90zPldZkU7XZtc13wuB+S5I7QgezUfihI+TirDtCZRmyWIndbXZ5kIOzIuONocRgzjkmy/q5y/wBP0V2HT2vgNpTrdk8NvMapQdeRc+w/lZabCeAj7UTtYfhdYjxK2nC9LaWpsI5m6x9h/QdfqAdt4XQTCIiAiIgIiICIiAsevxCOBhlme1jRtLj5DrPYFj45jTKOF08mwZNaNrnnY0Ll0UVVjVQSTZrdpz5uJp3Ab3HxPYEEvjvKg955ujZqjZzjxrOPws2DjfuCjaXQuurXc7OXNv7VS461vss2juyW3x0FHhEYcRrykZF1nSOP2dzG+HErWsV0xnqCQHc0z3YyQbfadtPkgkI9CqCl/2ucyO93W1B+Bl3eJsshmktLT5UlK0W2OLQzzzcVqccd1aq8Xgg/SytB90dJ34Rs4rLeGyc/G0VGl9RJsc1g+w36m5WBLWySeu97vicT5bFplXyhxtyiic7te4MHgLlQ1Vyh1DvU5tnws1j4uJUXZi6TVlXS2lXWuXG59Lqp+2eXuadUeSwZMYmdtmmP96/8ANZ2K6a7u2QK62UL5+dWyHa+Q973H6oK2UbJJB3SOH1TsOl9DtkV9kgXzzFjlSz1Z5x/euPzKkabTquZsqHu/3jWv+YTsjOp3xjlesCLEAjqIuPArjNBysVLP0sUMg+zrRHxzHktqwnlYppLCZssJ63DnG+Lc7cFUzibrsbbVaK00u2INPXH0D5ZeS1/EeTt4zgkD/sydE/iGR8lteF4nFUN14ZY5B1scHW7wMwewqRarc3OKLSatw94jeX2H9HPdwt9l223cbLoGjmncFZZh/kpT7Dz6x+w7Y7uyPYr1VQxzMMcrGvadzhfiDuPaFz/SfQl1MDPAXPiGZHtx9va3t2jf1oOvIue6CadF7m0lU65OUUh2k+487z1HguhICIiAiIg5Tyk4g6atbTNuRGGtaOuWS2ffm0Ld2tjwqhyAOoO4yTO38T4Adi0TTOP0fFhM71S6Cb7rXNv+oVM8ptfd0MIOVjIbb7nVafAO8UGqVle+okMsrtZzvADcANwHUsDEMaiph0zd25jdvHqCjsbx30duqy2u4ZfZHvH6LSZ6ouJJJJOZJNySuWefHqO2vX5e6m8T0tmluA7m2+7GbZdrtpUE6ZUbVfhpiV57f17JhJ8WMyqm05Kk4qIBXhCAoubeEW2iVwUSkCFSVPnWMQUgT0cLIKpK3mpWeZC8MYV0qkreWLRYvNVXCqStSqpat8ThJE97HDY5ji0+IW/6M8r0sZDK1vOs/rGANkb2kbH+R71zwqXwYQygQSss431XtNid9j2rfO4Tk8JneH0JhOKxVMYmgkbIw72nYepw2tPYc1ItC+e8NrqjCJ+ehOtGbB7fZe33Xj2XdTv9F3XAMajrKdlTCbteNh2tcMnMd2g5f6r1a9kznp5tmu4X25vpnggpKn+TyY8a7LZapvm0dx2d4XVNGMTNTSRTO9Zzel8bei48SCeK0XlSlGtAz2gJHH4SWgebStw0HpTHQQNO0t1+DyXDyIXRzTyLxzgNpA78l42UHYQe4hBUiIg5pytU1pIJfeY9n4XAj9crWKvFXStiZLcPijEdyLXYCXMP4XW4dq33lVpdakZJ7ko8Htc356qt4To7DiOHQGTKRrCwSt9Yaji2x95uWw8LIPnzGakySvcfeIHwjIeQUaHLpWl/JZPTkva3WbmdZgLmcRtYe/LtWgVNA5hs5pHf9DvXmss+vXhlP4ppsypmFoAUHGwgqRgnyXDPHl2mSQuqSVYEyq5xcuFcqiqSvNdUly3hgVSULlSXKkhVJXhcqS5UwKpKErwlakKyMNjc6ZgZe+s05bgDcnwurdNI1rrvZrj3dYtz7SFlz4y4tLI2MiaciIxmR1F21ZefkbOPtV6RVYfUOLCSLBpsciRt7wt15H9J203pMUzrR6gmaNp1w4McGjeTrMy7FpFDgckp2Fo7RnwC2/B9H2RjMd/WfiP0C76tdnDltzl5Xcdxd1XO6ZwtfJrfdYNg/ffdTNDUYnUtayEzhjQGgtAhYGgWA1shsUfSxB9fGw21RJGD1arbE/JdHxLS2OPfdel5kJRcmUsvSrKlxv7LHGTxc/LyWVUclMQF6eaZj9xdqkf4WtI8VRFyoNbk6PW7Q6x8LKdwjTOKpNmhzT22KDV8I0oqMPqBSYgS5hsA9x1i0HIPDvaZ13zHCy6QCtR5RMLbPRmZo6cPTB36hycO62fBZugmImehic43LLxk/AbDysgr05pecw+YWuQ0PH3CHfIFQ/JbVa1I+P3JT4PaHfPWW4VlMJI3xnY9rmnucCPquccldQWTzwHIljTb7Ubi0/rnwQdMIutdxrQGkqrl8QY4+1HZtz2j1TxC2JpyXqDjuM8hRzNNK09jugfqPktNxPk1rae+tC8gb2jWHi24819J3S6i68auZ5R8mzUErMnRvHD8lYLiNtx35L6wqKKOT9JHG/4mB3zCiarQiik9ami+7dn6pC53TFzbXzNzqc4u84lya0F7CJwO+z7geIKipOS2j3CQfeb/AJQp6arujjOuvNZdfPJXS9cnivByYUg/rDxCdNO2OQay8uuyM5O6NvsOPeW/5VfbolSs2Qt4kn62W9LO1xhkDnbGuPc0lZtNo/PJsjPH8hmutOoo2erGwdzQsSeVVNUTdtaLTaEv2yOt2DL81KU2CRRbBc9f/vapSolWPELldJjJ8RcrWRT098gLdymKSg61dwujFgs/EnCKF7uprvG1gqS0P0kiV0jdt3EcSfzVLDJO4tiZJK7eI2l1viI2K9guAy1s7aeM6oOcjh7LBtPnxJC7bguCRUcTYYGhrRtO9x95x3lB8+Vr5Y76zWi2TmkOuO+9lNaJ4iTI1wyzsR2raOV6gbrxyAWc+OQOtv5uxBPjZaZohEdZp63X4bEHYqt+tSyA74ZAeLHKD5Mpj6I8dU7v+3EfqpOsm1aWQndE/wDUKxOTGk/mRd70rz4Brf2UG6rluF/zbHXM2B8kjeErS8ea6kuXcoDfR8SiqRfMRP7zE+xHgB4oOnMK9urbXbxsOzuO9VEoPSVSSvCVSSgqLlaml1QT+916SsWsdsCDCeb5lWnK45W3ILTlbcrjlbcgtOViUK+5WXoIyqCip1L1YURUBBHTrylGaqmVdEzNBtOFjohYOl9TqwavvuA4DpH5DxUjQizVrWk8hlqI4GbcgPjkIA+iDfeTnBxDSCW3Tm6bifcBIYB2Wz+8trVmkphFGyNuxjWtHc0AD5L2qqWxMdI82a0FzidwAuUHNeU+Xnajmgf0cOfY6V3+UKJ0SobyA2yGzuCx8SrXVEj5T60zy+3UzYxvBoC2bAKPmo7nagv6YV4jo3tBzfZg4m58gVtGiVBzFFDGcjqBzvif0jfxtwWhvi9PxCKm2sjOvJ1WFi4HgA37xXVEBaPyrUGtTxzjbG/VPwSC36zWreFH4/hvpNNLBvewhvxjNvmAgwNE6/n6KF+8MDHfEzon5BTN1z/kvxKwlpHZEHnGg/heOBDT4rfQUHpKoJXpKszPsEHrnrEq37OKqMixaqTYgoc5W3OVLnq256D1zlbc5UuerbnIPXOVp5Rzlbc5BiVRUTUKUqiomoKDBlCy8OizWO5uak8PjQS7Harbnq8lpsEr5J31LR+jPPcGOFm+GXAqd0grdSEtG13RHdvPh81KcntJAKaTnyA6V3tZDm2ggWPeXeKDfKTEGSxNmY4Fjm6wdfK3b1WWgaaaVCqPotOdaJpvK8bHuGxjTvbfMnf88x+g1G0n+dSiMm/NtkBHdkLlVVMFMxgip4WgD23C7j3X2INewjCiXc49Z2N4qIYzbbsaOsqqsxFsbSbgALE0WwN2I1HPyg8xGdh2OdtDO3cTwG9Bs/J1gJhgNTKP5Sezs9oj2jxvrHh1Lb0ARAREQcsx9hw3FW1LQebkOvlva/KVvfck8QujB4IDgQQRcEbCDmCFFac4B6XSkMF5I+nH1kgdJvEeYCheTzH+dh9FeenEOjfa6L82nLuIQbgSsGrl6VupZZKh62Xpu70Fx0qx53qlj7rx5QUOKtkqshUEILZVBV0hUFqC0VbcFfLVbe1BHVRUXOVLVjclDyIPImXUrTtsFiUsSrxGr5qMu37B8R2fnwQQuNVHOzag2N6PH2j+/UpSkr9UBo2AADuCjMLoCQZDvyH1KyZg1nrOA7N/gglhiixqvGA0XJ4bz3LCoqaepOrSwvd9sizR949EeK2vBeS/pCSsk1zt5uMm3c5+09wt3oNewHAJcTlu67IWnpP/AGW9bvl5HrNBQsgjbFE0NY0WAH75ntVynp2xtDGNa1rRYNaLADsAVxAREQEREBcy0zwV9DUtxCmya513ADJsh2gj3XZ8SexdNVqqpWysdHI0Oa4WcDsIKCFwbGWVcImj35ObvY/e0/nvCwMabqya25w8xl+S1evw+fBqjnY7vgebZnJw26j+p4zsd/iFtcNdFXwa0Ts+o+sx/U4fVBYozdt+1XS1YuGPs50TsnDOx8/opLm0GMWqksWVzS85pBiGNeGNZfNLzmkGGY1bkYpAwqzNEghalihgzNbBVjVBcdyh6aK5QX4mWChayGSsn5mnY6TUByb3gFxOwC5AusyurnPcKanBfI86vRzsTuHb8l0LQ/RcUMNjYyvsZHDr3Nb2DzzKDVaHQCrkAE0scDBlqx9N1huyy/xHuWx4Xye0sB1nMMzuuY6wv8Hq+IK2ZEFLGBosAABsAFgOCqREBERAREQEREBERBaqqVsrDHI0Oa4WLXC4IXOcY0HnopPScPc9zRtYM3tHVb+kb2bfmulog5dTaWxz2FSDBM3ISNB1bjc4bW9x8ti2ehxJrgBIWgnY9rgY39zhkD2FSWNaJ09XnLGNb32dB/EjbxutQquTSeEl1HUXHuvvGSOokXa7iAg2/mE5haLE/FaTLmnuaNwaJW/4Tlwss2LlElZlPRPHWRrx8bOaUG2+jrz0da63lNh309QO7UP1Cq/jFY79HSVTj8I/Zug2D0dYlW0MaXOIAG0k2UK/Savmyp6BzL+1KHG34tUeSxjoZiFWdaqnZGOq+uR3NbYeaDAxfGmONtbVYOLnH4Vj4fRVNf0KZhji9qR+Qt8W/ubdbphPJxSwkOkDpndcvq3+AZeN1tDGAAAAADIACwA6gEELo1olFQt6PTkI6Ujhmexo9lvZ43U4iICIiAiIgIiICIiAiIgIiICIiAiIgIiIPLL1EQEREBERAREQEREBERAREQEREBERAREQEREBERAREQEREBERAREQEREBERAREQEREBERB//Z"/>
          <p:cNvSpPr>
            <a:spLocks noChangeAspect="1" noChangeArrowheads="1"/>
          </p:cNvSpPr>
          <p:nvPr/>
        </p:nvSpPr>
        <p:spPr bwMode="auto">
          <a:xfrm>
            <a:off x="215900" y="-785813"/>
            <a:ext cx="1943100" cy="19431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1" name="Picture 11"/>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257800" y="4171950"/>
            <a:ext cx="374088" cy="37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3215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152400" y="897794"/>
            <a:ext cx="4572000" cy="3807556"/>
          </a:xfrm>
        </p:spPr>
        <p:txBody>
          <a:bodyPr/>
          <a:lstStyle/>
          <a:p>
            <a:r>
              <a:rPr lang="en-US" dirty="0" smtClean="0"/>
              <a:t>Financial notification</a:t>
            </a:r>
          </a:p>
          <a:p>
            <a:r>
              <a:rPr lang="en-US" dirty="0" smtClean="0"/>
              <a:t>Appears as payroll related</a:t>
            </a:r>
          </a:p>
          <a:p>
            <a:r>
              <a:rPr lang="en-US" dirty="0" smtClean="0"/>
              <a:t>Debit to bank account</a:t>
            </a:r>
          </a:p>
          <a:p>
            <a:r>
              <a:rPr lang="en-US" dirty="0" smtClean="0"/>
              <a:t>Online transaction report</a:t>
            </a:r>
            <a:endParaRPr lang="en-US" dirty="0"/>
          </a:p>
        </p:txBody>
      </p:sp>
      <p:sp>
        <p:nvSpPr>
          <p:cNvPr id="3" name="Title 2"/>
          <p:cNvSpPr>
            <a:spLocks noGrp="1"/>
          </p:cNvSpPr>
          <p:nvPr>
            <p:ph type="title"/>
          </p:nvPr>
        </p:nvSpPr>
        <p:spPr/>
        <p:txBody>
          <a:bodyPr/>
          <a:lstStyle/>
          <a:p>
            <a:r>
              <a:rPr lang="en-US" dirty="0" smtClean="0"/>
              <a:t>Recent Example – 6 July 2012</a:t>
            </a:r>
            <a:endParaRPr lang="en-US" dirty="0"/>
          </a:p>
        </p:txBody>
      </p:sp>
      <p:sp>
        <p:nvSpPr>
          <p:cNvPr id="4" name="Slide Number Placeholder 3"/>
          <p:cNvSpPr>
            <a:spLocks noGrp="1"/>
          </p:cNvSpPr>
          <p:nvPr>
            <p:ph type="sldNum" sz="quarter" idx="12"/>
          </p:nvPr>
        </p:nvSpPr>
        <p:spPr/>
        <p:txBody>
          <a:bodyPr/>
          <a:lstStyle/>
          <a:p>
            <a:fld id="{6BBE49A0-230D-4300-87FD-0BA5BB68EDD9}" type="slidenum">
              <a:rPr lang="en-US" smtClean="0"/>
              <a:pPr/>
              <a:t>15</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6725" y="742950"/>
            <a:ext cx="4638675" cy="4086225"/>
          </a:xfrm>
          <a:prstGeom prst="rect">
            <a:avLst/>
          </a:prstGeom>
          <a:noFill/>
          <a:ln>
            <a:noFill/>
          </a:ln>
          <a:effectLst>
            <a:outerShdw blurRad="50800" dist="762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descr="\\nis202\Departments\Marketing\Presentations\Exec slide deck May2012\icons\Output\threat-stages-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7295" y="2952750"/>
            <a:ext cx="1007705" cy="1292288"/>
          </a:xfrm>
          <a:prstGeom prst="rect">
            <a:avLst/>
          </a:prstGeom>
          <a:noFill/>
          <a:effectLst>
            <a:reflection blurRad="6350" stA="320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7"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959452" y="2955891"/>
            <a:ext cx="1012348" cy="1292259"/>
          </a:xfrm>
          <a:prstGeom prst="rect">
            <a:avLst/>
          </a:prstGeom>
          <a:noFill/>
          <a:effectLst>
            <a:reflection blurRad="6350" stA="320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6430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Customer Requirements</a:t>
            </a:r>
            <a:endParaRPr lang="en-US" dirty="0"/>
          </a:p>
        </p:txBody>
      </p:sp>
      <p:sp>
        <p:nvSpPr>
          <p:cNvPr id="6" name="Subtitle 5"/>
          <p:cNvSpPr>
            <a:spLocks noGrp="1"/>
          </p:cNvSpPr>
          <p:nvPr>
            <p:ph type="subTitle" idx="1"/>
          </p:nvPr>
        </p:nvSpPr>
        <p:spPr/>
        <p:txBody>
          <a:bodyPr/>
          <a:lstStyle/>
          <a:p>
            <a:r>
              <a:rPr lang="en-US" dirty="0" smtClean="0"/>
              <a:t>Solving Open Issues </a:t>
            </a:r>
            <a:endParaRPr lang="en-US" dirty="0"/>
          </a:p>
        </p:txBody>
      </p:sp>
      <p:sp>
        <p:nvSpPr>
          <p:cNvPr id="4" name="Slide Number Placeholder 3"/>
          <p:cNvSpPr>
            <a:spLocks noGrp="1"/>
          </p:cNvSpPr>
          <p:nvPr>
            <p:ph type="sldNum" sz="quarter" idx="11"/>
          </p:nvPr>
        </p:nvSpPr>
        <p:spPr/>
        <p:txBody>
          <a:bodyPr/>
          <a:lstStyle/>
          <a:p>
            <a:fld id="{6BBE49A0-230D-4300-87FD-0BA5BB68EDD9}" type="slidenum">
              <a:rPr lang="en-US" smtClean="0"/>
              <a:pPr/>
              <a:t>16</a:t>
            </a:fld>
            <a:endParaRPr lang="en-US" dirty="0"/>
          </a:p>
        </p:txBody>
      </p:sp>
    </p:spTree>
    <p:extLst>
      <p:ext uri="{BB962C8B-B14F-4D97-AF65-F5344CB8AC3E}">
        <p14:creationId xmlns:p14="http://schemas.microsoft.com/office/powerpoint/2010/main" val="1026774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t1.gstatic.com/images?q=tbn:ANd9GcSWgZLhAZVzmliRrLy072Ze6T9_pV_nmYtcdVee7bEr_tvDQffU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56" y="572933"/>
            <a:ext cx="9163556" cy="4576701"/>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76200" y="895350"/>
            <a:ext cx="6248400" cy="2743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p:cNvSpPr>
            <a:spLocks noGrp="1"/>
          </p:cNvSpPr>
          <p:nvPr>
            <p:ph idx="13"/>
          </p:nvPr>
        </p:nvSpPr>
        <p:spPr/>
        <p:txBody>
          <a:bodyPr/>
          <a:lstStyle/>
          <a:p>
            <a:r>
              <a:rPr lang="en-US" dirty="0" smtClean="0">
                <a:solidFill>
                  <a:schemeClr val="bg1">
                    <a:lumMod val="75000"/>
                  </a:schemeClr>
                </a:solidFill>
              </a:rPr>
              <a:t>Protection from advanced threats </a:t>
            </a:r>
          </a:p>
          <a:p>
            <a:r>
              <a:rPr lang="en-US" dirty="0" smtClean="0">
                <a:solidFill>
                  <a:schemeClr val="bg1">
                    <a:lumMod val="75000"/>
                  </a:schemeClr>
                </a:solidFill>
              </a:rPr>
              <a:t>Containment against data theft</a:t>
            </a:r>
          </a:p>
          <a:p>
            <a:r>
              <a:rPr lang="en-US" dirty="0" smtClean="0">
                <a:solidFill>
                  <a:schemeClr val="bg1">
                    <a:lumMod val="75000"/>
                  </a:schemeClr>
                </a:solidFill>
              </a:rPr>
              <a:t>Threat dashboard with severity alerting</a:t>
            </a:r>
          </a:p>
          <a:p>
            <a:r>
              <a:rPr lang="en-US" dirty="0" smtClean="0">
                <a:solidFill>
                  <a:schemeClr val="bg1">
                    <a:lumMod val="75000"/>
                  </a:schemeClr>
                </a:solidFill>
              </a:rPr>
              <a:t>Forensic reporting with SIEM integration  </a:t>
            </a:r>
          </a:p>
          <a:p>
            <a:r>
              <a:rPr lang="en-US" dirty="0" smtClean="0">
                <a:solidFill>
                  <a:schemeClr val="bg1">
                    <a:lumMod val="75000"/>
                  </a:schemeClr>
                </a:solidFill>
              </a:rPr>
              <a:t>Malware analysis sandboxing &amp; services</a:t>
            </a:r>
          </a:p>
          <a:p>
            <a:r>
              <a:rPr lang="en-US" dirty="0" smtClean="0">
                <a:solidFill>
                  <a:schemeClr val="bg1">
                    <a:lumMod val="75000"/>
                  </a:schemeClr>
                </a:solidFill>
              </a:rPr>
              <a:t>Performance &amp; availability of defenses</a:t>
            </a:r>
          </a:p>
        </p:txBody>
      </p:sp>
      <p:sp>
        <p:nvSpPr>
          <p:cNvPr id="5" name="Title 4"/>
          <p:cNvSpPr>
            <a:spLocks noGrp="1"/>
          </p:cNvSpPr>
          <p:nvPr>
            <p:ph type="title"/>
          </p:nvPr>
        </p:nvSpPr>
        <p:spPr/>
        <p:txBody>
          <a:bodyPr/>
          <a:lstStyle/>
          <a:p>
            <a:r>
              <a:rPr lang="en-US" dirty="0" smtClean="0"/>
              <a:t>New Security Requirements</a:t>
            </a:r>
            <a:endParaRPr lang="en-US" dirty="0"/>
          </a:p>
        </p:txBody>
      </p:sp>
      <p:sp>
        <p:nvSpPr>
          <p:cNvPr id="4" name="Slide Number Placeholder 3"/>
          <p:cNvSpPr>
            <a:spLocks noGrp="1"/>
          </p:cNvSpPr>
          <p:nvPr>
            <p:ph type="sldNum" sz="quarter" idx="12"/>
          </p:nvPr>
        </p:nvSpPr>
        <p:spPr/>
        <p:txBody>
          <a:bodyPr/>
          <a:lstStyle/>
          <a:p>
            <a:fld id="{6BBE49A0-230D-4300-87FD-0BA5BB68EDD9}" type="slidenum">
              <a:rPr lang="en-US" smtClean="0"/>
              <a:pPr/>
              <a:t>17</a:t>
            </a:fld>
            <a:endParaRPr lang="en-US" dirty="0"/>
          </a:p>
        </p:txBody>
      </p:sp>
    </p:spTree>
    <p:extLst>
      <p:ext uri="{BB962C8B-B14F-4D97-AF65-F5344CB8AC3E}">
        <p14:creationId xmlns:p14="http://schemas.microsoft.com/office/powerpoint/2010/main" val="2403197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p:cNvSpPr txBox="1"/>
          <p:nvPr/>
        </p:nvSpPr>
        <p:spPr>
          <a:xfrm>
            <a:off x="2743200" y="2571750"/>
            <a:ext cx="4504438" cy="1815882"/>
          </a:xfrm>
          <a:prstGeom prst="rect">
            <a:avLst/>
          </a:prstGeom>
          <a:noFill/>
        </p:spPr>
        <p:txBody>
          <a:bodyPr wrap="none" rtlCol="0">
            <a:spAutoFit/>
          </a:bodyPr>
          <a:lstStyle/>
          <a:p>
            <a:pPr marL="171450" indent="-171450">
              <a:buFont typeface="Arial" pitchFamily="34" charset="0"/>
              <a:buChar char="•"/>
            </a:pPr>
            <a:r>
              <a:rPr lang="en-US" sz="2800" b="1" dirty="0" smtClean="0">
                <a:solidFill>
                  <a:schemeClr val="tx1">
                    <a:lumMod val="50000"/>
                    <a:lumOff val="50000"/>
                  </a:schemeClr>
                </a:solidFill>
                <a:cs typeface="Arial" pitchFamily="34" charset="0"/>
              </a:rPr>
              <a:t>Unified architecture</a:t>
            </a:r>
          </a:p>
          <a:p>
            <a:pPr marL="171450" indent="-171450">
              <a:buFont typeface="Arial" pitchFamily="34" charset="0"/>
              <a:buChar char="•"/>
            </a:pPr>
            <a:r>
              <a:rPr lang="en-US" sz="2800" b="1" dirty="0" smtClean="0">
                <a:solidFill>
                  <a:schemeClr val="tx1">
                    <a:lumMod val="50000"/>
                    <a:lumOff val="50000"/>
                  </a:schemeClr>
                </a:solidFill>
                <a:cs typeface="Arial" pitchFamily="34" charset="0"/>
              </a:rPr>
              <a:t>Unified </a:t>
            </a:r>
            <a:r>
              <a:rPr lang="en-US" sz="2800" b="1" dirty="0">
                <a:solidFill>
                  <a:schemeClr val="tx1">
                    <a:lumMod val="50000"/>
                    <a:lumOff val="50000"/>
                  </a:schemeClr>
                </a:solidFill>
                <a:cs typeface="Arial" pitchFamily="34" charset="0"/>
              </a:rPr>
              <a:t>s</a:t>
            </a:r>
            <a:r>
              <a:rPr lang="en-US" sz="2800" b="1" dirty="0" smtClean="0">
                <a:solidFill>
                  <a:schemeClr val="tx1">
                    <a:lumMod val="50000"/>
                    <a:lumOff val="50000"/>
                  </a:schemeClr>
                </a:solidFill>
                <a:cs typeface="Arial" pitchFamily="34" charset="0"/>
              </a:rPr>
              <a:t>ecurity intelligence</a:t>
            </a:r>
          </a:p>
          <a:p>
            <a:pPr marL="171450" indent="-171450">
              <a:buFont typeface="Arial" pitchFamily="34" charset="0"/>
              <a:buChar char="•"/>
            </a:pPr>
            <a:r>
              <a:rPr lang="en-US" sz="2800" b="1" dirty="0" smtClean="0">
                <a:solidFill>
                  <a:schemeClr val="tx1">
                    <a:lumMod val="50000"/>
                    <a:lumOff val="50000"/>
                  </a:schemeClr>
                </a:solidFill>
                <a:cs typeface="Arial" pitchFamily="34" charset="0"/>
              </a:rPr>
              <a:t>Unified console</a:t>
            </a:r>
          </a:p>
          <a:p>
            <a:pPr marL="171450" indent="-171450">
              <a:buFont typeface="Arial" pitchFamily="34" charset="0"/>
              <a:buChar char="•"/>
            </a:pPr>
            <a:r>
              <a:rPr lang="en-US" sz="2800" b="1" dirty="0" smtClean="0">
                <a:solidFill>
                  <a:schemeClr val="tx1">
                    <a:lumMod val="50000"/>
                    <a:lumOff val="50000"/>
                  </a:schemeClr>
                </a:solidFill>
                <a:cs typeface="Arial" pitchFamily="34" charset="0"/>
              </a:rPr>
              <a:t>Unified policy &amp; reporting</a:t>
            </a:r>
            <a:endParaRPr lang="en-US" sz="2800" b="1" dirty="0">
              <a:solidFill>
                <a:schemeClr val="tx1">
                  <a:lumMod val="50000"/>
                  <a:lumOff val="50000"/>
                </a:schemeClr>
              </a:solidFill>
              <a:cs typeface="Arial" pitchFamily="34" charset="0"/>
            </a:endParaRPr>
          </a:p>
        </p:txBody>
      </p:sp>
      <p:sp>
        <p:nvSpPr>
          <p:cNvPr id="2" name="Title 1"/>
          <p:cNvSpPr>
            <a:spLocks noGrp="1"/>
          </p:cNvSpPr>
          <p:nvPr>
            <p:ph type="title"/>
          </p:nvPr>
        </p:nvSpPr>
        <p:spPr/>
        <p:txBody>
          <a:bodyPr/>
          <a:lstStyle/>
          <a:p>
            <a:r>
              <a:rPr lang="en-US" dirty="0" smtClean="0"/>
              <a:t>Security Platform</a:t>
            </a: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20050" y="917423"/>
            <a:ext cx="4718750" cy="175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97616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4483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Defense Game</a:t>
            </a:r>
            <a:endParaRPr lang="en-US" dirty="0"/>
          </a:p>
        </p:txBody>
      </p:sp>
      <p:sp>
        <p:nvSpPr>
          <p:cNvPr id="3" name="Slide Number Placeholder 2"/>
          <p:cNvSpPr>
            <a:spLocks noGrp="1"/>
          </p:cNvSpPr>
          <p:nvPr>
            <p:ph type="sldNum" sz="quarter" idx="12"/>
          </p:nvPr>
        </p:nvSpPr>
        <p:spPr/>
        <p:txBody>
          <a:bodyPr/>
          <a:lstStyle/>
          <a:p>
            <a:fld id="{6BBE49A0-230D-4300-87FD-0BA5BB68EDD9}" type="slidenum">
              <a:rPr lang="en-US" smtClean="0"/>
              <a:pPr/>
              <a:t>2</a:t>
            </a:fld>
            <a:endParaRPr lang="en-US" dirty="0"/>
          </a:p>
        </p:txBody>
      </p:sp>
      <p:pic>
        <p:nvPicPr>
          <p:cNvPr id="9" name="Picture 8" descr="titlepag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6262"/>
            <a:ext cx="9144000" cy="4567238"/>
          </a:xfrm>
          <a:prstGeom prst="rect">
            <a:avLst/>
          </a:prstGeom>
        </p:spPr>
      </p:pic>
    </p:spTree>
    <p:extLst>
      <p:ext uri="{BB962C8B-B14F-4D97-AF65-F5344CB8AC3E}">
        <p14:creationId xmlns:p14="http://schemas.microsoft.com/office/powerpoint/2010/main" val="2386693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Identifying Information Loss Risks</a:t>
            </a:r>
            <a:endParaRPr lang="en-US" dirty="0"/>
          </a:p>
        </p:txBody>
      </p:sp>
      <p:pic>
        <p:nvPicPr>
          <p:cNvPr id="6" name="Picture 2" descr="Z:\A Presentation Partners\Clients\Websense\assignments completed\graphics\pyramid flatened copy.png"/>
          <p:cNvPicPr>
            <a:picLocks noChangeAspect="1" noChangeArrowheads="1"/>
          </p:cNvPicPr>
          <p:nvPr/>
        </p:nvPicPr>
        <p:blipFill>
          <a:blip r:embed="rId3" cstate="print"/>
          <a:srcRect/>
          <a:stretch>
            <a:fillRect/>
          </a:stretch>
        </p:blipFill>
        <p:spPr bwMode="auto">
          <a:xfrm>
            <a:off x="627061" y="1752957"/>
            <a:ext cx="6881812" cy="3200400"/>
          </a:xfrm>
          <a:prstGeom prst="rect">
            <a:avLst/>
          </a:prstGeom>
          <a:noFill/>
          <a:ln w="9525">
            <a:noFill/>
            <a:miter lim="800000"/>
            <a:headEnd/>
            <a:tailEnd/>
          </a:ln>
        </p:spPr>
      </p:pic>
      <p:pic>
        <p:nvPicPr>
          <p:cNvPr id="7" name="Picture 3" descr="Z:\A Presentation Partners\Clients\Websense\assignments completed\graphics\pyramid flatened with orbit cloaud.png"/>
          <p:cNvPicPr>
            <a:picLocks noChangeAspect="1" noChangeArrowheads="1"/>
          </p:cNvPicPr>
          <p:nvPr/>
        </p:nvPicPr>
        <p:blipFill>
          <a:blip r:embed="rId4" cstate="print"/>
          <a:srcRect/>
          <a:stretch>
            <a:fillRect/>
          </a:stretch>
        </p:blipFill>
        <p:spPr bwMode="auto">
          <a:xfrm>
            <a:off x="152400" y="2171701"/>
            <a:ext cx="2692400" cy="962025"/>
          </a:xfrm>
          <a:prstGeom prst="rect">
            <a:avLst/>
          </a:prstGeom>
          <a:noFill/>
          <a:ln w="9525">
            <a:noFill/>
            <a:miter lim="800000"/>
            <a:headEnd/>
            <a:tailEnd/>
          </a:ln>
        </p:spPr>
      </p:pic>
      <p:pic>
        <p:nvPicPr>
          <p:cNvPr id="8" name="Picture 3" descr="Z:\A Presentation Partners\Clients\Websense\assignments completed\graphics\pyramid flatened with orbit cloaud.png"/>
          <p:cNvPicPr>
            <a:picLocks noChangeAspect="1" noChangeArrowheads="1"/>
          </p:cNvPicPr>
          <p:nvPr/>
        </p:nvPicPr>
        <p:blipFill>
          <a:blip r:embed="rId4" cstate="print"/>
          <a:srcRect/>
          <a:stretch>
            <a:fillRect/>
          </a:stretch>
        </p:blipFill>
        <p:spPr bwMode="auto">
          <a:xfrm>
            <a:off x="5995986" y="2598361"/>
            <a:ext cx="2692400" cy="962025"/>
          </a:xfrm>
          <a:prstGeom prst="rect">
            <a:avLst/>
          </a:prstGeom>
          <a:noFill/>
          <a:ln w="9525">
            <a:noFill/>
            <a:miter lim="800000"/>
            <a:headEnd/>
            <a:tailEnd/>
          </a:ln>
        </p:spPr>
      </p:pic>
      <p:sp>
        <p:nvSpPr>
          <p:cNvPr id="9" name="Text Box 7"/>
          <p:cNvSpPr txBox="1">
            <a:spLocks noChangeArrowheads="1"/>
          </p:cNvSpPr>
          <p:nvPr/>
        </p:nvSpPr>
        <p:spPr bwMode="auto">
          <a:xfrm>
            <a:off x="177800" y="2400418"/>
            <a:ext cx="2667000" cy="523220"/>
          </a:xfrm>
          <a:prstGeom prst="rect">
            <a:avLst/>
          </a:prstGeom>
          <a:noFill/>
          <a:ln w="9525">
            <a:noFill/>
            <a:miter lim="800000"/>
            <a:headEnd/>
            <a:tailEnd/>
          </a:ln>
        </p:spPr>
        <p:txBody>
          <a:bodyPr>
            <a:spAutoFit/>
          </a:bodyPr>
          <a:lstStyle/>
          <a:p>
            <a:pPr algn="ctr">
              <a:spcBef>
                <a:spcPct val="50000"/>
              </a:spcBef>
              <a:spcAft>
                <a:spcPct val="20000"/>
              </a:spcAft>
              <a:buClr>
                <a:schemeClr val="bg1"/>
              </a:buClr>
              <a:buFontTx/>
              <a:buChar char="•"/>
            </a:pPr>
            <a:r>
              <a:rPr lang="en-US" sz="1400" b="1" dirty="0">
                <a:solidFill>
                  <a:schemeClr val="tx2"/>
                </a:solidFill>
              </a:rPr>
              <a:t>Websense User Service</a:t>
            </a:r>
            <a:br>
              <a:rPr lang="en-US" sz="1400" b="1" dirty="0">
                <a:solidFill>
                  <a:schemeClr val="tx2"/>
                </a:solidFill>
              </a:rPr>
            </a:br>
            <a:r>
              <a:rPr lang="en-US" sz="1200" dirty="0">
                <a:solidFill>
                  <a:schemeClr val="tx2"/>
                </a:solidFill>
              </a:rPr>
              <a:t>&gt; real-time user I.D</a:t>
            </a:r>
            <a:r>
              <a:rPr lang="en-US" sz="1400" dirty="0">
                <a:solidFill>
                  <a:schemeClr val="tx2"/>
                </a:solidFill>
              </a:rPr>
              <a:t>.</a:t>
            </a:r>
          </a:p>
        </p:txBody>
      </p:sp>
      <p:sp>
        <p:nvSpPr>
          <p:cNvPr id="10" name="Text Box 8"/>
          <p:cNvSpPr txBox="1">
            <a:spLocks noChangeArrowheads="1"/>
          </p:cNvSpPr>
          <p:nvPr/>
        </p:nvSpPr>
        <p:spPr bwMode="auto">
          <a:xfrm>
            <a:off x="6410326" y="2860715"/>
            <a:ext cx="2552700" cy="492443"/>
          </a:xfrm>
          <a:prstGeom prst="rect">
            <a:avLst/>
          </a:prstGeom>
          <a:noFill/>
          <a:ln w="9525">
            <a:noFill/>
            <a:miter lim="800000"/>
            <a:headEnd/>
            <a:tailEnd/>
          </a:ln>
        </p:spPr>
        <p:txBody>
          <a:bodyPr wrap="square">
            <a:spAutoFit/>
          </a:bodyPr>
          <a:lstStyle/>
          <a:p>
            <a:pPr algn="ctr">
              <a:spcBef>
                <a:spcPct val="50000"/>
              </a:spcBef>
              <a:spcAft>
                <a:spcPct val="20000"/>
              </a:spcAft>
              <a:buClr>
                <a:schemeClr val="bg1"/>
              </a:buClr>
              <a:buFontTx/>
              <a:buChar char="•"/>
            </a:pPr>
            <a:r>
              <a:rPr lang="en-US" sz="1400" b="1" dirty="0">
                <a:solidFill>
                  <a:schemeClr val="tx2"/>
                </a:solidFill>
              </a:rPr>
              <a:t>Websense Web Intelligence</a:t>
            </a:r>
            <a:r>
              <a:rPr lang="en-US" sz="1400" dirty="0">
                <a:solidFill>
                  <a:schemeClr val="tx2"/>
                </a:solidFill>
              </a:rPr>
              <a:t>              </a:t>
            </a:r>
            <a:r>
              <a:rPr lang="en-US" sz="1200" dirty="0">
                <a:solidFill>
                  <a:schemeClr val="tx2"/>
                </a:solidFill>
              </a:rPr>
              <a:t>&gt; real-time destination awareness</a:t>
            </a:r>
          </a:p>
        </p:txBody>
      </p:sp>
      <p:sp>
        <p:nvSpPr>
          <p:cNvPr id="11" name="Text Box 11"/>
          <p:cNvSpPr txBox="1">
            <a:spLocks noChangeArrowheads="1"/>
          </p:cNvSpPr>
          <p:nvPr/>
        </p:nvSpPr>
        <p:spPr bwMode="auto">
          <a:xfrm>
            <a:off x="2362200" y="4248983"/>
            <a:ext cx="3352800" cy="338554"/>
          </a:xfrm>
          <a:prstGeom prst="rect">
            <a:avLst/>
          </a:prstGeom>
          <a:noFill/>
          <a:ln w="9525">
            <a:noFill/>
            <a:miter lim="800000"/>
            <a:headEnd/>
            <a:tailEnd/>
          </a:ln>
        </p:spPr>
        <p:txBody>
          <a:bodyPr wrap="square">
            <a:spAutoFit/>
          </a:bodyPr>
          <a:lstStyle/>
          <a:p>
            <a:pPr algn="ctr">
              <a:spcBef>
                <a:spcPct val="50000"/>
              </a:spcBef>
              <a:spcAft>
                <a:spcPct val="20000"/>
              </a:spcAft>
              <a:buClr>
                <a:schemeClr val="bg1"/>
              </a:buClr>
            </a:pPr>
            <a:r>
              <a:rPr lang="en-US" sz="1600" dirty="0" smtClean="0">
                <a:solidFill>
                  <a:schemeClr val="bg1"/>
                </a:solidFill>
              </a:rPr>
              <a:t>Keywords / </a:t>
            </a:r>
            <a:r>
              <a:rPr lang="en-US" sz="1600" dirty="0" err="1" smtClean="0">
                <a:solidFill>
                  <a:schemeClr val="bg1"/>
                </a:solidFill>
              </a:rPr>
              <a:t>RegEx</a:t>
            </a:r>
            <a:r>
              <a:rPr lang="en-US" sz="1600" dirty="0" smtClean="0">
                <a:solidFill>
                  <a:schemeClr val="bg1"/>
                </a:solidFill>
              </a:rPr>
              <a:t> / Dictionaries</a:t>
            </a:r>
            <a:endParaRPr lang="en-US" sz="1600" dirty="0">
              <a:solidFill>
                <a:schemeClr val="bg1"/>
              </a:solidFill>
            </a:endParaRPr>
          </a:p>
        </p:txBody>
      </p:sp>
      <p:sp>
        <p:nvSpPr>
          <p:cNvPr id="12" name="Text Box 12"/>
          <p:cNvSpPr txBox="1">
            <a:spLocks noChangeArrowheads="1"/>
          </p:cNvSpPr>
          <p:nvPr/>
        </p:nvSpPr>
        <p:spPr bwMode="auto">
          <a:xfrm>
            <a:off x="2844800" y="3943350"/>
            <a:ext cx="2743200" cy="338554"/>
          </a:xfrm>
          <a:prstGeom prst="rect">
            <a:avLst/>
          </a:prstGeom>
          <a:noFill/>
          <a:ln w="9525">
            <a:noFill/>
            <a:miter lim="800000"/>
            <a:headEnd/>
            <a:tailEnd/>
          </a:ln>
        </p:spPr>
        <p:txBody>
          <a:bodyPr>
            <a:spAutoFit/>
          </a:bodyPr>
          <a:lstStyle/>
          <a:p>
            <a:pPr algn="ctr">
              <a:spcBef>
                <a:spcPct val="50000"/>
              </a:spcBef>
              <a:spcAft>
                <a:spcPct val="20000"/>
              </a:spcAft>
              <a:buClr>
                <a:schemeClr val="bg1"/>
              </a:buClr>
            </a:pPr>
            <a:r>
              <a:rPr lang="en-US" sz="1600" dirty="0" smtClean="0">
                <a:solidFill>
                  <a:schemeClr val="bg1"/>
                </a:solidFill>
              </a:rPr>
              <a:t>Natural Language Processing</a:t>
            </a:r>
            <a:endParaRPr lang="en-US" sz="1600" dirty="0">
              <a:solidFill>
                <a:schemeClr val="bg1"/>
              </a:solidFill>
            </a:endParaRPr>
          </a:p>
        </p:txBody>
      </p:sp>
      <p:sp>
        <p:nvSpPr>
          <p:cNvPr id="13" name="Text Box 13"/>
          <p:cNvSpPr txBox="1">
            <a:spLocks noChangeArrowheads="1"/>
          </p:cNvSpPr>
          <p:nvPr/>
        </p:nvSpPr>
        <p:spPr bwMode="auto">
          <a:xfrm>
            <a:off x="2696367" y="3362682"/>
            <a:ext cx="2743200" cy="338554"/>
          </a:xfrm>
          <a:prstGeom prst="rect">
            <a:avLst/>
          </a:prstGeom>
          <a:noFill/>
          <a:ln w="9525">
            <a:noFill/>
            <a:miter lim="800000"/>
            <a:headEnd/>
            <a:tailEnd/>
          </a:ln>
        </p:spPr>
        <p:txBody>
          <a:bodyPr>
            <a:spAutoFit/>
          </a:bodyPr>
          <a:lstStyle/>
          <a:p>
            <a:pPr algn="ctr">
              <a:spcBef>
                <a:spcPct val="50000"/>
              </a:spcBef>
              <a:spcAft>
                <a:spcPct val="20000"/>
              </a:spcAft>
              <a:buClr>
                <a:schemeClr val="bg1"/>
              </a:buClr>
            </a:pPr>
            <a:r>
              <a:rPr lang="en-US" sz="1600" dirty="0" smtClean="0">
                <a:solidFill>
                  <a:schemeClr val="bg1"/>
                </a:solidFill>
              </a:rPr>
              <a:t>Fingerprinting</a:t>
            </a:r>
            <a:endParaRPr lang="en-US" sz="1600" dirty="0">
              <a:solidFill>
                <a:schemeClr val="bg1"/>
              </a:solidFill>
            </a:endParaRPr>
          </a:p>
        </p:txBody>
      </p:sp>
      <p:sp>
        <p:nvSpPr>
          <p:cNvPr id="14" name="Text Box 14"/>
          <p:cNvSpPr txBox="1">
            <a:spLocks noChangeArrowheads="1"/>
          </p:cNvSpPr>
          <p:nvPr/>
        </p:nvSpPr>
        <p:spPr bwMode="auto">
          <a:xfrm>
            <a:off x="2667000" y="2910095"/>
            <a:ext cx="2743200" cy="338554"/>
          </a:xfrm>
          <a:prstGeom prst="rect">
            <a:avLst/>
          </a:prstGeom>
          <a:noFill/>
          <a:ln w="9525">
            <a:noFill/>
            <a:miter lim="800000"/>
            <a:headEnd/>
            <a:tailEnd/>
          </a:ln>
        </p:spPr>
        <p:txBody>
          <a:bodyPr>
            <a:spAutoFit/>
          </a:bodyPr>
          <a:lstStyle/>
          <a:p>
            <a:pPr algn="ctr">
              <a:spcBef>
                <a:spcPct val="50000"/>
              </a:spcBef>
              <a:spcAft>
                <a:spcPct val="20000"/>
              </a:spcAft>
              <a:buClr>
                <a:schemeClr val="bg1"/>
              </a:buClr>
            </a:pPr>
            <a:r>
              <a:rPr lang="en-US" sz="1600" dirty="0" smtClean="0">
                <a:solidFill>
                  <a:schemeClr val="bg1"/>
                </a:solidFill>
              </a:rPr>
              <a:t>Machine Learning</a:t>
            </a:r>
            <a:endParaRPr lang="en-US" sz="1600" dirty="0">
              <a:solidFill>
                <a:schemeClr val="bg1"/>
              </a:solidFill>
            </a:endParaRPr>
          </a:p>
        </p:txBody>
      </p:sp>
      <p:sp>
        <p:nvSpPr>
          <p:cNvPr id="15" name="Text Box 15"/>
          <p:cNvSpPr txBox="1">
            <a:spLocks noChangeArrowheads="1"/>
          </p:cNvSpPr>
          <p:nvPr/>
        </p:nvSpPr>
        <p:spPr bwMode="auto">
          <a:xfrm>
            <a:off x="3391443" y="2492751"/>
            <a:ext cx="1295400" cy="338554"/>
          </a:xfrm>
          <a:prstGeom prst="rect">
            <a:avLst/>
          </a:prstGeom>
          <a:noFill/>
          <a:ln w="9525">
            <a:noFill/>
            <a:miter lim="800000"/>
            <a:headEnd/>
            <a:tailEnd/>
          </a:ln>
        </p:spPr>
        <p:txBody>
          <a:bodyPr wrap="square">
            <a:spAutoFit/>
          </a:bodyPr>
          <a:lstStyle/>
          <a:p>
            <a:pPr algn="ctr">
              <a:spcBef>
                <a:spcPct val="50000"/>
              </a:spcBef>
              <a:spcAft>
                <a:spcPct val="20000"/>
              </a:spcAft>
              <a:buClr>
                <a:schemeClr val="bg1"/>
              </a:buClr>
            </a:pPr>
            <a:r>
              <a:rPr lang="en-US" sz="1600" dirty="0" smtClean="0">
                <a:solidFill>
                  <a:schemeClr val="bg1"/>
                </a:solidFill>
              </a:rPr>
              <a:t>Data Theft</a:t>
            </a:r>
            <a:endParaRPr lang="en-US" sz="1600" dirty="0">
              <a:solidFill>
                <a:schemeClr val="bg1"/>
              </a:solidFill>
            </a:endParaRPr>
          </a:p>
        </p:txBody>
      </p:sp>
      <p:sp>
        <p:nvSpPr>
          <p:cNvPr id="5" name="TextBox 4"/>
          <p:cNvSpPr txBox="1"/>
          <p:nvPr/>
        </p:nvSpPr>
        <p:spPr>
          <a:xfrm>
            <a:off x="2438400" y="1063547"/>
            <a:ext cx="3107926" cy="523220"/>
          </a:xfrm>
          <a:prstGeom prst="rect">
            <a:avLst/>
          </a:prstGeom>
          <a:noFill/>
        </p:spPr>
        <p:txBody>
          <a:bodyPr wrap="square" rtlCol="0">
            <a:spAutoFit/>
          </a:bodyPr>
          <a:lstStyle/>
          <a:p>
            <a:pPr algn="ctr"/>
            <a:r>
              <a:rPr lang="en-US" sz="1400" kern="1200" dirty="0" smtClean="0">
                <a:solidFill>
                  <a:schemeClr val="tx2"/>
                </a:solidFill>
                <a:latin typeface="Arial" pitchFamily="34" charset="0"/>
                <a:cs typeface="Arial" pitchFamily="34" charset="0"/>
              </a:rPr>
              <a:t>+</a:t>
            </a:r>
          </a:p>
          <a:p>
            <a:pPr algn="ctr"/>
            <a:r>
              <a:rPr lang="en-US" sz="1400" dirty="0">
                <a:solidFill>
                  <a:schemeClr val="tx2"/>
                </a:solidFill>
                <a:latin typeface="Arial" pitchFamily="34" charset="0"/>
                <a:cs typeface="Arial" pitchFamily="34" charset="0"/>
              </a:rPr>
              <a:t> </a:t>
            </a:r>
            <a:r>
              <a:rPr lang="en-US" sz="1400" dirty="0" smtClean="0">
                <a:solidFill>
                  <a:schemeClr val="tx2"/>
                </a:solidFill>
                <a:latin typeface="Arial" pitchFamily="34" charset="0"/>
                <a:cs typeface="Arial" pitchFamily="34" charset="0"/>
              </a:rPr>
              <a:t>Content Classifiers</a:t>
            </a:r>
            <a:endParaRPr lang="en-US" sz="1400" b="1" u="sng" kern="1200" dirty="0" smtClean="0">
              <a:solidFill>
                <a:schemeClr val="tx2"/>
              </a:solidFill>
              <a:latin typeface="Arial" pitchFamily="34" charset="0"/>
              <a:cs typeface="Arial" pitchFamily="34" charset="0"/>
            </a:endParaRPr>
          </a:p>
        </p:txBody>
      </p:sp>
      <p:sp>
        <p:nvSpPr>
          <p:cNvPr id="16" name="TextBox 15"/>
          <p:cNvSpPr txBox="1"/>
          <p:nvPr/>
        </p:nvSpPr>
        <p:spPr>
          <a:xfrm>
            <a:off x="762000" y="2017812"/>
            <a:ext cx="1295400" cy="307777"/>
          </a:xfrm>
          <a:prstGeom prst="rect">
            <a:avLst/>
          </a:prstGeom>
          <a:noFill/>
        </p:spPr>
        <p:txBody>
          <a:bodyPr wrap="square" rtlCol="0">
            <a:spAutoFit/>
          </a:bodyPr>
          <a:lstStyle/>
          <a:p>
            <a:pPr algn="ctr"/>
            <a:r>
              <a:rPr lang="en-US" sz="1400" b="1" dirty="0" smtClean="0">
                <a:solidFill>
                  <a:schemeClr val="tx2"/>
                </a:solidFill>
                <a:latin typeface="Arial" pitchFamily="34" charset="0"/>
                <a:cs typeface="Arial" pitchFamily="34" charset="0"/>
              </a:rPr>
              <a:t>WHO</a:t>
            </a:r>
            <a:endParaRPr lang="en-US" sz="1400" b="1" kern="1200" dirty="0" smtClean="0">
              <a:solidFill>
                <a:schemeClr val="tx2"/>
              </a:solidFill>
              <a:latin typeface="Arial" pitchFamily="34" charset="0"/>
              <a:cs typeface="Arial" pitchFamily="34" charset="0"/>
            </a:endParaRPr>
          </a:p>
        </p:txBody>
      </p:sp>
      <p:sp>
        <p:nvSpPr>
          <p:cNvPr id="17" name="TextBox 16"/>
          <p:cNvSpPr txBox="1"/>
          <p:nvPr/>
        </p:nvSpPr>
        <p:spPr>
          <a:xfrm>
            <a:off x="6908400" y="2092642"/>
            <a:ext cx="1081881" cy="307777"/>
          </a:xfrm>
          <a:prstGeom prst="rect">
            <a:avLst/>
          </a:prstGeom>
          <a:noFill/>
        </p:spPr>
        <p:txBody>
          <a:bodyPr wrap="square" rtlCol="0">
            <a:spAutoFit/>
          </a:bodyPr>
          <a:lstStyle/>
          <a:p>
            <a:pPr algn="ctr"/>
            <a:r>
              <a:rPr lang="en-US" sz="1400" b="1" dirty="0" smtClean="0">
                <a:solidFill>
                  <a:schemeClr val="tx2"/>
                </a:solidFill>
                <a:latin typeface="Arial" pitchFamily="34" charset="0"/>
                <a:cs typeface="Arial" pitchFamily="34" charset="0"/>
              </a:rPr>
              <a:t>WHERE</a:t>
            </a:r>
            <a:endParaRPr lang="en-US" sz="1400" b="1" kern="1200" dirty="0" smtClean="0">
              <a:solidFill>
                <a:schemeClr val="tx2"/>
              </a:solidFill>
              <a:latin typeface="Arial" pitchFamily="34" charset="0"/>
              <a:cs typeface="Arial" pitchFamily="34" charset="0"/>
            </a:endParaRPr>
          </a:p>
        </p:txBody>
      </p:sp>
      <p:cxnSp>
        <p:nvCxnSpPr>
          <p:cNvPr id="3" name="Elbow Connector 2"/>
          <p:cNvCxnSpPr/>
          <p:nvPr/>
        </p:nvCxnSpPr>
        <p:spPr>
          <a:xfrm rot="16200000" flipH="1">
            <a:off x="4392105" y="-1020255"/>
            <a:ext cx="74830" cy="6039641"/>
          </a:xfrm>
          <a:prstGeom prst="bentConnector3">
            <a:avLst>
              <a:gd name="adj1" fmla="val -305492"/>
            </a:avLst>
          </a:prstGeom>
          <a:ln>
            <a:headEnd type="arrow"/>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3370736" y="666750"/>
            <a:ext cx="1287532"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n-US" dirty="0" smtClean="0">
                <a:solidFill>
                  <a:schemeClr val="tx2">
                    <a:lumMod val="60000"/>
                    <a:lumOff val="40000"/>
                  </a:schemeClr>
                </a:solidFill>
                <a:latin typeface="Arial" pitchFamily="34" charset="0"/>
                <a:cs typeface="Arial" pitchFamily="34" charset="0"/>
              </a:rPr>
              <a:t>CONTEXT</a:t>
            </a:r>
            <a:endParaRPr lang="en-US" dirty="0">
              <a:solidFill>
                <a:schemeClr val="tx2">
                  <a:lumMod val="60000"/>
                  <a:lumOff val="40000"/>
                </a:schemeClr>
              </a:solidFill>
            </a:endParaRPr>
          </a:p>
        </p:txBody>
      </p:sp>
      <p:sp>
        <p:nvSpPr>
          <p:cNvPr id="19" name="TextBox 18"/>
          <p:cNvSpPr txBox="1"/>
          <p:nvPr/>
        </p:nvSpPr>
        <p:spPr>
          <a:xfrm>
            <a:off x="4480719" y="1782604"/>
            <a:ext cx="1081881" cy="307777"/>
          </a:xfrm>
          <a:prstGeom prst="rect">
            <a:avLst/>
          </a:prstGeom>
          <a:noFill/>
        </p:spPr>
        <p:txBody>
          <a:bodyPr wrap="square" rtlCol="0">
            <a:spAutoFit/>
          </a:bodyPr>
          <a:lstStyle/>
          <a:p>
            <a:pPr algn="ctr"/>
            <a:r>
              <a:rPr lang="en-US" sz="1400" b="1" dirty="0" smtClean="0">
                <a:solidFill>
                  <a:schemeClr val="tx2"/>
                </a:solidFill>
                <a:latin typeface="Arial" pitchFamily="34" charset="0"/>
                <a:cs typeface="Arial" pitchFamily="34" charset="0"/>
              </a:rPr>
              <a:t>WHAT</a:t>
            </a:r>
            <a:endParaRPr lang="en-US" sz="1400" b="1" kern="1200" dirty="0" smtClean="0">
              <a:solidFill>
                <a:schemeClr val="tx2"/>
              </a:solidFill>
              <a:latin typeface="Arial" pitchFamily="34" charset="0"/>
              <a:cs typeface="Arial" pitchFamily="34" charset="0"/>
            </a:endParaRPr>
          </a:p>
        </p:txBody>
      </p:sp>
      <p:sp>
        <p:nvSpPr>
          <p:cNvPr id="20" name="Text Box 8"/>
          <p:cNvSpPr txBox="1">
            <a:spLocks noChangeArrowheads="1"/>
          </p:cNvSpPr>
          <p:nvPr/>
        </p:nvSpPr>
        <p:spPr bwMode="auto">
          <a:xfrm>
            <a:off x="4610100" y="2155507"/>
            <a:ext cx="2552700" cy="492443"/>
          </a:xfrm>
          <a:prstGeom prst="rect">
            <a:avLst/>
          </a:prstGeom>
          <a:noFill/>
          <a:ln w="9525">
            <a:noFill/>
            <a:miter lim="800000"/>
            <a:headEnd/>
            <a:tailEnd/>
          </a:ln>
        </p:spPr>
        <p:txBody>
          <a:bodyPr wrap="square">
            <a:spAutoFit/>
          </a:bodyPr>
          <a:lstStyle/>
          <a:p>
            <a:pPr>
              <a:spcBef>
                <a:spcPct val="50000"/>
              </a:spcBef>
              <a:spcAft>
                <a:spcPct val="20000"/>
              </a:spcAft>
              <a:buClr>
                <a:schemeClr val="bg1"/>
              </a:buClr>
              <a:buFontTx/>
              <a:buChar char="•"/>
            </a:pPr>
            <a:r>
              <a:rPr lang="en-US" sz="1400" b="1" dirty="0">
                <a:solidFill>
                  <a:schemeClr val="tx2"/>
                </a:solidFill>
              </a:rPr>
              <a:t>Websense </a:t>
            </a:r>
            <a:r>
              <a:rPr lang="en-US" sz="1400" b="1" dirty="0" smtClean="0">
                <a:solidFill>
                  <a:schemeClr val="tx2"/>
                </a:solidFill>
              </a:rPr>
              <a:t>DLP               </a:t>
            </a:r>
            <a:r>
              <a:rPr lang="en-US" sz="1400" dirty="0" smtClean="0">
                <a:solidFill>
                  <a:schemeClr val="tx2"/>
                </a:solidFill>
              </a:rPr>
              <a:t>              </a:t>
            </a:r>
            <a:r>
              <a:rPr lang="en-US" sz="1200" dirty="0" smtClean="0">
                <a:solidFill>
                  <a:schemeClr val="tx2"/>
                </a:solidFill>
              </a:rPr>
              <a:t>&gt; </a:t>
            </a:r>
            <a:r>
              <a:rPr lang="en-US" sz="1200" dirty="0">
                <a:solidFill>
                  <a:schemeClr val="tx2"/>
                </a:solidFill>
              </a:rPr>
              <a:t>real-time </a:t>
            </a:r>
            <a:r>
              <a:rPr lang="en-US" sz="1200" dirty="0" smtClean="0">
                <a:solidFill>
                  <a:schemeClr val="tx2"/>
                </a:solidFill>
              </a:rPr>
              <a:t>data awareness</a:t>
            </a:r>
            <a:endParaRPr lang="en-US" sz="1200" dirty="0">
              <a:solidFill>
                <a:schemeClr val="tx2"/>
              </a:solidFill>
            </a:endParaRPr>
          </a:p>
        </p:txBody>
      </p:sp>
      <p:cxnSp>
        <p:nvCxnSpPr>
          <p:cNvPr id="22" name="Straight Arrow Connector 21"/>
          <p:cNvCxnSpPr>
            <a:stCxn id="6" idx="0"/>
          </p:cNvCxnSpPr>
          <p:nvPr/>
        </p:nvCxnSpPr>
        <p:spPr>
          <a:xfrm>
            <a:off x="4067967" y="1752957"/>
            <a:ext cx="0" cy="183535"/>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rot="18343680">
            <a:off x="1952474" y="4095094"/>
            <a:ext cx="1104899" cy="307777"/>
          </a:xfrm>
          <a:prstGeom prst="rect">
            <a:avLst/>
          </a:prstGeom>
          <a:noFill/>
        </p:spPr>
        <p:txBody>
          <a:bodyPr wrap="square" rtlCol="0">
            <a:spAutoFit/>
          </a:bodyPr>
          <a:lstStyle/>
          <a:p>
            <a:endParaRPr lang="en-US" sz="1400" kern="1200" dirty="0" smtClean="0">
              <a:solidFill>
                <a:schemeClr val="tx1"/>
              </a:solidFill>
              <a:latin typeface="Arial" pitchFamily="34" charset="0"/>
              <a:ea typeface="+mn-ea"/>
              <a:cs typeface="Arial" pitchFamily="34" charset="0"/>
            </a:endParaRPr>
          </a:p>
        </p:txBody>
      </p:sp>
    </p:spTree>
    <p:extLst>
      <p:ext uri="{BB962C8B-B14F-4D97-AF65-F5344CB8AC3E}">
        <p14:creationId xmlns:p14="http://schemas.microsoft.com/office/powerpoint/2010/main" val="2696705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1" descr="Description: cid:image001.png@01CD8FFB.58F3FA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742950"/>
            <a:ext cx="9115697"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Described Data</a:t>
            </a:r>
            <a:endParaRPr lang="en-US" dirty="0"/>
          </a:p>
        </p:txBody>
      </p:sp>
    </p:spTree>
    <p:extLst>
      <p:ext uri="{BB962C8B-B14F-4D97-AF65-F5344CB8AC3E}">
        <p14:creationId xmlns:p14="http://schemas.microsoft.com/office/powerpoint/2010/main" val="1268303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520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Key New Features</a:t>
            </a:r>
            <a:endParaRPr lang="en-US" dirty="0"/>
          </a:p>
        </p:txBody>
      </p:sp>
      <p:sp>
        <p:nvSpPr>
          <p:cNvPr id="6" name="Subtitle 5"/>
          <p:cNvSpPr>
            <a:spLocks noGrp="1"/>
          </p:cNvSpPr>
          <p:nvPr>
            <p:ph type="subTitle" idx="1"/>
          </p:nvPr>
        </p:nvSpPr>
        <p:spPr/>
        <p:txBody>
          <a:bodyPr/>
          <a:lstStyle/>
          <a:p>
            <a:r>
              <a:rPr lang="en-US" dirty="0" smtClean="0"/>
              <a:t>Advancing the TRITON Architecture</a:t>
            </a:r>
            <a:endParaRPr lang="en-US" dirty="0"/>
          </a:p>
        </p:txBody>
      </p:sp>
      <p:sp>
        <p:nvSpPr>
          <p:cNvPr id="4" name="Slide Number Placeholder 3"/>
          <p:cNvSpPr>
            <a:spLocks noGrp="1"/>
          </p:cNvSpPr>
          <p:nvPr>
            <p:ph type="sldNum" sz="quarter" idx="11"/>
          </p:nvPr>
        </p:nvSpPr>
        <p:spPr/>
        <p:txBody>
          <a:bodyPr/>
          <a:lstStyle/>
          <a:p>
            <a:fld id="{6BBE49A0-230D-4300-87FD-0BA5BB68EDD9}" type="slidenum">
              <a:rPr lang="en-US" smtClean="0"/>
              <a:pPr/>
              <a:t>23</a:t>
            </a:fld>
            <a:endParaRPr lang="en-US" dirty="0"/>
          </a:p>
        </p:txBody>
      </p:sp>
    </p:spTree>
    <p:extLst>
      <p:ext uri="{BB962C8B-B14F-4D97-AF65-F5344CB8AC3E}">
        <p14:creationId xmlns:p14="http://schemas.microsoft.com/office/powerpoint/2010/main" val="28048290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custDataLst>
              <p:tags r:id="rId1"/>
            </p:custDataLst>
          </p:nvPr>
        </p:nvSpPr>
        <p:spPr>
          <a:xfrm>
            <a:off x="3276600" y="819150"/>
            <a:ext cx="5562600" cy="3807556"/>
          </a:xfrm>
        </p:spPr>
        <p:txBody>
          <a:bodyPr/>
          <a:lstStyle/>
          <a:p>
            <a:r>
              <a:rPr lang="en-US" dirty="0"/>
              <a:t>Web URL &amp; File Sandbox </a:t>
            </a:r>
            <a:r>
              <a:rPr lang="en-US" dirty="0" smtClean="0"/>
              <a:t>Service (CSI)</a:t>
            </a:r>
          </a:p>
          <a:p>
            <a:r>
              <a:rPr lang="en-US" dirty="0" smtClean="0"/>
              <a:t>Criminal Encryption Detection</a:t>
            </a:r>
          </a:p>
          <a:p>
            <a:r>
              <a:rPr lang="en-US" dirty="0" smtClean="0"/>
              <a:t>Forensic Data Capture</a:t>
            </a:r>
          </a:p>
          <a:p>
            <a:r>
              <a:rPr lang="en-US" dirty="0" smtClean="0"/>
              <a:t>Password File Data Theft</a:t>
            </a:r>
          </a:p>
          <a:p>
            <a:r>
              <a:rPr lang="en-US" dirty="0" smtClean="0"/>
              <a:t>Email URL Sandboxing</a:t>
            </a:r>
          </a:p>
          <a:p>
            <a:r>
              <a:rPr lang="en-US" dirty="0" smtClean="0"/>
              <a:t>OCR for Data-in-Motion</a:t>
            </a:r>
          </a:p>
          <a:p>
            <a:r>
              <a:rPr lang="en-US" dirty="0" smtClean="0"/>
              <a:t>Drip (Behavioral) DLP</a:t>
            </a:r>
          </a:p>
        </p:txBody>
      </p:sp>
      <p:sp>
        <p:nvSpPr>
          <p:cNvPr id="3" name="Title 2"/>
          <p:cNvSpPr>
            <a:spLocks noGrp="1"/>
          </p:cNvSpPr>
          <p:nvPr>
            <p:ph type="title"/>
            <p:custDataLst>
              <p:tags r:id="rId2"/>
            </p:custDataLst>
          </p:nvPr>
        </p:nvSpPr>
        <p:spPr/>
        <p:txBody>
          <a:bodyPr/>
          <a:lstStyle/>
          <a:p>
            <a:r>
              <a:rPr lang="en-US" dirty="0" smtClean="0"/>
              <a:t>Seven Industry Firsts</a:t>
            </a:r>
            <a:endParaRPr lang="en-US" dirty="0"/>
          </a:p>
        </p:txBody>
      </p:sp>
      <p:sp>
        <p:nvSpPr>
          <p:cNvPr id="4" name="Slide Number Placeholder 3"/>
          <p:cNvSpPr>
            <a:spLocks noGrp="1"/>
          </p:cNvSpPr>
          <p:nvPr>
            <p:ph type="sldNum" sz="quarter" idx="12"/>
            <p:custDataLst>
              <p:tags r:id="rId3"/>
            </p:custDataLst>
          </p:nvPr>
        </p:nvSpPr>
        <p:spPr/>
        <p:txBody>
          <a:bodyPr/>
          <a:lstStyle/>
          <a:p>
            <a:fld id="{6BBE49A0-230D-4300-87FD-0BA5BB68EDD9}" type="slidenum">
              <a:rPr lang="en-US" smtClean="0"/>
              <a:pPr/>
              <a:t>24</a:t>
            </a:fld>
            <a:endParaRPr lang="en-US" dirty="0"/>
          </a:p>
        </p:txBody>
      </p:sp>
      <p:pic>
        <p:nvPicPr>
          <p:cNvPr id="1026" name="Picture 2" descr="http://t0.gstatic.com/images?q=tbn:ANd9GcTVf9Wqzh3POQZ_rO2kjVR2rZKd4vVmWIloNfe79bQit9LdoNfS"/>
          <p:cNvPicPr>
            <a:picLocks noChangeAspect="1" noChangeArrowheads="1"/>
          </p:cNvPicPr>
          <p:nvPr>
            <p:custDataLst>
              <p:tags r:id="rId4"/>
            </p:custDataLst>
          </p:nvPr>
        </p:nvPicPr>
        <p:blipFill rotWithShape="1">
          <a:blip r:embed="rId8">
            <a:extLst>
              <a:ext uri="{28A0092B-C50C-407E-A947-70E740481C1C}">
                <a14:useLocalDpi xmlns:a14="http://schemas.microsoft.com/office/drawing/2010/main" val="0"/>
              </a:ext>
            </a:extLst>
          </a:blip>
          <a:srcRect l="4998" r="21535"/>
          <a:stretch/>
        </p:blipFill>
        <p:spPr bwMode="auto">
          <a:xfrm>
            <a:off x="250178" y="911721"/>
            <a:ext cx="2950222" cy="2879229"/>
          </a:xfrm>
          <a:prstGeom prst="rect">
            <a:avLst/>
          </a:prstGeom>
          <a:noFill/>
          <a:effectLst>
            <a:outerShdw blurRad="50800" dist="88900" dir="2700000" algn="tl" rotWithShape="0">
              <a:prstClr val="black">
                <a:alpha val="40000"/>
              </a:prstClr>
            </a:outerShdw>
            <a:softEdge rad="127000"/>
          </a:effectLst>
          <a:extLst>
            <a:ext uri="{909E8E84-426E-40DD-AFC4-6F175D3DCCD1}">
              <a14:hiddenFill xmlns:a14="http://schemas.microsoft.com/office/drawing/2010/main">
                <a:solidFill>
                  <a:srgbClr val="FFFFFF"/>
                </a:solidFill>
              </a14:hiddenFill>
            </a:ext>
          </a:extLst>
        </p:spPr>
      </p:pic>
      <p:sp>
        <p:nvSpPr>
          <p:cNvPr id="5" name="TextBox 4"/>
          <p:cNvSpPr txBox="1"/>
          <p:nvPr>
            <p:custDataLst>
              <p:tags r:id="rId5"/>
            </p:custDataLst>
          </p:nvPr>
        </p:nvSpPr>
        <p:spPr>
          <a:xfrm>
            <a:off x="383809" y="3105150"/>
            <a:ext cx="2664191" cy="646331"/>
          </a:xfrm>
          <a:prstGeom prst="rect">
            <a:avLst/>
          </a:prstGeom>
          <a:noFill/>
        </p:spPr>
        <p:txBody>
          <a:bodyPr wrap="none" rtlCol="0">
            <a:spAutoFit/>
          </a:bodyPr>
          <a:lstStyle/>
          <a:p>
            <a:r>
              <a:rPr lang="en-US" sz="3600" b="1" dirty="0" smtClean="0">
                <a:solidFill>
                  <a:schemeClr val="bg1">
                    <a:lumMod val="85000"/>
                  </a:schemeClr>
                </a:solidFill>
                <a:latin typeface="Arial" pitchFamily="34" charset="0"/>
                <a:cs typeface="Arial" pitchFamily="34" charset="0"/>
              </a:rPr>
              <a:t>TRITON 7.7</a:t>
            </a:r>
            <a:endParaRPr lang="en-US" sz="3600" b="1" dirty="0">
              <a:solidFill>
                <a:schemeClr val="bg1">
                  <a:lumMod val="85000"/>
                </a:schemeClr>
              </a:solidFill>
              <a:latin typeface="Arial" pitchFamily="34" charset="0"/>
              <a:cs typeface="Arial" pitchFamily="34" charset="0"/>
            </a:endParaRPr>
          </a:p>
        </p:txBody>
      </p:sp>
    </p:spTree>
    <p:extLst>
      <p:ext uri="{BB962C8B-B14F-4D97-AF65-F5344CB8AC3E}">
        <p14:creationId xmlns:p14="http://schemas.microsoft.com/office/powerpoint/2010/main" val="17157502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201973" y="2582781"/>
            <a:ext cx="821059" cy="430887"/>
          </a:xfrm>
          <a:prstGeom prst="rect">
            <a:avLst/>
          </a:prstGeom>
          <a:noFill/>
        </p:spPr>
        <p:txBody>
          <a:bodyPr wrap="none" rtlCol="0">
            <a:spAutoFit/>
          </a:bodyPr>
          <a:lstStyle/>
          <a:p>
            <a:r>
              <a:rPr lang="en-US" sz="1100" b="1" kern="1200" dirty="0" smtClean="0">
                <a:solidFill>
                  <a:schemeClr val="bg1">
                    <a:lumMod val="50000"/>
                  </a:schemeClr>
                </a:solidFill>
                <a:latin typeface="Arial" pitchFamily="34" charset="0"/>
                <a:cs typeface="Arial" pitchFamily="34" charset="0"/>
              </a:rPr>
              <a:t>Unknown</a:t>
            </a:r>
          </a:p>
          <a:p>
            <a:r>
              <a:rPr lang="en-US" sz="1100" b="1" dirty="0" smtClean="0">
                <a:solidFill>
                  <a:schemeClr val="bg1">
                    <a:lumMod val="50000"/>
                  </a:schemeClr>
                </a:solidFill>
                <a:latin typeface="Arial" pitchFamily="34" charset="0"/>
                <a:cs typeface="Arial" pitchFamily="34" charset="0"/>
              </a:rPr>
              <a:t>Threats</a:t>
            </a:r>
            <a:endParaRPr lang="en-US" sz="1100" b="1" kern="1200" dirty="0" smtClean="0">
              <a:solidFill>
                <a:schemeClr val="bg1">
                  <a:lumMod val="50000"/>
                </a:schemeClr>
              </a:solidFill>
              <a:latin typeface="Arial" pitchFamily="34" charset="0"/>
              <a:cs typeface="Arial" pitchFamily="34" charset="0"/>
            </a:endParaRPr>
          </a:p>
        </p:txBody>
      </p:sp>
      <p:sp>
        <p:nvSpPr>
          <p:cNvPr id="10" name="TextBox 9"/>
          <p:cNvSpPr txBox="1"/>
          <p:nvPr/>
        </p:nvSpPr>
        <p:spPr>
          <a:xfrm>
            <a:off x="1676400" y="2582780"/>
            <a:ext cx="694421" cy="430887"/>
          </a:xfrm>
          <a:prstGeom prst="rect">
            <a:avLst/>
          </a:prstGeom>
          <a:noFill/>
        </p:spPr>
        <p:txBody>
          <a:bodyPr wrap="none" rtlCol="0">
            <a:spAutoFit/>
          </a:bodyPr>
          <a:lstStyle/>
          <a:p>
            <a:pPr algn="r"/>
            <a:r>
              <a:rPr lang="en-US" sz="1100" b="1" kern="1200" dirty="0" smtClean="0">
                <a:solidFill>
                  <a:schemeClr val="bg1">
                    <a:lumMod val="50000"/>
                  </a:schemeClr>
                </a:solidFill>
                <a:latin typeface="Arial" pitchFamily="34" charset="0"/>
                <a:cs typeface="Arial" pitchFamily="34" charset="0"/>
              </a:rPr>
              <a:t>Known</a:t>
            </a:r>
          </a:p>
          <a:p>
            <a:pPr algn="r"/>
            <a:r>
              <a:rPr lang="en-US" sz="1100" b="1" dirty="0" smtClean="0">
                <a:solidFill>
                  <a:schemeClr val="bg1">
                    <a:lumMod val="50000"/>
                  </a:schemeClr>
                </a:solidFill>
                <a:latin typeface="Arial" pitchFamily="34" charset="0"/>
                <a:cs typeface="Arial" pitchFamily="34" charset="0"/>
              </a:rPr>
              <a:t>Threats</a:t>
            </a:r>
            <a:endParaRPr lang="en-US" sz="1100" b="1" kern="1200" dirty="0" smtClean="0">
              <a:solidFill>
                <a:schemeClr val="bg1">
                  <a:lumMod val="50000"/>
                </a:schemeClr>
              </a:solidFill>
              <a:latin typeface="Arial" pitchFamily="34" charset="0"/>
              <a:cs typeface="Arial" pitchFamily="34" charset="0"/>
            </a:endParaRPr>
          </a:p>
        </p:txBody>
      </p:sp>
      <p:sp>
        <p:nvSpPr>
          <p:cNvPr id="3" name="Title 2"/>
          <p:cNvSpPr>
            <a:spLocks noGrp="1"/>
          </p:cNvSpPr>
          <p:nvPr>
            <p:ph type="title"/>
          </p:nvPr>
        </p:nvSpPr>
        <p:spPr/>
        <p:txBody>
          <a:bodyPr/>
          <a:lstStyle/>
          <a:p>
            <a:r>
              <a:rPr lang="en-US" dirty="0" smtClean="0"/>
              <a:t>Defense Effectiveness</a:t>
            </a:r>
            <a:endParaRPr lang="en-US" dirty="0"/>
          </a:p>
        </p:txBody>
      </p:sp>
      <p:sp>
        <p:nvSpPr>
          <p:cNvPr id="4" name="Slide Number Placeholder 3"/>
          <p:cNvSpPr>
            <a:spLocks noGrp="1"/>
          </p:cNvSpPr>
          <p:nvPr>
            <p:ph type="sldNum" sz="quarter" idx="12"/>
          </p:nvPr>
        </p:nvSpPr>
        <p:spPr/>
        <p:txBody>
          <a:bodyPr/>
          <a:lstStyle/>
          <a:p>
            <a:fld id="{6BBE49A0-230D-4300-87FD-0BA5BB68EDD9}" type="slidenum">
              <a:rPr lang="en-US" smtClean="0"/>
              <a:pPr/>
              <a:t>25</a:t>
            </a:fld>
            <a:endParaRPr lang="en-US" dirty="0"/>
          </a:p>
        </p:txBody>
      </p:sp>
      <p:sp>
        <p:nvSpPr>
          <p:cNvPr id="5" name="Rounded Rectangle 4"/>
          <p:cNvSpPr/>
          <p:nvPr/>
        </p:nvSpPr>
        <p:spPr>
          <a:xfrm>
            <a:off x="2502565" y="1026695"/>
            <a:ext cx="3601452" cy="3400926"/>
          </a:xfrm>
          <a:prstGeom prst="round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a:stCxn id="10" idx="3"/>
            <a:endCxn id="11" idx="1"/>
          </p:cNvCxnSpPr>
          <p:nvPr/>
        </p:nvCxnSpPr>
        <p:spPr>
          <a:xfrm>
            <a:off x="2370821" y="2798224"/>
            <a:ext cx="3831152" cy="1"/>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283242" y="914400"/>
            <a:ext cx="24063" cy="3601453"/>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3543002" y="698956"/>
            <a:ext cx="1476686" cy="261610"/>
          </a:xfrm>
          <a:prstGeom prst="rect">
            <a:avLst/>
          </a:prstGeom>
          <a:noFill/>
        </p:spPr>
        <p:txBody>
          <a:bodyPr wrap="none" rtlCol="0">
            <a:spAutoFit/>
          </a:bodyPr>
          <a:lstStyle/>
          <a:p>
            <a:r>
              <a:rPr lang="en-US" sz="1100" b="1" kern="1200" dirty="0" smtClean="0">
                <a:solidFill>
                  <a:schemeClr val="bg1">
                    <a:lumMod val="50000"/>
                  </a:schemeClr>
                </a:solidFill>
                <a:latin typeface="Arial" pitchFamily="34" charset="0"/>
                <a:cs typeface="Arial" pitchFamily="34" charset="0"/>
              </a:rPr>
              <a:t>Real-Time Analysis</a:t>
            </a:r>
          </a:p>
        </p:txBody>
      </p:sp>
      <p:sp>
        <p:nvSpPr>
          <p:cNvPr id="17" name="TextBox 16"/>
          <p:cNvSpPr txBox="1"/>
          <p:nvPr/>
        </p:nvSpPr>
        <p:spPr>
          <a:xfrm>
            <a:off x="3398625" y="4444764"/>
            <a:ext cx="1628972" cy="261610"/>
          </a:xfrm>
          <a:prstGeom prst="rect">
            <a:avLst/>
          </a:prstGeom>
          <a:noFill/>
        </p:spPr>
        <p:txBody>
          <a:bodyPr wrap="none" rtlCol="0">
            <a:spAutoFit/>
          </a:bodyPr>
          <a:lstStyle/>
          <a:p>
            <a:r>
              <a:rPr lang="en-US" sz="1100" b="1" kern="1200" dirty="0" smtClean="0">
                <a:solidFill>
                  <a:schemeClr val="bg1">
                    <a:lumMod val="50000"/>
                  </a:schemeClr>
                </a:solidFill>
                <a:latin typeface="Arial" pitchFamily="34" charset="0"/>
                <a:cs typeface="Arial" pitchFamily="34" charset="0"/>
              </a:rPr>
              <a:t>Background Analysis</a:t>
            </a:r>
          </a:p>
        </p:txBody>
      </p:sp>
      <p:sp>
        <p:nvSpPr>
          <p:cNvPr id="18" name="Oval 17"/>
          <p:cNvSpPr/>
          <p:nvPr/>
        </p:nvSpPr>
        <p:spPr>
          <a:xfrm>
            <a:off x="3023938" y="3657597"/>
            <a:ext cx="152400" cy="16042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132222" y="3601450"/>
            <a:ext cx="655949" cy="276999"/>
          </a:xfrm>
          <a:prstGeom prst="rect">
            <a:avLst/>
          </a:prstGeom>
          <a:noFill/>
        </p:spPr>
        <p:txBody>
          <a:bodyPr wrap="none" rtlCol="0">
            <a:spAutoFit/>
          </a:bodyPr>
          <a:lstStyle/>
          <a:p>
            <a:r>
              <a:rPr lang="en-US" sz="1200" kern="1200" dirty="0" smtClean="0">
                <a:solidFill>
                  <a:schemeClr val="tx1"/>
                </a:solidFill>
                <a:latin typeface="Arial" pitchFamily="34" charset="0"/>
                <a:ea typeface="+mn-ea"/>
                <a:cs typeface="Arial" pitchFamily="34" charset="0"/>
              </a:rPr>
              <a:t>NGFW</a:t>
            </a:r>
          </a:p>
        </p:txBody>
      </p:sp>
      <p:sp>
        <p:nvSpPr>
          <p:cNvPr id="20" name="Oval 19"/>
          <p:cNvSpPr/>
          <p:nvPr/>
        </p:nvSpPr>
        <p:spPr>
          <a:xfrm>
            <a:off x="3697703" y="3304674"/>
            <a:ext cx="152400" cy="16042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3805987" y="3248527"/>
            <a:ext cx="378437" cy="276999"/>
          </a:xfrm>
          <a:prstGeom prst="rect">
            <a:avLst/>
          </a:prstGeom>
          <a:noFill/>
        </p:spPr>
        <p:txBody>
          <a:bodyPr wrap="none" rtlCol="0">
            <a:spAutoFit/>
          </a:bodyPr>
          <a:lstStyle/>
          <a:p>
            <a:r>
              <a:rPr lang="en-US" sz="1200" kern="1200" dirty="0" smtClean="0">
                <a:solidFill>
                  <a:schemeClr val="tx1"/>
                </a:solidFill>
                <a:latin typeface="Arial" pitchFamily="34" charset="0"/>
                <a:ea typeface="+mn-ea"/>
                <a:cs typeface="Arial" pitchFamily="34" charset="0"/>
              </a:rPr>
              <a:t>AV</a:t>
            </a:r>
          </a:p>
        </p:txBody>
      </p:sp>
      <p:sp>
        <p:nvSpPr>
          <p:cNvPr id="22" name="Oval 21"/>
          <p:cNvSpPr/>
          <p:nvPr/>
        </p:nvSpPr>
        <p:spPr>
          <a:xfrm>
            <a:off x="4251153" y="2843741"/>
            <a:ext cx="152400" cy="16042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356147" y="2803092"/>
            <a:ext cx="1144672" cy="276999"/>
          </a:xfrm>
          <a:prstGeom prst="rect">
            <a:avLst/>
          </a:prstGeom>
          <a:noFill/>
        </p:spPr>
        <p:txBody>
          <a:bodyPr wrap="none" rtlCol="0">
            <a:spAutoFit/>
          </a:bodyPr>
          <a:lstStyle/>
          <a:p>
            <a:r>
              <a:rPr lang="en-US" sz="1200" kern="1200" dirty="0" err="1" smtClean="0">
                <a:solidFill>
                  <a:schemeClr val="tx1"/>
                </a:solidFill>
                <a:latin typeface="Arial" pitchFamily="34" charset="0"/>
                <a:ea typeface="+mn-ea"/>
                <a:cs typeface="Arial" pitchFamily="34" charset="0"/>
              </a:rPr>
              <a:t>AV+URL+Rep</a:t>
            </a:r>
            <a:endParaRPr lang="en-US" sz="1200" kern="1200" dirty="0" smtClean="0">
              <a:solidFill>
                <a:schemeClr val="tx1"/>
              </a:solidFill>
              <a:latin typeface="Arial" pitchFamily="34" charset="0"/>
              <a:ea typeface="+mn-ea"/>
              <a:cs typeface="Arial" pitchFamily="34" charset="0"/>
            </a:endParaRPr>
          </a:p>
        </p:txBody>
      </p:sp>
      <p:sp>
        <p:nvSpPr>
          <p:cNvPr id="24" name="Oval 23"/>
          <p:cNvSpPr/>
          <p:nvPr/>
        </p:nvSpPr>
        <p:spPr>
          <a:xfrm>
            <a:off x="3481136" y="3039981"/>
            <a:ext cx="152400" cy="16042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589420" y="2983834"/>
            <a:ext cx="788999" cy="276999"/>
          </a:xfrm>
          <a:prstGeom prst="rect">
            <a:avLst/>
          </a:prstGeom>
          <a:noFill/>
        </p:spPr>
        <p:txBody>
          <a:bodyPr wrap="none" rtlCol="0">
            <a:spAutoFit/>
          </a:bodyPr>
          <a:lstStyle/>
          <a:p>
            <a:r>
              <a:rPr lang="en-US" sz="1200" kern="1200" dirty="0" smtClean="0">
                <a:solidFill>
                  <a:schemeClr val="tx1"/>
                </a:solidFill>
                <a:latin typeface="Arial" pitchFamily="34" charset="0"/>
                <a:ea typeface="+mn-ea"/>
                <a:cs typeface="Arial" pitchFamily="34" charset="0"/>
              </a:rPr>
              <a:t>Sandbox</a:t>
            </a:r>
          </a:p>
        </p:txBody>
      </p:sp>
      <p:sp>
        <p:nvSpPr>
          <p:cNvPr id="26" name="Oval 25"/>
          <p:cNvSpPr/>
          <p:nvPr/>
        </p:nvSpPr>
        <p:spPr>
          <a:xfrm>
            <a:off x="4371467" y="2446427"/>
            <a:ext cx="152400" cy="160422"/>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479751" y="2390280"/>
            <a:ext cx="1045479" cy="276999"/>
          </a:xfrm>
          <a:prstGeom prst="rect">
            <a:avLst/>
          </a:prstGeom>
          <a:noFill/>
        </p:spPr>
        <p:txBody>
          <a:bodyPr wrap="none" rtlCol="0">
            <a:spAutoFit/>
          </a:bodyPr>
          <a:lstStyle/>
          <a:p>
            <a:r>
              <a:rPr lang="en-US" sz="1200" kern="1200" dirty="0" smtClean="0">
                <a:solidFill>
                  <a:schemeClr val="tx1"/>
                </a:solidFill>
                <a:latin typeface="Arial" pitchFamily="34" charset="0"/>
                <a:ea typeface="+mn-ea"/>
                <a:cs typeface="Arial" pitchFamily="34" charset="0"/>
              </a:rPr>
              <a:t>Cloud-Assist</a:t>
            </a:r>
          </a:p>
        </p:txBody>
      </p:sp>
      <p:sp>
        <p:nvSpPr>
          <p:cNvPr id="28" name="Oval 27"/>
          <p:cNvSpPr/>
          <p:nvPr/>
        </p:nvSpPr>
        <p:spPr>
          <a:xfrm>
            <a:off x="4812623" y="2013294"/>
            <a:ext cx="152400" cy="160422"/>
          </a:xfrm>
          <a:prstGeom prst="ellips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376342" y="1962150"/>
            <a:ext cx="500458" cy="276999"/>
          </a:xfrm>
          <a:prstGeom prst="rect">
            <a:avLst/>
          </a:prstGeom>
          <a:noFill/>
        </p:spPr>
        <p:txBody>
          <a:bodyPr wrap="none" rtlCol="0">
            <a:spAutoFit/>
          </a:bodyPr>
          <a:lstStyle/>
          <a:p>
            <a:r>
              <a:rPr lang="en-US" sz="1200" kern="1200" dirty="0" smtClean="0">
                <a:solidFill>
                  <a:schemeClr val="tx1"/>
                </a:solidFill>
                <a:latin typeface="Arial" pitchFamily="34" charset="0"/>
                <a:ea typeface="+mn-ea"/>
                <a:cs typeface="Arial" pitchFamily="34" charset="0"/>
              </a:rPr>
              <a:t>ACE</a:t>
            </a:r>
          </a:p>
        </p:txBody>
      </p:sp>
      <p:sp>
        <p:nvSpPr>
          <p:cNvPr id="30" name="TextBox 29"/>
          <p:cNvSpPr txBox="1"/>
          <p:nvPr/>
        </p:nvSpPr>
        <p:spPr>
          <a:xfrm>
            <a:off x="4840696" y="1082843"/>
            <a:ext cx="805029" cy="261610"/>
          </a:xfrm>
          <a:prstGeom prst="rect">
            <a:avLst/>
          </a:prstGeom>
          <a:noFill/>
        </p:spPr>
        <p:txBody>
          <a:bodyPr wrap="none" rtlCol="0">
            <a:spAutoFit/>
          </a:bodyPr>
          <a:lstStyle/>
          <a:p>
            <a:r>
              <a:rPr lang="en-US" sz="1050" i="1" kern="1200" dirty="0" smtClean="0">
                <a:solidFill>
                  <a:schemeClr val="tx1"/>
                </a:solidFill>
                <a:latin typeface="Arial" pitchFamily="34" charset="0"/>
                <a:ea typeface="+mn-ea"/>
                <a:cs typeface="Arial" pitchFamily="34" charset="0"/>
              </a:rPr>
              <a:t>Predictive</a:t>
            </a:r>
          </a:p>
        </p:txBody>
      </p:sp>
      <p:sp>
        <p:nvSpPr>
          <p:cNvPr id="31" name="TextBox 30"/>
          <p:cNvSpPr txBox="1"/>
          <p:nvPr/>
        </p:nvSpPr>
        <p:spPr>
          <a:xfrm>
            <a:off x="3057105" y="4122821"/>
            <a:ext cx="710451" cy="253916"/>
          </a:xfrm>
          <a:prstGeom prst="rect">
            <a:avLst/>
          </a:prstGeom>
          <a:noFill/>
        </p:spPr>
        <p:txBody>
          <a:bodyPr wrap="none" rtlCol="0">
            <a:spAutoFit/>
          </a:bodyPr>
          <a:lstStyle/>
          <a:p>
            <a:r>
              <a:rPr lang="en-US" sz="1050" i="1" kern="1200" dirty="0" smtClean="0">
                <a:solidFill>
                  <a:schemeClr val="tx1"/>
                </a:solidFill>
                <a:latin typeface="Arial" pitchFamily="34" charset="0"/>
                <a:ea typeface="+mn-ea"/>
                <a:cs typeface="Arial" pitchFamily="34" charset="0"/>
              </a:rPr>
              <a:t>Reactive</a:t>
            </a:r>
          </a:p>
        </p:txBody>
      </p:sp>
      <p:sp>
        <p:nvSpPr>
          <p:cNvPr id="32" name="TextBox 31"/>
          <p:cNvSpPr txBox="1"/>
          <p:nvPr/>
        </p:nvSpPr>
        <p:spPr>
          <a:xfrm>
            <a:off x="4822980" y="4121442"/>
            <a:ext cx="716863" cy="253916"/>
          </a:xfrm>
          <a:prstGeom prst="rect">
            <a:avLst/>
          </a:prstGeom>
          <a:noFill/>
        </p:spPr>
        <p:txBody>
          <a:bodyPr wrap="none" rtlCol="0">
            <a:spAutoFit/>
          </a:bodyPr>
          <a:lstStyle/>
          <a:p>
            <a:r>
              <a:rPr lang="en-US" sz="1050" i="1" kern="1200" dirty="0" smtClean="0">
                <a:solidFill>
                  <a:schemeClr val="tx1"/>
                </a:solidFill>
                <a:latin typeface="Arial" pitchFamily="34" charset="0"/>
                <a:ea typeface="+mn-ea"/>
                <a:cs typeface="Arial" pitchFamily="34" charset="0"/>
              </a:rPr>
              <a:t>Too Late</a:t>
            </a:r>
          </a:p>
        </p:txBody>
      </p:sp>
      <p:sp>
        <p:nvSpPr>
          <p:cNvPr id="33" name="TextBox 32"/>
          <p:cNvSpPr txBox="1"/>
          <p:nvPr/>
        </p:nvSpPr>
        <p:spPr>
          <a:xfrm>
            <a:off x="2995259" y="1073443"/>
            <a:ext cx="747320" cy="253916"/>
          </a:xfrm>
          <a:prstGeom prst="rect">
            <a:avLst/>
          </a:prstGeom>
          <a:noFill/>
        </p:spPr>
        <p:txBody>
          <a:bodyPr wrap="none" rtlCol="0">
            <a:spAutoFit/>
          </a:bodyPr>
          <a:lstStyle/>
          <a:p>
            <a:r>
              <a:rPr lang="en-US" sz="1050" i="1" kern="1200" dirty="0" smtClean="0">
                <a:solidFill>
                  <a:schemeClr val="tx1"/>
                </a:solidFill>
                <a:latin typeface="Arial" pitchFamily="34" charset="0"/>
                <a:ea typeface="+mn-ea"/>
                <a:cs typeface="Arial" pitchFamily="34" charset="0"/>
              </a:rPr>
              <a:t>Too Slow</a:t>
            </a:r>
          </a:p>
        </p:txBody>
      </p:sp>
      <p:sp>
        <p:nvSpPr>
          <p:cNvPr id="2" name="TextBox 1"/>
          <p:cNvSpPr txBox="1"/>
          <p:nvPr/>
        </p:nvSpPr>
        <p:spPr>
          <a:xfrm>
            <a:off x="6477000" y="971550"/>
            <a:ext cx="1991251" cy="1384995"/>
          </a:xfrm>
          <a:prstGeom prst="rect">
            <a:avLst/>
          </a:prstGeom>
          <a:noFill/>
          <a:ln w="19050">
            <a:solidFill>
              <a:srgbClr val="0070C0"/>
            </a:solidFill>
          </a:ln>
        </p:spPr>
        <p:txBody>
          <a:bodyPr wrap="none" rtlCol="0">
            <a:spAutoFit/>
          </a:bodyPr>
          <a:lstStyle/>
          <a:p>
            <a:r>
              <a:rPr lang="en-US" sz="1200" dirty="0" smtClean="0">
                <a:solidFill>
                  <a:srgbClr val="0070C0"/>
                </a:solidFill>
                <a:latin typeface="Arial" pitchFamily="34" charset="0"/>
                <a:cs typeface="Arial" pitchFamily="34" charset="0"/>
              </a:rPr>
              <a:t>RT Security Classifiers</a:t>
            </a:r>
          </a:p>
          <a:p>
            <a:r>
              <a:rPr lang="en-US" sz="1200" dirty="0" smtClean="0">
                <a:solidFill>
                  <a:srgbClr val="0070C0"/>
                </a:solidFill>
                <a:latin typeface="Arial" pitchFamily="34" charset="0"/>
                <a:cs typeface="Arial" pitchFamily="34" charset="0"/>
              </a:rPr>
              <a:t>RT Content Classifiers</a:t>
            </a:r>
          </a:p>
          <a:p>
            <a:r>
              <a:rPr lang="en-US" sz="1200" dirty="0" smtClean="0">
                <a:solidFill>
                  <a:srgbClr val="0070C0"/>
                </a:solidFill>
                <a:latin typeface="Arial" pitchFamily="34" charset="0"/>
                <a:cs typeface="Arial" pitchFamily="34" charset="0"/>
              </a:rPr>
              <a:t>RT Data Classifiers</a:t>
            </a:r>
          </a:p>
          <a:p>
            <a:r>
              <a:rPr lang="en-US" sz="1200" dirty="0" smtClean="0">
                <a:solidFill>
                  <a:srgbClr val="0070C0"/>
                </a:solidFill>
                <a:latin typeface="Arial" pitchFamily="34" charset="0"/>
                <a:cs typeface="Arial" pitchFamily="34" charset="0"/>
              </a:rPr>
              <a:t>Anti-Malware Engines</a:t>
            </a:r>
          </a:p>
          <a:p>
            <a:r>
              <a:rPr lang="en-US" sz="1200" dirty="0" smtClean="0">
                <a:solidFill>
                  <a:srgbClr val="0070C0"/>
                </a:solidFill>
                <a:latin typeface="Arial" pitchFamily="34" charset="0"/>
                <a:cs typeface="Arial" pitchFamily="34" charset="0"/>
              </a:rPr>
              <a:t>URL Classification</a:t>
            </a:r>
          </a:p>
          <a:p>
            <a:r>
              <a:rPr lang="en-US" sz="1200" dirty="0" smtClean="0">
                <a:solidFill>
                  <a:srgbClr val="0070C0"/>
                </a:solidFill>
                <a:latin typeface="Arial" pitchFamily="34" charset="0"/>
                <a:cs typeface="Arial" pitchFamily="34" charset="0"/>
              </a:rPr>
              <a:t>Reputation Analysis</a:t>
            </a:r>
          </a:p>
          <a:p>
            <a:r>
              <a:rPr lang="en-US" sz="1200" dirty="0" smtClean="0">
                <a:solidFill>
                  <a:srgbClr val="0070C0"/>
                </a:solidFill>
                <a:latin typeface="Arial" pitchFamily="34" charset="0"/>
                <a:cs typeface="Arial" pitchFamily="34" charset="0"/>
              </a:rPr>
              <a:t>Anti-Spam/Spear-Phishing</a:t>
            </a:r>
            <a:endParaRPr lang="en-US" sz="1400" dirty="0">
              <a:solidFill>
                <a:srgbClr val="0070C0"/>
              </a:solidFill>
              <a:latin typeface="Arial" pitchFamily="34" charset="0"/>
              <a:cs typeface="Arial" pitchFamily="34" charset="0"/>
            </a:endParaRPr>
          </a:p>
        </p:txBody>
      </p:sp>
      <p:cxnSp>
        <p:nvCxnSpPr>
          <p:cNvPr id="8" name="Straight Connector 7"/>
          <p:cNvCxnSpPr>
            <a:stCxn id="28" idx="7"/>
          </p:cNvCxnSpPr>
          <p:nvPr/>
        </p:nvCxnSpPr>
        <p:spPr>
          <a:xfrm flipV="1">
            <a:off x="4942705" y="1073445"/>
            <a:ext cx="1534295" cy="963342"/>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8" idx="5"/>
          </p:cNvCxnSpPr>
          <p:nvPr/>
        </p:nvCxnSpPr>
        <p:spPr>
          <a:xfrm>
            <a:off x="4942705" y="2150223"/>
            <a:ext cx="1534295" cy="114907"/>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2047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Rectangle 75"/>
          <p:cNvSpPr/>
          <p:nvPr/>
        </p:nvSpPr>
        <p:spPr>
          <a:xfrm>
            <a:off x="378524" y="3056062"/>
            <a:ext cx="4123111" cy="555831"/>
          </a:xfrm>
          <a:prstGeom prst="rect">
            <a:avLst/>
          </a:prstGeom>
          <a:gradFill flip="none" rotWithShape="1">
            <a:gsLst>
              <a:gs pos="0">
                <a:schemeClr val="bg1">
                  <a:lumMod val="85000"/>
                </a:schemeClr>
              </a:gs>
              <a:gs pos="50000">
                <a:schemeClr val="bg1">
                  <a:lumMod val="95000"/>
                </a:schemeClr>
              </a:gs>
              <a:gs pos="100000">
                <a:schemeClr val="bg1">
                  <a:shade val="100000"/>
                  <a:satMod val="115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Rectangle 54"/>
          <p:cNvSpPr/>
          <p:nvPr/>
        </p:nvSpPr>
        <p:spPr>
          <a:xfrm>
            <a:off x="378524" y="2483500"/>
            <a:ext cx="4123111" cy="555831"/>
          </a:xfrm>
          <a:prstGeom prst="rect">
            <a:avLst/>
          </a:prstGeom>
          <a:gradFill flip="none" rotWithShape="1">
            <a:gsLst>
              <a:gs pos="0">
                <a:schemeClr val="bg1">
                  <a:lumMod val="85000"/>
                </a:schemeClr>
              </a:gs>
              <a:gs pos="50000">
                <a:schemeClr val="bg1">
                  <a:lumMod val="95000"/>
                </a:schemeClr>
              </a:gs>
              <a:gs pos="100000">
                <a:schemeClr val="bg1">
                  <a:shade val="100000"/>
                  <a:satMod val="115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 name="Rectangle 56"/>
          <p:cNvSpPr/>
          <p:nvPr/>
        </p:nvSpPr>
        <p:spPr>
          <a:xfrm>
            <a:off x="4467587" y="2480529"/>
            <a:ext cx="3488146" cy="558228"/>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8" name="Rectangle 77"/>
          <p:cNvSpPr/>
          <p:nvPr/>
        </p:nvSpPr>
        <p:spPr>
          <a:xfrm>
            <a:off x="4467587" y="3053088"/>
            <a:ext cx="3488146" cy="558228"/>
          </a:xfrm>
          <a:prstGeom prst="rect">
            <a:avLst/>
          </a:prstGeom>
          <a:solidFill>
            <a:schemeClr val="tx1">
              <a:lumMod val="90000"/>
              <a:lumOff val="1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304800" y="0"/>
            <a:ext cx="6400800" cy="571500"/>
          </a:xfrm>
        </p:spPr>
        <p:txBody>
          <a:bodyPr>
            <a:normAutofit/>
          </a:bodyPr>
          <a:lstStyle/>
          <a:p>
            <a:r>
              <a:rPr lang="en-US" sz="2800" dirty="0" smtClean="0"/>
              <a:t>Zero Day Browser Exploits – Q1 2012</a:t>
            </a:r>
            <a:endParaRPr lang="en-US" sz="2800" dirty="0"/>
          </a:p>
        </p:txBody>
      </p:sp>
      <p:sp>
        <p:nvSpPr>
          <p:cNvPr id="34" name="Rectangle 33"/>
          <p:cNvSpPr/>
          <p:nvPr/>
        </p:nvSpPr>
        <p:spPr>
          <a:xfrm>
            <a:off x="378524" y="751804"/>
            <a:ext cx="4123111" cy="555831"/>
          </a:xfrm>
          <a:prstGeom prst="rect">
            <a:avLst/>
          </a:prstGeom>
          <a:gradFill flip="none" rotWithShape="1">
            <a:gsLst>
              <a:gs pos="0">
                <a:schemeClr val="bg1">
                  <a:lumMod val="85000"/>
                </a:schemeClr>
              </a:gs>
              <a:gs pos="50000">
                <a:schemeClr val="bg1">
                  <a:lumMod val="95000"/>
                </a:schemeClr>
              </a:gs>
              <a:gs pos="100000">
                <a:schemeClr val="bg1">
                  <a:shade val="100000"/>
                  <a:satMod val="115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4" name="TextBox 13"/>
          <p:cNvSpPr txBox="1"/>
          <p:nvPr/>
        </p:nvSpPr>
        <p:spPr>
          <a:xfrm>
            <a:off x="398710" y="850994"/>
            <a:ext cx="3906150" cy="400110"/>
          </a:xfrm>
          <a:prstGeom prst="rect">
            <a:avLst/>
          </a:prstGeom>
          <a:noFill/>
        </p:spPr>
        <p:txBody>
          <a:bodyPr wrap="square" rtlCol="0">
            <a:spAutoFit/>
          </a:bodyPr>
          <a:lstStyle/>
          <a:p>
            <a:r>
              <a:rPr lang="en-US" sz="2000" dirty="0" smtClean="0"/>
              <a:t>Websense</a:t>
            </a:r>
            <a:endParaRPr lang="en-US" sz="2000" dirty="0"/>
          </a:p>
        </p:txBody>
      </p:sp>
      <p:sp>
        <p:nvSpPr>
          <p:cNvPr id="17" name="Rectangle 16"/>
          <p:cNvSpPr/>
          <p:nvPr/>
        </p:nvSpPr>
        <p:spPr>
          <a:xfrm>
            <a:off x="4467587" y="748832"/>
            <a:ext cx="3488146" cy="558228"/>
          </a:xfrm>
          <a:prstGeom prst="rect">
            <a:avLst/>
          </a:prstGeom>
          <a:solidFill>
            <a:schemeClr val="accent5">
              <a:lumMod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18" name="TextBox 17"/>
          <p:cNvSpPr txBox="1"/>
          <p:nvPr/>
        </p:nvSpPr>
        <p:spPr>
          <a:xfrm>
            <a:off x="4467587" y="735145"/>
            <a:ext cx="2088232" cy="584775"/>
          </a:xfrm>
          <a:prstGeom prst="rect">
            <a:avLst/>
          </a:prstGeom>
          <a:noFill/>
        </p:spPr>
        <p:txBody>
          <a:bodyPr wrap="square" rtlCol="0" anchor="ctr">
            <a:spAutoFit/>
          </a:bodyPr>
          <a:lstStyle/>
          <a:p>
            <a:r>
              <a:rPr lang="en-GB" sz="3200" dirty="0" smtClean="0">
                <a:solidFill>
                  <a:schemeClr val="bg1"/>
                </a:solidFill>
                <a:latin typeface="Arial Black" pitchFamily="34" charset="0"/>
              </a:rPr>
              <a:t>98.1%</a:t>
            </a:r>
            <a:endParaRPr lang="en-GB" sz="3200" dirty="0">
              <a:solidFill>
                <a:schemeClr val="bg1"/>
              </a:solidFill>
              <a:latin typeface="Arial Black" pitchFamily="34" charset="0"/>
            </a:endParaRPr>
          </a:p>
        </p:txBody>
      </p:sp>
      <p:sp>
        <p:nvSpPr>
          <p:cNvPr id="19" name="Rectangle 18"/>
          <p:cNvSpPr/>
          <p:nvPr/>
        </p:nvSpPr>
        <p:spPr>
          <a:xfrm>
            <a:off x="7812360" y="748833"/>
            <a:ext cx="144016" cy="558228"/>
          </a:xfrm>
          <a:prstGeom prst="rect">
            <a:avLst/>
          </a:prstGeom>
          <a:solidFill>
            <a:schemeClr val="accent5">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1" name="Rectangle 40"/>
          <p:cNvSpPr/>
          <p:nvPr/>
        </p:nvSpPr>
        <p:spPr>
          <a:xfrm>
            <a:off x="378524" y="1895221"/>
            <a:ext cx="4123111" cy="555831"/>
          </a:xfrm>
          <a:prstGeom prst="rect">
            <a:avLst/>
          </a:prstGeom>
          <a:gradFill flip="none" rotWithShape="1">
            <a:gsLst>
              <a:gs pos="0">
                <a:schemeClr val="bg1">
                  <a:lumMod val="85000"/>
                </a:schemeClr>
              </a:gs>
              <a:gs pos="50000">
                <a:schemeClr val="bg1">
                  <a:lumMod val="95000"/>
                </a:schemeClr>
              </a:gs>
              <a:gs pos="100000">
                <a:schemeClr val="bg1">
                  <a:shade val="100000"/>
                  <a:satMod val="115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6" name="Rectangle 45"/>
          <p:cNvSpPr/>
          <p:nvPr/>
        </p:nvSpPr>
        <p:spPr>
          <a:xfrm>
            <a:off x="4467587" y="1892248"/>
            <a:ext cx="3488146" cy="558228"/>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7" name="TextBox 46"/>
          <p:cNvSpPr txBox="1"/>
          <p:nvPr/>
        </p:nvSpPr>
        <p:spPr>
          <a:xfrm>
            <a:off x="4495800" y="2442377"/>
            <a:ext cx="2088232" cy="584775"/>
          </a:xfrm>
          <a:prstGeom prst="rect">
            <a:avLst/>
          </a:prstGeom>
          <a:noFill/>
        </p:spPr>
        <p:txBody>
          <a:bodyPr wrap="square" rtlCol="0" anchor="ctr">
            <a:spAutoFit/>
          </a:bodyPr>
          <a:lstStyle/>
          <a:p>
            <a:r>
              <a:rPr lang="en-GB" sz="3200" dirty="0" smtClean="0">
                <a:solidFill>
                  <a:schemeClr val="bg1"/>
                </a:solidFill>
                <a:latin typeface="Arial Black" pitchFamily="34" charset="0"/>
              </a:rPr>
              <a:t>63.5%</a:t>
            </a:r>
            <a:endParaRPr lang="en-GB" sz="3200" dirty="0">
              <a:solidFill>
                <a:schemeClr val="bg1"/>
              </a:solidFill>
              <a:latin typeface="Arial Black" pitchFamily="34" charset="0"/>
            </a:endParaRPr>
          </a:p>
        </p:txBody>
      </p:sp>
      <p:sp>
        <p:nvSpPr>
          <p:cNvPr id="49" name="Rectangle 48"/>
          <p:cNvSpPr/>
          <p:nvPr/>
        </p:nvSpPr>
        <p:spPr>
          <a:xfrm>
            <a:off x="6858000" y="1892249"/>
            <a:ext cx="1098379" cy="558228"/>
          </a:xfrm>
          <a:prstGeom prst="rect">
            <a:avLst/>
          </a:prstGeom>
          <a:solidFill>
            <a:schemeClr val="accent2">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9" name="Rectangle 58"/>
          <p:cNvSpPr/>
          <p:nvPr/>
        </p:nvSpPr>
        <p:spPr>
          <a:xfrm>
            <a:off x="6477000" y="2480530"/>
            <a:ext cx="1479388" cy="558228"/>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0" name="Rectangle 59"/>
          <p:cNvSpPr/>
          <p:nvPr/>
        </p:nvSpPr>
        <p:spPr>
          <a:xfrm>
            <a:off x="378524" y="3623413"/>
            <a:ext cx="4123111" cy="555831"/>
          </a:xfrm>
          <a:prstGeom prst="rect">
            <a:avLst/>
          </a:prstGeom>
          <a:gradFill flip="none" rotWithShape="1">
            <a:gsLst>
              <a:gs pos="0">
                <a:schemeClr val="bg1">
                  <a:lumMod val="85000"/>
                </a:schemeClr>
              </a:gs>
              <a:gs pos="50000">
                <a:schemeClr val="bg1">
                  <a:lumMod val="95000"/>
                </a:schemeClr>
              </a:gs>
              <a:gs pos="100000">
                <a:schemeClr val="bg1">
                  <a:shade val="100000"/>
                  <a:satMod val="115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1" name="TextBox 60"/>
          <p:cNvSpPr txBox="1"/>
          <p:nvPr/>
        </p:nvSpPr>
        <p:spPr>
          <a:xfrm>
            <a:off x="398710" y="3722602"/>
            <a:ext cx="3906150" cy="400110"/>
          </a:xfrm>
          <a:prstGeom prst="rect">
            <a:avLst/>
          </a:prstGeom>
          <a:noFill/>
        </p:spPr>
        <p:txBody>
          <a:bodyPr wrap="square" rtlCol="0">
            <a:spAutoFit/>
          </a:bodyPr>
          <a:lstStyle/>
          <a:p>
            <a:r>
              <a:rPr lang="en-US" sz="2000" dirty="0" smtClean="0"/>
              <a:t>Security SaaS-2</a:t>
            </a:r>
            <a:endParaRPr lang="en-US" sz="2000" dirty="0"/>
          </a:p>
        </p:txBody>
      </p:sp>
      <p:sp>
        <p:nvSpPr>
          <p:cNvPr id="62" name="Rectangle 61"/>
          <p:cNvSpPr/>
          <p:nvPr/>
        </p:nvSpPr>
        <p:spPr>
          <a:xfrm>
            <a:off x="4467587" y="3620440"/>
            <a:ext cx="3488146" cy="558228"/>
          </a:xfrm>
          <a:prstGeom prst="rect">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4" name="Rectangle 63"/>
          <p:cNvSpPr/>
          <p:nvPr/>
        </p:nvSpPr>
        <p:spPr>
          <a:xfrm>
            <a:off x="5638800" y="3620441"/>
            <a:ext cx="2362200" cy="558228"/>
          </a:xfrm>
          <a:prstGeom prst="rect">
            <a:avLst/>
          </a:prstGeom>
          <a:solidFill>
            <a:schemeClr val="accent4">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0" name="Rectangle 69"/>
          <p:cNvSpPr/>
          <p:nvPr/>
        </p:nvSpPr>
        <p:spPr>
          <a:xfrm>
            <a:off x="378524" y="4213435"/>
            <a:ext cx="4123111" cy="555831"/>
          </a:xfrm>
          <a:prstGeom prst="rect">
            <a:avLst/>
          </a:prstGeom>
          <a:gradFill flip="none" rotWithShape="1">
            <a:gsLst>
              <a:gs pos="0">
                <a:schemeClr val="bg1">
                  <a:lumMod val="85000"/>
                </a:schemeClr>
              </a:gs>
              <a:gs pos="50000">
                <a:schemeClr val="bg1">
                  <a:lumMod val="95000"/>
                </a:schemeClr>
              </a:gs>
              <a:gs pos="100000">
                <a:schemeClr val="bg1">
                  <a:shade val="100000"/>
                  <a:satMod val="115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 name="TextBox 70"/>
          <p:cNvSpPr txBox="1"/>
          <p:nvPr/>
        </p:nvSpPr>
        <p:spPr>
          <a:xfrm>
            <a:off x="398710" y="4312624"/>
            <a:ext cx="3906150" cy="400110"/>
          </a:xfrm>
          <a:prstGeom prst="rect">
            <a:avLst/>
          </a:prstGeom>
          <a:noFill/>
        </p:spPr>
        <p:txBody>
          <a:bodyPr wrap="square" rtlCol="0">
            <a:spAutoFit/>
          </a:bodyPr>
          <a:lstStyle/>
          <a:p>
            <a:r>
              <a:rPr lang="en-US" sz="2000" dirty="0" smtClean="0"/>
              <a:t>UTM Vendor</a:t>
            </a:r>
            <a:endParaRPr lang="en-US" sz="2000" dirty="0"/>
          </a:p>
        </p:txBody>
      </p:sp>
      <p:sp>
        <p:nvSpPr>
          <p:cNvPr id="72" name="Rectangle 71"/>
          <p:cNvSpPr/>
          <p:nvPr/>
        </p:nvSpPr>
        <p:spPr>
          <a:xfrm>
            <a:off x="4467587" y="4210462"/>
            <a:ext cx="3488146" cy="558228"/>
          </a:xfrm>
          <a:prstGeom prst="rect">
            <a:avLst/>
          </a:prstGeom>
          <a:solidFill>
            <a:schemeClr val="bg2">
              <a:lumMod val="1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4" name="Rectangle 73"/>
          <p:cNvSpPr/>
          <p:nvPr/>
        </p:nvSpPr>
        <p:spPr>
          <a:xfrm>
            <a:off x="4788023" y="4210463"/>
            <a:ext cx="3168353" cy="558228"/>
          </a:xfrm>
          <a:prstGeom prst="rect">
            <a:avLst/>
          </a:prstGeom>
          <a:solidFill>
            <a:schemeClr val="bg2">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3" name="TextBox 62"/>
          <p:cNvSpPr txBox="1"/>
          <p:nvPr/>
        </p:nvSpPr>
        <p:spPr>
          <a:xfrm>
            <a:off x="4495800" y="3606754"/>
            <a:ext cx="2088232" cy="584775"/>
          </a:xfrm>
          <a:prstGeom prst="rect">
            <a:avLst/>
          </a:prstGeom>
          <a:noFill/>
        </p:spPr>
        <p:txBody>
          <a:bodyPr wrap="square" rtlCol="0" anchor="ctr">
            <a:spAutoFit/>
          </a:bodyPr>
          <a:lstStyle/>
          <a:p>
            <a:r>
              <a:rPr lang="en-GB" sz="3200" dirty="0" smtClean="0">
                <a:solidFill>
                  <a:schemeClr val="bg1"/>
                </a:solidFill>
                <a:latin typeface="Arial Black" pitchFamily="34" charset="0"/>
              </a:rPr>
              <a:t>31.3%</a:t>
            </a:r>
            <a:endParaRPr lang="en-GB" sz="3200" dirty="0">
              <a:solidFill>
                <a:schemeClr val="bg1"/>
              </a:solidFill>
              <a:latin typeface="Arial Black" pitchFamily="34" charset="0"/>
            </a:endParaRPr>
          </a:p>
        </p:txBody>
      </p:sp>
      <p:sp>
        <p:nvSpPr>
          <p:cNvPr id="73" name="TextBox 72"/>
          <p:cNvSpPr txBox="1"/>
          <p:nvPr/>
        </p:nvSpPr>
        <p:spPr>
          <a:xfrm>
            <a:off x="4495800" y="4196775"/>
            <a:ext cx="2088232" cy="584775"/>
          </a:xfrm>
          <a:prstGeom prst="rect">
            <a:avLst/>
          </a:prstGeom>
          <a:noFill/>
        </p:spPr>
        <p:txBody>
          <a:bodyPr wrap="square" rtlCol="0" anchor="ctr">
            <a:spAutoFit/>
          </a:bodyPr>
          <a:lstStyle/>
          <a:p>
            <a:r>
              <a:rPr lang="en-GB" sz="3200" dirty="0" smtClean="0">
                <a:solidFill>
                  <a:schemeClr val="bg1"/>
                </a:solidFill>
                <a:latin typeface="Arial Black" pitchFamily="34" charset="0"/>
              </a:rPr>
              <a:t>1.9%</a:t>
            </a:r>
            <a:endParaRPr lang="en-GB" sz="3200" dirty="0">
              <a:solidFill>
                <a:schemeClr val="bg1"/>
              </a:solidFill>
              <a:latin typeface="Arial Black" pitchFamily="34" charset="0"/>
            </a:endParaRPr>
          </a:p>
        </p:txBody>
      </p:sp>
      <p:sp>
        <p:nvSpPr>
          <p:cNvPr id="75" name="TextBox 74"/>
          <p:cNvSpPr txBox="1"/>
          <p:nvPr/>
        </p:nvSpPr>
        <p:spPr>
          <a:xfrm rot="16200000">
            <a:off x="7357016" y="2980604"/>
            <a:ext cx="3312369" cy="261610"/>
          </a:xfrm>
          <a:prstGeom prst="rect">
            <a:avLst/>
          </a:prstGeom>
          <a:noFill/>
        </p:spPr>
        <p:txBody>
          <a:bodyPr wrap="square" rtlCol="0">
            <a:spAutoFit/>
          </a:bodyPr>
          <a:lstStyle/>
          <a:p>
            <a:r>
              <a:rPr lang="en-US" sz="1100" dirty="0" smtClean="0">
                <a:solidFill>
                  <a:schemeClr val="bg2">
                    <a:lumMod val="50000"/>
                  </a:schemeClr>
                </a:solidFill>
              </a:rPr>
              <a:t> URLs containing malware, Q1 2012</a:t>
            </a:r>
            <a:endParaRPr lang="en-US" sz="1100" dirty="0">
              <a:solidFill>
                <a:schemeClr val="bg2">
                  <a:lumMod val="50000"/>
                </a:schemeClr>
              </a:solidFill>
            </a:endParaRPr>
          </a:p>
        </p:txBody>
      </p:sp>
      <p:sp>
        <p:nvSpPr>
          <p:cNvPr id="40" name="Rectangle 39"/>
          <p:cNvSpPr/>
          <p:nvPr/>
        </p:nvSpPr>
        <p:spPr>
          <a:xfrm>
            <a:off x="378524" y="1327870"/>
            <a:ext cx="4123111" cy="555831"/>
          </a:xfrm>
          <a:prstGeom prst="rect">
            <a:avLst/>
          </a:prstGeom>
          <a:gradFill flip="none" rotWithShape="1">
            <a:gsLst>
              <a:gs pos="0">
                <a:schemeClr val="bg1">
                  <a:lumMod val="85000"/>
                </a:schemeClr>
              </a:gs>
              <a:gs pos="50000">
                <a:schemeClr val="bg1">
                  <a:lumMod val="95000"/>
                </a:schemeClr>
              </a:gs>
              <a:gs pos="100000">
                <a:schemeClr val="bg1">
                  <a:shade val="100000"/>
                  <a:satMod val="115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 name="TextBox 42"/>
          <p:cNvSpPr txBox="1"/>
          <p:nvPr/>
        </p:nvSpPr>
        <p:spPr>
          <a:xfrm>
            <a:off x="398710" y="1966067"/>
            <a:ext cx="3906150" cy="400110"/>
          </a:xfrm>
          <a:prstGeom prst="rect">
            <a:avLst/>
          </a:prstGeom>
          <a:noFill/>
        </p:spPr>
        <p:txBody>
          <a:bodyPr wrap="square" rtlCol="0">
            <a:spAutoFit/>
          </a:bodyPr>
          <a:lstStyle/>
          <a:p>
            <a:r>
              <a:rPr lang="en-US" sz="2000" dirty="0" smtClean="0"/>
              <a:t>Large AV Vendor</a:t>
            </a:r>
            <a:endParaRPr lang="en-US" sz="2000" dirty="0"/>
          </a:p>
        </p:txBody>
      </p:sp>
      <p:sp>
        <p:nvSpPr>
          <p:cNvPr id="44" name="Rectangle 43"/>
          <p:cNvSpPr/>
          <p:nvPr/>
        </p:nvSpPr>
        <p:spPr>
          <a:xfrm>
            <a:off x="4467587" y="1324896"/>
            <a:ext cx="3488146" cy="558228"/>
          </a:xfrm>
          <a:prstGeom prst="rect">
            <a:avLst/>
          </a:prstGeom>
          <a:solidFill>
            <a:schemeClr val="accent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5" name="TextBox 44"/>
          <p:cNvSpPr txBox="1"/>
          <p:nvPr/>
        </p:nvSpPr>
        <p:spPr>
          <a:xfrm>
            <a:off x="4495800" y="1832777"/>
            <a:ext cx="2088232" cy="584775"/>
          </a:xfrm>
          <a:prstGeom prst="rect">
            <a:avLst/>
          </a:prstGeom>
          <a:noFill/>
        </p:spPr>
        <p:txBody>
          <a:bodyPr wrap="square" rtlCol="0" anchor="ctr">
            <a:spAutoFit/>
          </a:bodyPr>
          <a:lstStyle/>
          <a:p>
            <a:r>
              <a:rPr lang="en-GB" sz="3200" dirty="0" smtClean="0">
                <a:solidFill>
                  <a:schemeClr val="bg1"/>
                </a:solidFill>
                <a:latin typeface="Arial Black" pitchFamily="34" charset="0"/>
              </a:rPr>
              <a:t>71.94%</a:t>
            </a:r>
            <a:endParaRPr lang="en-GB" sz="3200" dirty="0">
              <a:solidFill>
                <a:schemeClr val="bg1"/>
              </a:solidFill>
              <a:latin typeface="Arial Black" pitchFamily="34" charset="0"/>
            </a:endParaRPr>
          </a:p>
        </p:txBody>
      </p:sp>
      <p:sp>
        <p:nvSpPr>
          <p:cNvPr id="48" name="Rectangle 47"/>
          <p:cNvSpPr/>
          <p:nvPr/>
        </p:nvSpPr>
        <p:spPr>
          <a:xfrm>
            <a:off x="7315200" y="1324897"/>
            <a:ext cx="641176" cy="558228"/>
          </a:xfrm>
          <a:prstGeom prst="rect">
            <a:avLst/>
          </a:prstGeom>
          <a:solidFill>
            <a:schemeClr val="accent3">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7" name="TextBox 76"/>
          <p:cNvSpPr txBox="1"/>
          <p:nvPr/>
        </p:nvSpPr>
        <p:spPr>
          <a:xfrm>
            <a:off x="398710" y="1375577"/>
            <a:ext cx="3906150" cy="400110"/>
          </a:xfrm>
          <a:prstGeom prst="rect">
            <a:avLst/>
          </a:prstGeom>
          <a:noFill/>
        </p:spPr>
        <p:txBody>
          <a:bodyPr wrap="square" rtlCol="0">
            <a:spAutoFit/>
          </a:bodyPr>
          <a:lstStyle/>
          <a:p>
            <a:r>
              <a:rPr lang="en-US" sz="2000" dirty="0" smtClean="0"/>
              <a:t>Security SaaS-1</a:t>
            </a:r>
            <a:endParaRPr lang="en-US" sz="2000" dirty="0"/>
          </a:p>
        </p:txBody>
      </p:sp>
      <p:sp>
        <p:nvSpPr>
          <p:cNvPr id="79" name="Rectangle 78"/>
          <p:cNvSpPr/>
          <p:nvPr/>
        </p:nvSpPr>
        <p:spPr>
          <a:xfrm>
            <a:off x="6096000" y="3053089"/>
            <a:ext cx="1860376" cy="558228"/>
          </a:xfrm>
          <a:prstGeom prst="rect">
            <a:avLst/>
          </a:prstGeom>
          <a:solidFill>
            <a:schemeClr val="tx1">
              <a:lumMod val="25000"/>
              <a:lumOff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0" name="TextBox 79"/>
          <p:cNvSpPr txBox="1"/>
          <p:nvPr/>
        </p:nvSpPr>
        <p:spPr>
          <a:xfrm>
            <a:off x="4495800" y="1299377"/>
            <a:ext cx="2088232" cy="584775"/>
          </a:xfrm>
          <a:prstGeom prst="rect">
            <a:avLst/>
          </a:prstGeom>
          <a:noFill/>
        </p:spPr>
        <p:txBody>
          <a:bodyPr wrap="square" rtlCol="0" anchor="ctr">
            <a:spAutoFit/>
          </a:bodyPr>
          <a:lstStyle/>
          <a:p>
            <a:r>
              <a:rPr lang="en-GB" sz="3200" dirty="0" smtClean="0">
                <a:solidFill>
                  <a:schemeClr val="bg1"/>
                </a:solidFill>
                <a:latin typeface="Arial Black" pitchFamily="34" charset="0"/>
              </a:rPr>
              <a:t>79.2%</a:t>
            </a:r>
            <a:endParaRPr lang="en-GB" sz="3200" dirty="0">
              <a:solidFill>
                <a:schemeClr val="bg1"/>
              </a:solidFill>
              <a:latin typeface="Arial Black" pitchFamily="34" charset="0"/>
            </a:endParaRPr>
          </a:p>
        </p:txBody>
      </p:sp>
      <p:sp>
        <p:nvSpPr>
          <p:cNvPr id="58" name="TextBox 57"/>
          <p:cNvSpPr txBox="1"/>
          <p:nvPr/>
        </p:nvSpPr>
        <p:spPr>
          <a:xfrm>
            <a:off x="4467587" y="3051977"/>
            <a:ext cx="2088232" cy="584775"/>
          </a:xfrm>
          <a:prstGeom prst="rect">
            <a:avLst/>
          </a:prstGeom>
          <a:noFill/>
        </p:spPr>
        <p:txBody>
          <a:bodyPr wrap="square" rtlCol="0" anchor="ctr">
            <a:spAutoFit/>
          </a:bodyPr>
          <a:lstStyle/>
          <a:p>
            <a:r>
              <a:rPr lang="en-GB" sz="3200" dirty="0" smtClean="0">
                <a:solidFill>
                  <a:schemeClr val="bg1"/>
                </a:solidFill>
                <a:latin typeface="Arial Black" pitchFamily="34" charset="0"/>
              </a:rPr>
              <a:t>47.0%</a:t>
            </a:r>
            <a:endParaRPr lang="en-GB" sz="3200" dirty="0">
              <a:solidFill>
                <a:schemeClr val="bg1"/>
              </a:solidFill>
              <a:latin typeface="Arial Black" pitchFamily="34" charset="0"/>
            </a:endParaRPr>
          </a:p>
        </p:txBody>
      </p:sp>
      <p:sp>
        <p:nvSpPr>
          <p:cNvPr id="56" name="TextBox 55"/>
          <p:cNvSpPr txBox="1"/>
          <p:nvPr/>
        </p:nvSpPr>
        <p:spPr>
          <a:xfrm>
            <a:off x="398710" y="3128177"/>
            <a:ext cx="3906150" cy="400110"/>
          </a:xfrm>
          <a:prstGeom prst="rect">
            <a:avLst/>
          </a:prstGeom>
          <a:noFill/>
        </p:spPr>
        <p:txBody>
          <a:bodyPr wrap="square" rtlCol="0">
            <a:spAutoFit/>
          </a:bodyPr>
          <a:lstStyle/>
          <a:p>
            <a:r>
              <a:rPr lang="en-US" sz="2000" dirty="0" smtClean="0"/>
              <a:t>NGFW Vendor</a:t>
            </a:r>
            <a:endParaRPr lang="en-US" sz="2000" dirty="0"/>
          </a:p>
        </p:txBody>
      </p:sp>
      <p:sp>
        <p:nvSpPr>
          <p:cNvPr id="42" name="TextBox 41"/>
          <p:cNvSpPr txBox="1"/>
          <p:nvPr/>
        </p:nvSpPr>
        <p:spPr>
          <a:xfrm>
            <a:off x="398710" y="2594777"/>
            <a:ext cx="2819400" cy="400110"/>
          </a:xfrm>
          <a:prstGeom prst="rect">
            <a:avLst/>
          </a:prstGeom>
          <a:noFill/>
        </p:spPr>
        <p:txBody>
          <a:bodyPr wrap="square" rtlCol="0">
            <a:spAutoFit/>
          </a:bodyPr>
          <a:lstStyle/>
          <a:p>
            <a:r>
              <a:rPr lang="en-US" sz="2000" dirty="0" smtClean="0"/>
              <a:t>1</a:t>
            </a:r>
            <a:r>
              <a:rPr lang="en-US" sz="2000" baseline="30000" dirty="0" smtClean="0"/>
              <a:t>st</a:t>
            </a:r>
            <a:r>
              <a:rPr lang="en-US" sz="2000" dirty="0" smtClean="0"/>
              <a:t> Gen. Proxy Gateway</a:t>
            </a:r>
            <a:endParaRPr lang="en-US" sz="2000" dirty="0"/>
          </a:p>
        </p:txBody>
      </p:sp>
    </p:spTree>
    <p:extLst>
      <p:ext uri="{BB962C8B-B14F-4D97-AF65-F5344CB8AC3E}">
        <p14:creationId xmlns:p14="http://schemas.microsoft.com/office/powerpoint/2010/main" val="1052051316"/>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378524" y="759609"/>
            <a:ext cx="4123111" cy="555831"/>
          </a:xfrm>
          <a:prstGeom prst="rect">
            <a:avLst/>
          </a:prstGeom>
          <a:gradFill flip="none" rotWithShape="1">
            <a:gsLst>
              <a:gs pos="0">
                <a:schemeClr val="bg1">
                  <a:lumMod val="85000"/>
                </a:schemeClr>
              </a:gs>
              <a:gs pos="50000">
                <a:schemeClr val="bg1">
                  <a:lumMod val="95000"/>
                </a:schemeClr>
              </a:gs>
              <a:gs pos="100000">
                <a:schemeClr val="bg1">
                  <a:shade val="100000"/>
                  <a:satMod val="115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9" name="Rectangle 38"/>
          <p:cNvSpPr/>
          <p:nvPr/>
        </p:nvSpPr>
        <p:spPr>
          <a:xfrm>
            <a:off x="4419600" y="773782"/>
            <a:ext cx="3429000" cy="533400"/>
          </a:xfrm>
          <a:prstGeom prst="rect">
            <a:avLst/>
          </a:prstGeom>
          <a:solidFill>
            <a:schemeClr val="accent5">
              <a:lumMod val="2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6" name="Rectangle 75"/>
          <p:cNvSpPr/>
          <p:nvPr/>
        </p:nvSpPr>
        <p:spPr>
          <a:xfrm>
            <a:off x="378524" y="3063867"/>
            <a:ext cx="4123111" cy="555831"/>
          </a:xfrm>
          <a:prstGeom prst="rect">
            <a:avLst/>
          </a:prstGeom>
          <a:gradFill flip="none" rotWithShape="1">
            <a:gsLst>
              <a:gs pos="0">
                <a:schemeClr val="bg1">
                  <a:lumMod val="85000"/>
                </a:schemeClr>
              </a:gs>
              <a:gs pos="50000">
                <a:schemeClr val="bg1">
                  <a:lumMod val="95000"/>
                </a:schemeClr>
              </a:gs>
              <a:gs pos="100000">
                <a:schemeClr val="bg1">
                  <a:shade val="100000"/>
                  <a:satMod val="115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0" name="Rectangle 59"/>
          <p:cNvSpPr/>
          <p:nvPr/>
        </p:nvSpPr>
        <p:spPr>
          <a:xfrm>
            <a:off x="378524" y="3631218"/>
            <a:ext cx="4123111" cy="555831"/>
          </a:xfrm>
          <a:prstGeom prst="rect">
            <a:avLst/>
          </a:prstGeom>
          <a:gradFill flip="none" rotWithShape="1">
            <a:gsLst>
              <a:gs pos="0">
                <a:schemeClr val="bg1">
                  <a:lumMod val="85000"/>
                </a:schemeClr>
              </a:gs>
              <a:gs pos="50000">
                <a:schemeClr val="bg1">
                  <a:lumMod val="95000"/>
                </a:schemeClr>
              </a:gs>
              <a:gs pos="100000">
                <a:schemeClr val="bg1">
                  <a:shade val="100000"/>
                  <a:satMod val="115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8" name="Rectangle 77"/>
          <p:cNvSpPr/>
          <p:nvPr/>
        </p:nvSpPr>
        <p:spPr>
          <a:xfrm>
            <a:off x="4419600" y="3060893"/>
            <a:ext cx="3459933" cy="558228"/>
          </a:xfrm>
          <a:prstGeom prst="rect">
            <a:avLst/>
          </a:prstGeom>
          <a:solidFill>
            <a:schemeClr val="tx1">
              <a:lumMod val="90000"/>
              <a:lumOff val="1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 name="Title 3"/>
          <p:cNvSpPr>
            <a:spLocks noGrp="1"/>
          </p:cNvSpPr>
          <p:nvPr>
            <p:ph type="title"/>
          </p:nvPr>
        </p:nvSpPr>
        <p:spPr>
          <a:xfrm>
            <a:off x="304800" y="0"/>
            <a:ext cx="7391400" cy="571500"/>
          </a:xfrm>
        </p:spPr>
        <p:txBody>
          <a:bodyPr>
            <a:normAutofit/>
          </a:bodyPr>
          <a:lstStyle/>
          <a:p>
            <a:r>
              <a:rPr lang="en-US" sz="2800" dirty="0" smtClean="0"/>
              <a:t>Botnet Outbound </a:t>
            </a:r>
            <a:r>
              <a:rPr lang="en-US" sz="2800" dirty="0" err="1" smtClean="0"/>
              <a:t>Comms</a:t>
            </a:r>
            <a:r>
              <a:rPr lang="en-US" sz="2800" dirty="0" smtClean="0"/>
              <a:t> – Q1 2012</a:t>
            </a:r>
            <a:endParaRPr lang="en-US" sz="2800" dirty="0"/>
          </a:p>
        </p:txBody>
      </p:sp>
      <p:sp>
        <p:nvSpPr>
          <p:cNvPr id="14" name="TextBox 13"/>
          <p:cNvSpPr txBox="1"/>
          <p:nvPr/>
        </p:nvSpPr>
        <p:spPr>
          <a:xfrm>
            <a:off x="381000" y="858799"/>
            <a:ext cx="3906150" cy="400110"/>
          </a:xfrm>
          <a:prstGeom prst="rect">
            <a:avLst/>
          </a:prstGeom>
          <a:noFill/>
        </p:spPr>
        <p:txBody>
          <a:bodyPr wrap="square" rtlCol="0">
            <a:spAutoFit/>
          </a:bodyPr>
          <a:lstStyle/>
          <a:p>
            <a:r>
              <a:rPr lang="en-US" sz="2000" dirty="0" smtClean="0"/>
              <a:t>Websense</a:t>
            </a:r>
            <a:endParaRPr lang="en-US" sz="2000" dirty="0"/>
          </a:p>
        </p:txBody>
      </p:sp>
      <p:sp>
        <p:nvSpPr>
          <p:cNvPr id="18" name="TextBox 17"/>
          <p:cNvSpPr txBox="1"/>
          <p:nvPr/>
        </p:nvSpPr>
        <p:spPr>
          <a:xfrm>
            <a:off x="4541168" y="742950"/>
            <a:ext cx="2088232" cy="584775"/>
          </a:xfrm>
          <a:prstGeom prst="rect">
            <a:avLst/>
          </a:prstGeom>
          <a:noFill/>
        </p:spPr>
        <p:txBody>
          <a:bodyPr wrap="square" rtlCol="0" anchor="ctr">
            <a:spAutoFit/>
          </a:bodyPr>
          <a:lstStyle/>
          <a:p>
            <a:r>
              <a:rPr lang="en-GB" sz="3200" dirty="0" smtClean="0">
                <a:solidFill>
                  <a:schemeClr val="bg1"/>
                </a:solidFill>
                <a:latin typeface="Arial Black" pitchFamily="34" charset="0"/>
              </a:rPr>
              <a:t>97.0%</a:t>
            </a:r>
            <a:endParaRPr lang="en-GB" sz="3200" dirty="0">
              <a:solidFill>
                <a:schemeClr val="bg1"/>
              </a:solidFill>
              <a:latin typeface="Arial Black" pitchFamily="34" charset="0"/>
            </a:endParaRPr>
          </a:p>
        </p:txBody>
      </p:sp>
      <p:sp>
        <p:nvSpPr>
          <p:cNvPr id="41" name="Rectangle 40"/>
          <p:cNvSpPr/>
          <p:nvPr/>
        </p:nvSpPr>
        <p:spPr>
          <a:xfrm>
            <a:off x="378524" y="1903026"/>
            <a:ext cx="4123111" cy="555831"/>
          </a:xfrm>
          <a:prstGeom prst="rect">
            <a:avLst/>
          </a:prstGeom>
          <a:gradFill flip="none" rotWithShape="1">
            <a:gsLst>
              <a:gs pos="0">
                <a:schemeClr val="bg1">
                  <a:lumMod val="85000"/>
                </a:schemeClr>
              </a:gs>
              <a:gs pos="50000">
                <a:schemeClr val="bg1">
                  <a:lumMod val="95000"/>
                </a:schemeClr>
              </a:gs>
              <a:gs pos="100000">
                <a:schemeClr val="bg1">
                  <a:shade val="100000"/>
                  <a:satMod val="115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 name="TextBox 41"/>
          <p:cNvSpPr txBox="1"/>
          <p:nvPr/>
        </p:nvSpPr>
        <p:spPr>
          <a:xfrm>
            <a:off x="381000" y="2002215"/>
            <a:ext cx="3906150" cy="400110"/>
          </a:xfrm>
          <a:prstGeom prst="rect">
            <a:avLst/>
          </a:prstGeom>
          <a:noFill/>
        </p:spPr>
        <p:txBody>
          <a:bodyPr wrap="square" rtlCol="0">
            <a:spAutoFit/>
          </a:bodyPr>
          <a:lstStyle/>
          <a:p>
            <a:r>
              <a:rPr lang="en-US" sz="2000" dirty="0" smtClean="0"/>
              <a:t>1</a:t>
            </a:r>
            <a:r>
              <a:rPr lang="en-US" sz="2000" baseline="30000" dirty="0" smtClean="0"/>
              <a:t>st</a:t>
            </a:r>
            <a:r>
              <a:rPr lang="en-US" sz="2000" dirty="0" smtClean="0"/>
              <a:t> Gen. Proxy Gateway</a:t>
            </a:r>
            <a:endParaRPr lang="en-US" sz="2000" dirty="0"/>
          </a:p>
        </p:txBody>
      </p:sp>
      <p:sp>
        <p:nvSpPr>
          <p:cNvPr id="46" name="Rectangle 45"/>
          <p:cNvSpPr/>
          <p:nvPr/>
        </p:nvSpPr>
        <p:spPr>
          <a:xfrm>
            <a:off x="4419600" y="1900053"/>
            <a:ext cx="3488146" cy="558228"/>
          </a:xfrm>
          <a:prstGeom prst="rect">
            <a:avLst/>
          </a:prstGeom>
          <a:solidFill>
            <a:schemeClr val="accent2"/>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9" name="Rectangle 48"/>
          <p:cNvSpPr/>
          <p:nvPr/>
        </p:nvSpPr>
        <p:spPr>
          <a:xfrm>
            <a:off x="6228186" y="1900054"/>
            <a:ext cx="1728193" cy="558228"/>
          </a:xfrm>
          <a:prstGeom prst="rect">
            <a:avLst/>
          </a:prstGeom>
          <a:solidFill>
            <a:schemeClr val="accent2">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5" name="Rectangle 54"/>
          <p:cNvSpPr/>
          <p:nvPr/>
        </p:nvSpPr>
        <p:spPr>
          <a:xfrm>
            <a:off x="378524" y="2491305"/>
            <a:ext cx="4123111" cy="555831"/>
          </a:xfrm>
          <a:prstGeom prst="rect">
            <a:avLst/>
          </a:prstGeom>
          <a:gradFill flip="none" rotWithShape="1">
            <a:gsLst>
              <a:gs pos="0">
                <a:schemeClr val="bg1">
                  <a:lumMod val="85000"/>
                </a:schemeClr>
              </a:gs>
              <a:gs pos="50000">
                <a:schemeClr val="bg1">
                  <a:lumMod val="95000"/>
                </a:schemeClr>
              </a:gs>
              <a:gs pos="100000">
                <a:schemeClr val="bg1">
                  <a:shade val="100000"/>
                  <a:satMod val="115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 name="TextBox 55"/>
          <p:cNvSpPr txBox="1"/>
          <p:nvPr/>
        </p:nvSpPr>
        <p:spPr>
          <a:xfrm>
            <a:off x="381000" y="3703445"/>
            <a:ext cx="3906150" cy="400110"/>
          </a:xfrm>
          <a:prstGeom prst="rect">
            <a:avLst/>
          </a:prstGeom>
          <a:noFill/>
        </p:spPr>
        <p:txBody>
          <a:bodyPr wrap="square" rtlCol="0">
            <a:spAutoFit/>
          </a:bodyPr>
          <a:lstStyle/>
          <a:p>
            <a:r>
              <a:rPr lang="en-US" sz="2000" dirty="0" smtClean="0"/>
              <a:t>NGFW Vendor</a:t>
            </a:r>
            <a:endParaRPr lang="en-US" sz="2000" dirty="0"/>
          </a:p>
        </p:txBody>
      </p:sp>
      <p:sp>
        <p:nvSpPr>
          <p:cNvPr id="57" name="Rectangle 56"/>
          <p:cNvSpPr/>
          <p:nvPr/>
        </p:nvSpPr>
        <p:spPr>
          <a:xfrm>
            <a:off x="4419600" y="2488334"/>
            <a:ext cx="3488146" cy="558228"/>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9" name="Rectangle 58"/>
          <p:cNvSpPr/>
          <p:nvPr/>
        </p:nvSpPr>
        <p:spPr>
          <a:xfrm>
            <a:off x="5334000" y="2488335"/>
            <a:ext cx="2622389" cy="558228"/>
          </a:xfrm>
          <a:prstGeom prst="rect">
            <a:avLst/>
          </a:prstGeom>
          <a:solidFill>
            <a:schemeClr val="accent6">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1" name="TextBox 60"/>
          <p:cNvSpPr txBox="1"/>
          <p:nvPr/>
        </p:nvSpPr>
        <p:spPr>
          <a:xfrm>
            <a:off x="381000" y="3135982"/>
            <a:ext cx="3906150" cy="400110"/>
          </a:xfrm>
          <a:prstGeom prst="rect">
            <a:avLst/>
          </a:prstGeom>
          <a:noFill/>
        </p:spPr>
        <p:txBody>
          <a:bodyPr wrap="square" rtlCol="0">
            <a:spAutoFit/>
          </a:bodyPr>
          <a:lstStyle/>
          <a:p>
            <a:r>
              <a:rPr lang="en-US" sz="2000" dirty="0" smtClean="0"/>
              <a:t>Security SaaS-2</a:t>
            </a:r>
            <a:endParaRPr lang="en-US" sz="2000" dirty="0"/>
          </a:p>
        </p:txBody>
      </p:sp>
      <p:sp>
        <p:nvSpPr>
          <p:cNvPr id="62" name="Rectangle 61"/>
          <p:cNvSpPr/>
          <p:nvPr/>
        </p:nvSpPr>
        <p:spPr>
          <a:xfrm>
            <a:off x="4419600" y="3628245"/>
            <a:ext cx="3488146" cy="558228"/>
          </a:xfrm>
          <a:prstGeom prst="rect">
            <a:avLst/>
          </a:pr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64" name="Rectangle 63"/>
          <p:cNvSpPr/>
          <p:nvPr/>
        </p:nvSpPr>
        <p:spPr>
          <a:xfrm>
            <a:off x="5029201" y="3628246"/>
            <a:ext cx="2927186" cy="558228"/>
          </a:xfrm>
          <a:prstGeom prst="rect">
            <a:avLst/>
          </a:prstGeom>
          <a:solidFill>
            <a:schemeClr val="accent4">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0" name="Rectangle 69"/>
          <p:cNvSpPr/>
          <p:nvPr/>
        </p:nvSpPr>
        <p:spPr>
          <a:xfrm>
            <a:off x="378524" y="4221240"/>
            <a:ext cx="4123111" cy="555831"/>
          </a:xfrm>
          <a:prstGeom prst="rect">
            <a:avLst/>
          </a:prstGeom>
          <a:gradFill flip="none" rotWithShape="1">
            <a:gsLst>
              <a:gs pos="0">
                <a:schemeClr val="bg1">
                  <a:lumMod val="85000"/>
                </a:schemeClr>
              </a:gs>
              <a:gs pos="50000">
                <a:schemeClr val="bg1">
                  <a:lumMod val="95000"/>
                </a:schemeClr>
              </a:gs>
              <a:gs pos="100000">
                <a:schemeClr val="bg1">
                  <a:shade val="100000"/>
                  <a:satMod val="115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1" name="TextBox 70"/>
          <p:cNvSpPr txBox="1"/>
          <p:nvPr/>
        </p:nvSpPr>
        <p:spPr>
          <a:xfrm>
            <a:off x="381000" y="4320429"/>
            <a:ext cx="3906150" cy="400110"/>
          </a:xfrm>
          <a:prstGeom prst="rect">
            <a:avLst/>
          </a:prstGeom>
          <a:noFill/>
        </p:spPr>
        <p:txBody>
          <a:bodyPr wrap="square" rtlCol="0">
            <a:spAutoFit/>
          </a:bodyPr>
          <a:lstStyle/>
          <a:p>
            <a:r>
              <a:rPr lang="en-US" sz="2000" dirty="0" smtClean="0"/>
              <a:t>UTM Vendor</a:t>
            </a:r>
            <a:endParaRPr lang="en-US" sz="2000" dirty="0"/>
          </a:p>
        </p:txBody>
      </p:sp>
      <p:sp>
        <p:nvSpPr>
          <p:cNvPr id="72" name="Rectangle 71"/>
          <p:cNvSpPr/>
          <p:nvPr/>
        </p:nvSpPr>
        <p:spPr>
          <a:xfrm>
            <a:off x="4467587" y="4218267"/>
            <a:ext cx="3488146" cy="558228"/>
          </a:xfrm>
          <a:prstGeom prst="rect">
            <a:avLst/>
          </a:prstGeom>
          <a:solidFill>
            <a:schemeClr val="bg2">
              <a:lumMod val="1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4" name="Rectangle 73"/>
          <p:cNvSpPr/>
          <p:nvPr/>
        </p:nvSpPr>
        <p:spPr>
          <a:xfrm>
            <a:off x="4419600" y="4218268"/>
            <a:ext cx="3536777" cy="558228"/>
          </a:xfrm>
          <a:prstGeom prst="rect">
            <a:avLst/>
          </a:prstGeom>
          <a:solidFill>
            <a:schemeClr val="bg2">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8" name="TextBox 57"/>
          <p:cNvSpPr txBox="1"/>
          <p:nvPr/>
        </p:nvSpPr>
        <p:spPr>
          <a:xfrm>
            <a:off x="4495800" y="3593182"/>
            <a:ext cx="2088232" cy="584775"/>
          </a:xfrm>
          <a:prstGeom prst="rect">
            <a:avLst/>
          </a:prstGeom>
          <a:noFill/>
        </p:spPr>
        <p:txBody>
          <a:bodyPr wrap="square" rtlCol="0" anchor="ctr">
            <a:spAutoFit/>
          </a:bodyPr>
          <a:lstStyle/>
          <a:p>
            <a:r>
              <a:rPr lang="en-GB" sz="3200" dirty="0" smtClean="0">
                <a:solidFill>
                  <a:schemeClr val="bg1"/>
                </a:solidFill>
                <a:latin typeface="Arial Black" pitchFamily="34" charset="0"/>
              </a:rPr>
              <a:t>12.0%</a:t>
            </a:r>
            <a:endParaRPr lang="en-GB" sz="3200" dirty="0">
              <a:solidFill>
                <a:schemeClr val="bg1"/>
              </a:solidFill>
              <a:latin typeface="Arial Black" pitchFamily="34" charset="0"/>
            </a:endParaRPr>
          </a:p>
        </p:txBody>
      </p:sp>
      <p:sp>
        <p:nvSpPr>
          <p:cNvPr id="73" name="TextBox 72"/>
          <p:cNvSpPr txBox="1"/>
          <p:nvPr/>
        </p:nvSpPr>
        <p:spPr>
          <a:xfrm>
            <a:off x="4501631" y="4204580"/>
            <a:ext cx="2088232" cy="584775"/>
          </a:xfrm>
          <a:prstGeom prst="rect">
            <a:avLst/>
          </a:prstGeom>
          <a:noFill/>
        </p:spPr>
        <p:txBody>
          <a:bodyPr wrap="square" rtlCol="0" anchor="ctr">
            <a:spAutoFit/>
          </a:bodyPr>
          <a:lstStyle/>
          <a:p>
            <a:r>
              <a:rPr lang="en-GB" sz="3200" dirty="0" smtClean="0">
                <a:solidFill>
                  <a:schemeClr val="bg1"/>
                </a:solidFill>
                <a:latin typeface="Arial Black" pitchFamily="34" charset="0"/>
              </a:rPr>
              <a:t>0.0%</a:t>
            </a:r>
            <a:endParaRPr lang="en-GB" sz="3200" dirty="0">
              <a:solidFill>
                <a:schemeClr val="bg1"/>
              </a:solidFill>
              <a:latin typeface="Arial Black" pitchFamily="34" charset="0"/>
            </a:endParaRPr>
          </a:p>
        </p:txBody>
      </p:sp>
      <p:sp>
        <p:nvSpPr>
          <p:cNvPr id="75" name="TextBox 74"/>
          <p:cNvSpPr txBox="1"/>
          <p:nvPr/>
        </p:nvSpPr>
        <p:spPr>
          <a:xfrm rot="16200000">
            <a:off x="7357016" y="2954130"/>
            <a:ext cx="3312369" cy="261610"/>
          </a:xfrm>
          <a:prstGeom prst="rect">
            <a:avLst/>
          </a:prstGeom>
          <a:noFill/>
        </p:spPr>
        <p:txBody>
          <a:bodyPr wrap="square" rtlCol="0">
            <a:spAutoFit/>
          </a:bodyPr>
          <a:lstStyle/>
          <a:p>
            <a:r>
              <a:rPr lang="en-US" sz="1100" dirty="0" smtClean="0">
                <a:solidFill>
                  <a:schemeClr val="bg2">
                    <a:lumMod val="50000"/>
                  </a:schemeClr>
                </a:solidFill>
              </a:rPr>
              <a:t> URLs containing malware, Q1 2012</a:t>
            </a:r>
            <a:endParaRPr lang="en-US" sz="1100" dirty="0">
              <a:solidFill>
                <a:schemeClr val="bg2">
                  <a:lumMod val="50000"/>
                </a:schemeClr>
              </a:solidFill>
            </a:endParaRPr>
          </a:p>
        </p:txBody>
      </p:sp>
      <p:sp>
        <p:nvSpPr>
          <p:cNvPr id="40" name="Rectangle 39"/>
          <p:cNvSpPr/>
          <p:nvPr/>
        </p:nvSpPr>
        <p:spPr>
          <a:xfrm>
            <a:off x="378524" y="1335675"/>
            <a:ext cx="4123111" cy="555831"/>
          </a:xfrm>
          <a:prstGeom prst="rect">
            <a:avLst/>
          </a:prstGeom>
          <a:gradFill flip="none" rotWithShape="1">
            <a:gsLst>
              <a:gs pos="0">
                <a:schemeClr val="bg1">
                  <a:lumMod val="85000"/>
                </a:schemeClr>
              </a:gs>
              <a:gs pos="50000">
                <a:schemeClr val="bg1">
                  <a:lumMod val="95000"/>
                </a:schemeClr>
              </a:gs>
              <a:gs pos="100000">
                <a:schemeClr val="bg1">
                  <a:shade val="100000"/>
                  <a:satMod val="115000"/>
                </a:schemeClr>
              </a:gs>
            </a:gsLst>
            <a:lin ang="108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3" name="TextBox 42"/>
          <p:cNvSpPr txBox="1"/>
          <p:nvPr/>
        </p:nvSpPr>
        <p:spPr>
          <a:xfrm>
            <a:off x="381000" y="1434863"/>
            <a:ext cx="3906150" cy="400110"/>
          </a:xfrm>
          <a:prstGeom prst="rect">
            <a:avLst/>
          </a:prstGeom>
          <a:noFill/>
        </p:spPr>
        <p:txBody>
          <a:bodyPr wrap="square" rtlCol="0">
            <a:spAutoFit/>
          </a:bodyPr>
          <a:lstStyle/>
          <a:p>
            <a:r>
              <a:rPr lang="en-US" sz="2000" dirty="0" smtClean="0"/>
              <a:t>Large AV Vendor</a:t>
            </a:r>
            <a:endParaRPr lang="en-US" sz="2000" dirty="0"/>
          </a:p>
        </p:txBody>
      </p:sp>
      <p:sp>
        <p:nvSpPr>
          <p:cNvPr id="44" name="Rectangle 43"/>
          <p:cNvSpPr/>
          <p:nvPr/>
        </p:nvSpPr>
        <p:spPr>
          <a:xfrm>
            <a:off x="4419600" y="1332701"/>
            <a:ext cx="3488146" cy="558228"/>
          </a:xfrm>
          <a:prstGeom prst="rect">
            <a:avLst/>
          </a:prstGeom>
          <a:solidFill>
            <a:schemeClr val="accent3"/>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5" name="TextBox 44"/>
          <p:cNvSpPr txBox="1"/>
          <p:nvPr/>
        </p:nvSpPr>
        <p:spPr>
          <a:xfrm>
            <a:off x="4501631" y="1319016"/>
            <a:ext cx="2088232" cy="584775"/>
          </a:xfrm>
          <a:prstGeom prst="rect">
            <a:avLst/>
          </a:prstGeom>
          <a:noFill/>
        </p:spPr>
        <p:txBody>
          <a:bodyPr wrap="square" rtlCol="0" anchor="ctr">
            <a:spAutoFit/>
          </a:bodyPr>
          <a:lstStyle/>
          <a:p>
            <a:r>
              <a:rPr lang="en-GB" sz="3200" dirty="0" smtClean="0">
                <a:solidFill>
                  <a:schemeClr val="bg1"/>
                </a:solidFill>
                <a:latin typeface="Arial Black" pitchFamily="34" charset="0"/>
              </a:rPr>
              <a:t>44.0%</a:t>
            </a:r>
            <a:endParaRPr lang="en-GB" sz="3200" dirty="0">
              <a:solidFill>
                <a:schemeClr val="bg1"/>
              </a:solidFill>
              <a:latin typeface="Arial Black" pitchFamily="34" charset="0"/>
            </a:endParaRPr>
          </a:p>
        </p:txBody>
      </p:sp>
      <p:sp>
        <p:nvSpPr>
          <p:cNvPr id="48" name="Rectangle 47"/>
          <p:cNvSpPr/>
          <p:nvPr/>
        </p:nvSpPr>
        <p:spPr>
          <a:xfrm>
            <a:off x="6096000" y="1332702"/>
            <a:ext cx="1860376" cy="558228"/>
          </a:xfrm>
          <a:prstGeom prst="rect">
            <a:avLst/>
          </a:prstGeom>
          <a:solidFill>
            <a:schemeClr val="accent3">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77" name="TextBox 76"/>
          <p:cNvSpPr txBox="1"/>
          <p:nvPr/>
        </p:nvSpPr>
        <p:spPr>
          <a:xfrm>
            <a:off x="381000" y="2602582"/>
            <a:ext cx="3906150" cy="400110"/>
          </a:xfrm>
          <a:prstGeom prst="rect">
            <a:avLst/>
          </a:prstGeom>
          <a:noFill/>
        </p:spPr>
        <p:txBody>
          <a:bodyPr wrap="square" rtlCol="0">
            <a:spAutoFit/>
          </a:bodyPr>
          <a:lstStyle/>
          <a:p>
            <a:r>
              <a:rPr lang="en-US" sz="2000" dirty="0" smtClean="0"/>
              <a:t>Security SaaS-1</a:t>
            </a:r>
            <a:endParaRPr lang="en-US" sz="2000" dirty="0"/>
          </a:p>
        </p:txBody>
      </p:sp>
      <p:sp>
        <p:nvSpPr>
          <p:cNvPr id="79" name="Rectangle 78"/>
          <p:cNvSpPr/>
          <p:nvPr/>
        </p:nvSpPr>
        <p:spPr>
          <a:xfrm>
            <a:off x="5257801" y="3060894"/>
            <a:ext cx="2698576" cy="558228"/>
          </a:xfrm>
          <a:prstGeom prst="rect">
            <a:avLst/>
          </a:prstGeom>
          <a:solidFill>
            <a:schemeClr val="tx1">
              <a:lumMod val="25000"/>
              <a:lumOff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80" name="TextBox 79"/>
          <p:cNvSpPr txBox="1"/>
          <p:nvPr/>
        </p:nvSpPr>
        <p:spPr>
          <a:xfrm>
            <a:off x="4464968" y="2450182"/>
            <a:ext cx="2088232" cy="584775"/>
          </a:xfrm>
          <a:prstGeom prst="rect">
            <a:avLst/>
          </a:prstGeom>
          <a:noFill/>
        </p:spPr>
        <p:txBody>
          <a:bodyPr wrap="square" rtlCol="0" anchor="ctr">
            <a:spAutoFit/>
          </a:bodyPr>
          <a:lstStyle/>
          <a:p>
            <a:r>
              <a:rPr lang="en-GB" sz="3200" dirty="0" smtClean="0">
                <a:solidFill>
                  <a:schemeClr val="bg1"/>
                </a:solidFill>
                <a:latin typeface="Arial Black" pitchFamily="34" charset="0"/>
              </a:rPr>
              <a:t>24.6%</a:t>
            </a:r>
            <a:endParaRPr lang="en-GB" sz="3200" dirty="0">
              <a:solidFill>
                <a:schemeClr val="bg1"/>
              </a:solidFill>
              <a:latin typeface="Arial Black" pitchFamily="34" charset="0"/>
            </a:endParaRPr>
          </a:p>
        </p:txBody>
      </p:sp>
      <p:sp>
        <p:nvSpPr>
          <p:cNvPr id="63" name="TextBox 62"/>
          <p:cNvSpPr txBox="1"/>
          <p:nvPr/>
        </p:nvSpPr>
        <p:spPr>
          <a:xfrm>
            <a:off x="4572000" y="3059782"/>
            <a:ext cx="2164432" cy="584775"/>
          </a:xfrm>
          <a:prstGeom prst="rect">
            <a:avLst/>
          </a:prstGeom>
          <a:noFill/>
        </p:spPr>
        <p:txBody>
          <a:bodyPr wrap="square" rtlCol="0" anchor="ctr">
            <a:spAutoFit/>
          </a:bodyPr>
          <a:lstStyle/>
          <a:p>
            <a:r>
              <a:rPr lang="en-GB" sz="3200" dirty="0" smtClean="0">
                <a:solidFill>
                  <a:schemeClr val="bg1"/>
                </a:solidFill>
                <a:latin typeface="Arial Black" pitchFamily="34" charset="0"/>
              </a:rPr>
              <a:t>24.5%</a:t>
            </a:r>
            <a:endParaRPr lang="en-GB" sz="3200" dirty="0">
              <a:solidFill>
                <a:schemeClr val="bg1"/>
              </a:solidFill>
              <a:latin typeface="Arial Black" pitchFamily="34" charset="0"/>
            </a:endParaRPr>
          </a:p>
        </p:txBody>
      </p:sp>
      <p:sp>
        <p:nvSpPr>
          <p:cNvPr id="50" name="Rectangle 49"/>
          <p:cNvSpPr/>
          <p:nvPr/>
        </p:nvSpPr>
        <p:spPr>
          <a:xfrm>
            <a:off x="5486400" y="1900053"/>
            <a:ext cx="2490193" cy="558228"/>
          </a:xfrm>
          <a:prstGeom prst="rect">
            <a:avLst/>
          </a:prstGeom>
          <a:solidFill>
            <a:schemeClr val="accent2">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51" name="Rectangle 50"/>
          <p:cNvSpPr/>
          <p:nvPr/>
        </p:nvSpPr>
        <p:spPr>
          <a:xfrm>
            <a:off x="6116214" y="1349430"/>
            <a:ext cx="1860376" cy="558228"/>
          </a:xfrm>
          <a:prstGeom prst="rect">
            <a:avLst/>
          </a:prstGeom>
          <a:solidFill>
            <a:schemeClr val="accent3">
              <a:lumMod val="40000"/>
              <a:lumOff val="6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47" name="TextBox 46"/>
          <p:cNvSpPr txBox="1"/>
          <p:nvPr/>
        </p:nvSpPr>
        <p:spPr>
          <a:xfrm>
            <a:off x="4501631" y="1886367"/>
            <a:ext cx="2088232" cy="584775"/>
          </a:xfrm>
          <a:prstGeom prst="rect">
            <a:avLst/>
          </a:prstGeom>
          <a:noFill/>
        </p:spPr>
        <p:txBody>
          <a:bodyPr wrap="square" rtlCol="0" anchor="ctr">
            <a:spAutoFit/>
          </a:bodyPr>
          <a:lstStyle/>
          <a:p>
            <a:r>
              <a:rPr lang="en-GB" sz="3200" dirty="0" smtClean="0">
                <a:solidFill>
                  <a:schemeClr val="bg1"/>
                </a:solidFill>
                <a:latin typeface="Arial Black" pitchFamily="34" charset="0"/>
              </a:rPr>
              <a:t>26.0%</a:t>
            </a:r>
            <a:endParaRPr lang="en-GB" sz="3200" dirty="0">
              <a:solidFill>
                <a:schemeClr val="bg1"/>
              </a:solidFill>
              <a:latin typeface="Arial Black" pitchFamily="34" charset="0"/>
            </a:endParaRPr>
          </a:p>
        </p:txBody>
      </p:sp>
      <p:sp>
        <p:nvSpPr>
          <p:cNvPr id="52" name="Rectangle 51"/>
          <p:cNvSpPr/>
          <p:nvPr/>
        </p:nvSpPr>
        <p:spPr>
          <a:xfrm>
            <a:off x="7812360" y="773782"/>
            <a:ext cx="144016" cy="533400"/>
          </a:xfrm>
          <a:prstGeom prst="rect">
            <a:avLst/>
          </a:prstGeom>
          <a:solidFill>
            <a:schemeClr val="accent5">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60438037"/>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a:xfrm>
            <a:off x="457200" y="2019215"/>
            <a:ext cx="8534400" cy="584775"/>
          </a:xfrm>
        </p:spPr>
        <p:txBody>
          <a:bodyPr/>
          <a:lstStyle/>
          <a:p>
            <a:r>
              <a:rPr lang="en-US" dirty="0" smtClean="0"/>
              <a:t>Thank You.</a:t>
            </a:r>
            <a:endParaRPr lang="en-US" dirty="0"/>
          </a:p>
        </p:txBody>
      </p:sp>
      <p:sp>
        <p:nvSpPr>
          <p:cNvPr id="4" name="Slide Number Placeholder 3"/>
          <p:cNvSpPr>
            <a:spLocks noGrp="1"/>
          </p:cNvSpPr>
          <p:nvPr>
            <p:ph type="sldNum" sz="quarter" idx="11"/>
          </p:nvPr>
        </p:nvSpPr>
        <p:spPr/>
        <p:txBody>
          <a:bodyPr/>
          <a:lstStyle/>
          <a:p>
            <a:fld id="{6BBE49A0-230D-4300-87FD-0BA5BB68EDD9}" type="slidenum">
              <a:rPr lang="en-US" smtClean="0"/>
              <a:pPr/>
              <a:t>28</a:t>
            </a:fld>
            <a:endParaRPr lang="en-US" dirty="0"/>
          </a:p>
        </p:txBody>
      </p:sp>
      <p:cxnSp>
        <p:nvCxnSpPr>
          <p:cNvPr id="3" name="Straight Connector 2"/>
          <p:cNvCxnSpPr/>
          <p:nvPr/>
        </p:nvCxnSpPr>
        <p:spPr>
          <a:xfrm flipV="1">
            <a:off x="2514600" y="2483138"/>
            <a:ext cx="6248400" cy="12412"/>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5"/>
          <p:cNvSpPr txBox="1">
            <a:spLocks/>
          </p:cNvSpPr>
          <p:nvPr/>
        </p:nvSpPr>
        <p:spPr>
          <a:xfrm>
            <a:off x="381000" y="1352550"/>
            <a:ext cx="8534400" cy="584775"/>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3200" kern="1200">
                <a:solidFill>
                  <a:schemeClr val="bg1"/>
                </a:solidFill>
                <a:latin typeface="Trebuchet MS" pitchFamily="34" charset="0"/>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mtClean="0"/>
              <a:t>Thank You.</a:t>
            </a:r>
            <a:endParaRPr lang="en-US" dirty="0"/>
          </a:p>
        </p:txBody>
      </p:sp>
      <p:sp>
        <p:nvSpPr>
          <p:cNvPr id="7" name="TextBox 6"/>
          <p:cNvSpPr txBox="1"/>
          <p:nvPr/>
        </p:nvSpPr>
        <p:spPr>
          <a:xfrm>
            <a:off x="533400" y="3181350"/>
            <a:ext cx="8001000" cy="369332"/>
          </a:xfrm>
          <a:prstGeom prst="rect">
            <a:avLst/>
          </a:prstGeom>
          <a:noFill/>
        </p:spPr>
        <p:txBody>
          <a:bodyPr wrap="square" rtlCol="0">
            <a:spAutoFit/>
          </a:bodyPr>
          <a:lstStyle/>
          <a:p>
            <a:endParaRPr lang="tr-TR"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081244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4 Reasons Why Current Defenses Fail</a:t>
            </a:r>
            <a:endParaRPr lang="en-US" dirty="0"/>
          </a:p>
        </p:txBody>
      </p:sp>
      <p:sp>
        <p:nvSpPr>
          <p:cNvPr id="4" name="Slide Number Placeholder 3"/>
          <p:cNvSpPr>
            <a:spLocks noGrp="1"/>
          </p:cNvSpPr>
          <p:nvPr>
            <p:ph type="sldNum" sz="quarter" idx="12"/>
          </p:nvPr>
        </p:nvSpPr>
        <p:spPr>
          <a:xfrm>
            <a:off x="6858000" y="4736306"/>
            <a:ext cx="2133600" cy="273844"/>
          </a:xfrm>
        </p:spPr>
        <p:txBody>
          <a:bodyPr/>
          <a:lstStyle/>
          <a:p>
            <a:fld id="{6BBE49A0-230D-4300-87FD-0BA5BB68EDD9}" type="slidenum">
              <a:rPr lang="en-US" smtClean="0"/>
              <a:pPr/>
              <a:t>3</a:t>
            </a:fld>
            <a:endParaRPr lang="en-US" dirty="0"/>
          </a:p>
        </p:txBody>
      </p:sp>
      <p:cxnSp>
        <p:nvCxnSpPr>
          <p:cNvPr id="8" name="Straight Connector 7"/>
          <p:cNvCxnSpPr/>
          <p:nvPr/>
        </p:nvCxnSpPr>
        <p:spPr>
          <a:xfrm>
            <a:off x="0" y="1893153"/>
            <a:ext cx="9144000" cy="0"/>
          </a:xfrm>
          <a:prstGeom prst="line">
            <a:avLst/>
          </a:prstGeom>
          <a:ln w="57150" cmpd="sng">
            <a:solidFill>
              <a:srgbClr val="42627C"/>
            </a:solidFill>
          </a:ln>
        </p:spPr>
        <p:style>
          <a:lnRef idx="2">
            <a:schemeClr val="accent1"/>
          </a:lnRef>
          <a:fillRef idx="0">
            <a:schemeClr val="accent1"/>
          </a:fillRef>
          <a:effectRef idx="1">
            <a:schemeClr val="accent1"/>
          </a:effectRef>
          <a:fontRef idx="minor">
            <a:schemeClr val="tx1"/>
          </a:fontRef>
        </p:style>
      </p:cxnSp>
      <p:pic>
        <p:nvPicPr>
          <p:cNvPr id="6" name="Picture 5" descr="brokenshiel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147" y="1543184"/>
            <a:ext cx="889000" cy="1035769"/>
          </a:xfrm>
          <a:prstGeom prst="rect">
            <a:avLst/>
          </a:prstGeom>
        </p:spPr>
      </p:pic>
      <p:sp>
        <p:nvSpPr>
          <p:cNvPr id="9" name="TextBox 8"/>
          <p:cNvSpPr txBox="1"/>
          <p:nvPr/>
        </p:nvSpPr>
        <p:spPr>
          <a:xfrm>
            <a:off x="653163" y="1054953"/>
            <a:ext cx="372969" cy="523220"/>
          </a:xfrm>
          <a:prstGeom prst="rect">
            <a:avLst/>
          </a:prstGeom>
          <a:noFill/>
        </p:spPr>
        <p:txBody>
          <a:bodyPr wrap="none" rtlCol="0">
            <a:spAutoFit/>
          </a:bodyPr>
          <a:lstStyle/>
          <a:p>
            <a:r>
              <a:rPr lang="en-US" sz="2800" kern="1200" dirty="0" smtClean="0">
                <a:solidFill>
                  <a:srgbClr val="42627C"/>
                </a:solidFill>
                <a:latin typeface="Trebuchet MS"/>
                <a:ea typeface="+mn-ea"/>
                <a:cs typeface="Trebuchet MS"/>
              </a:rPr>
              <a:t>1</a:t>
            </a:r>
          </a:p>
        </p:txBody>
      </p:sp>
      <p:sp>
        <p:nvSpPr>
          <p:cNvPr id="10" name="Rectangle 9"/>
          <p:cNvSpPr/>
          <p:nvPr/>
        </p:nvSpPr>
        <p:spPr>
          <a:xfrm>
            <a:off x="1233347" y="1054953"/>
            <a:ext cx="3047779" cy="707886"/>
          </a:xfrm>
          <a:prstGeom prst="rect">
            <a:avLst/>
          </a:prstGeom>
        </p:spPr>
        <p:txBody>
          <a:bodyPr wrap="none">
            <a:spAutoFit/>
          </a:bodyPr>
          <a:lstStyle/>
          <a:p>
            <a:r>
              <a:rPr lang="en-US" sz="2000" dirty="0" smtClean="0">
                <a:solidFill>
                  <a:schemeClr val="tx2"/>
                </a:solidFill>
              </a:rPr>
              <a:t>PRIMARILY BASED ON </a:t>
            </a:r>
          </a:p>
          <a:p>
            <a:r>
              <a:rPr lang="en-US" sz="2000" dirty="0" smtClean="0">
                <a:solidFill>
                  <a:schemeClr val="tx2"/>
                </a:solidFill>
              </a:rPr>
              <a:t>SIGNATURE &amp; REPUTATION</a:t>
            </a:r>
            <a:endParaRPr lang="en-US" sz="2000" dirty="0">
              <a:solidFill>
                <a:schemeClr val="tx2"/>
              </a:solidFill>
            </a:endParaRPr>
          </a:p>
        </p:txBody>
      </p:sp>
      <p:pic>
        <p:nvPicPr>
          <p:cNvPr id="12" name="Picture 11" descr="brokenshiel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1543184"/>
            <a:ext cx="889000" cy="1035769"/>
          </a:xfrm>
          <a:prstGeom prst="rect">
            <a:avLst/>
          </a:prstGeom>
        </p:spPr>
      </p:pic>
      <p:sp>
        <p:nvSpPr>
          <p:cNvPr id="13" name="TextBox 12"/>
          <p:cNvSpPr txBox="1"/>
          <p:nvPr/>
        </p:nvSpPr>
        <p:spPr>
          <a:xfrm>
            <a:off x="5134816" y="1054953"/>
            <a:ext cx="372969" cy="523220"/>
          </a:xfrm>
          <a:prstGeom prst="rect">
            <a:avLst/>
          </a:prstGeom>
          <a:noFill/>
        </p:spPr>
        <p:txBody>
          <a:bodyPr wrap="none" rtlCol="0">
            <a:spAutoFit/>
          </a:bodyPr>
          <a:lstStyle/>
          <a:p>
            <a:r>
              <a:rPr lang="en-US" sz="2800" kern="1200" dirty="0" smtClean="0">
                <a:solidFill>
                  <a:srgbClr val="42627C"/>
                </a:solidFill>
                <a:latin typeface="Trebuchet MS"/>
                <a:ea typeface="+mn-ea"/>
                <a:cs typeface="Trebuchet MS"/>
              </a:rPr>
              <a:t>2</a:t>
            </a:r>
          </a:p>
        </p:txBody>
      </p:sp>
      <p:sp>
        <p:nvSpPr>
          <p:cNvPr id="14" name="Rectangle 13"/>
          <p:cNvSpPr/>
          <p:nvPr/>
        </p:nvSpPr>
        <p:spPr>
          <a:xfrm>
            <a:off x="5715000" y="1054953"/>
            <a:ext cx="3005951" cy="707886"/>
          </a:xfrm>
          <a:prstGeom prst="rect">
            <a:avLst/>
          </a:prstGeom>
        </p:spPr>
        <p:txBody>
          <a:bodyPr wrap="none">
            <a:spAutoFit/>
          </a:bodyPr>
          <a:lstStyle/>
          <a:p>
            <a:r>
              <a:rPr lang="en-US" sz="2000" dirty="0" smtClean="0">
                <a:solidFill>
                  <a:srgbClr val="1F497D"/>
                </a:solidFill>
              </a:rPr>
              <a:t>LACK OF REAL-TIME </a:t>
            </a:r>
          </a:p>
          <a:p>
            <a:r>
              <a:rPr lang="en-US" sz="2000" dirty="0" smtClean="0">
                <a:solidFill>
                  <a:srgbClr val="1F497D"/>
                </a:solidFill>
              </a:rPr>
              <a:t>INLINE CONTENT ANALYSIS</a:t>
            </a:r>
            <a:endParaRPr lang="en-US" sz="2000" dirty="0">
              <a:solidFill>
                <a:srgbClr val="1F497D"/>
              </a:solidFill>
            </a:endParaRPr>
          </a:p>
        </p:txBody>
      </p:sp>
      <p:sp>
        <p:nvSpPr>
          <p:cNvPr id="15" name="TextBox 14"/>
          <p:cNvSpPr txBox="1"/>
          <p:nvPr/>
        </p:nvSpPr>
        <p:spPr>
          <a:xfrm>
            <a:off x="5715000" y="1969353"/>
            <a:ext cx="3200400" cy="830997"/>
          </a:xfrm>
          <a:prstGeom prst="rect">
            <a:avLst/>
          </a:prstGeom>
          <a:noFill/>
        </p:spPr>
        <p:txBody>
          <a:bodyPr wrap="square" rtlCol="0">
            <a:spAutoFit/>
          </a:bodyPr>
          <a:lstStyle/>
          <a:p>
            <a:r>
              <a:rPr lang="en-US" sz="1200" dirty="0">
                <a:solidFill>
                  <a:srgbClr val="42627C"/>
                </a:solidFill>
                <a:latin typeface="Trebuchet MS"/>
                <a:cs typeface="Trebuchet MS"/>
              </a:rPr>
              <a:t>Collect samples for lab analysis using background processes</a:t>
            </a:r>
          </a:p>
          <a:p>
            <a:r>
              <a:rPr lang="en-US" sz="1200" dirty="0">
                <a:solidFill>
                  <a:srgbClr val="42627C"/>
                </a:solidFill>
                <a:latin typeface="Trebuchet MS"/>
                <a:cs typeface="Trebuchet MS"/>
              </a:rPr>
              <a:t>Producing new signatures (network/file) and reputations (URL/file</a:t>
            </a:r>
            <a:r>
              <a:rPr lang="en-US" sz="1200" dirty="0" smtClean="0">
                <a:solidFill>
                  <a:srgbClr val="42627C"/>
                </a:solidFill>
                <a:latin typeface="Trebuchet MS"/>
                <a:cs typeface="Trebuchet MS"/>
              </a:rPr>
              <a:t>)</a:t>
            </a:r>
            <a:endParaRPr lang="en-US" sz="1200" dirty="0">
              <a:solidFill>
                <a:srgbClr val="42627C"/>
              </a:solidFill>
              <a:latin typeface="Trebuchet MS"/>
              <a:cs typeface="Trebuchet MS"/>
            </a:endParaRPr>
          </a:p>
        </p:txBody>
      </p:sp>
      <p:cxnSp>
        <p:nvCxnSpPr>
          <p:cNvPr id="25" name="Straight Connector 24"/>
          <p:cNvCxnSpPr/>
          <p:nvPr/>
        </p:nvCxnSpPr>
        <p:spPr>
          <a:xfrm>
            <a:off x="0" y="3898106"/>
            <a:ext cx="9144000" cy="0"/>
          </a:xfrm>
          <a:prstGeom prst="line">
            <a:avLst/>
          </a:prstGeom>
          <a:ln w="57150" cmpd="sng">
            <a:solidFill>
              <a:srgbClr val="42627C"/>
            </a:solidFill>
          </a:ln>
        </p:spPr>
        <p:style>
          <a:lnRef idx="2">
            <a:schemeClr val="accent1"/>
          </a:lnRef>
          <a:fillRef idx="0">
            <a:schemeClr val="accent1"/>
          </a:fillRef>
          <a:effectRef idx="1">
            <a:schemeClr val="accent1"/>
          </a:effectRef>
          <a:fontRef idx="minor">
            <a:schemeClr val="tx1"/>
          </a:fontRef>
        </p:style>
      </p:cxnSp>
      <p:pic>
        <p:nvPicPr>
          <p:cNvPr id="26" name="Picture 25" descr="brokenshiel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147" y="3548137"/>
            <a:ext cx="889000" cy="1035769"/>
          </a:xfrm>
          <a:prstGeom prst="rect">
            <a:avLst/>
          </a:prstGeom>
        </p:spPr>
      </p:pic>
      <p:sp>
        <p:nvSpPr>
          <p:cNvPr id="27" name="TextBox 26"/>
          <p:cNvSpPr txBox="1"/>
          <p:nvPr/>
        </p:nvSpPr>
        <p:spPr>
          <a:xfrm>
            <a:off x="653163" y="3059906"/>
            <a:ext cx="372969" cy="523220"/>
          </a:xfrm>
          <a:prstGeom prst="rect">
            <a:avLst/>
          </a:prstGeom>
          <a:noFill/>
        </p:spPr>
        <p:txBody>
          <a:bodyPr wrap="none" rtlCol="0">
            <a:spAutoFit/>
          </a:bodyPr>
          <a:lstStyle/>
          <a:p>
            <a:r>
              <a:rPr lang="en-US" sz="2800" kern="1200" dirty="0" smtClean="0">
                <a:solidFill>
                  <a:srgbClr val="42627C"/>
                </a:solidFill>
                <a:latin typeface="Trebuchet MS"/>
                <a:ea typeface="+mn-ea"/>
                <a:cs typeface="Trebuchet MS"/>
              </a:rPr>
              <a:t>3</a:t>
            </a:r>
          </a:p>
        </p:txBody>
      </p:sp>
      <p:sp>
        <p:nvSpPr>
          <p:cNvPr id="28" name="Rectangle 27"/>
          <p:cNvSpPr/>
          <p:nvPr/>
        </p:nvSpPr>
        <p:spPr>
          <a:xfrm>
            <a:off x="1233347" y="3059906"/>
            <a:ext cx="3437009" cy="707886"/>
          </a:xfrm>
          <a:prstGeom prst="rect">
            <a:avLst/>
          </a:prstGeom>
        </p:spPr>
        <p:txBody>
          <a:bodyPr wrap="none">
            <a:spAutoFit/>
          </a:bodyPr>
          <a:lstStyle/>
          <a:p>
            <a:r>
              <a:rPr lang="en-US" sz="2000" dirty="0" smtClean="0">
                <a:solidFill>
                  <a:srgbClr val="1F497D"/>
                </a:solidFill>
              </a:rPr>
              <a:t>FORWARD FACING ONLY, </a:t>
            </a:r>
          </a:p>
          <a:p>
            <a:r>
              <a:rPr lang="en-US" sz="2000" dirty="0" smtClean="0">
                <a:solidFill>
                  <a:srgbClr val="1F497D"/>
                </a:solidFill>
              </a:rPr>
              <a:t>LACK OUTBOUND PROTECTION</a:t>
            </a:r>
            <a:endParaRPr lang="en-US" sz="2000" dirty="0">
              <a:solidFill>
                <a:srgbClr val="1F497D"/>
              </a:solidFill>
            </a:endParaRPr>
          </a:p>
        </p:txBody>
      </p:sp>
      <p:pic>
        <p:nvPicPr>
          <p:cNvPr id="29" name="Picture 28" descr="brokenshield.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548137"/>
            <a:ext cx="889000" cy="1035769"/>
          </a:xfrm>
          <a:prstGeom prst="rect">
            <a:avLst/>
          </a:prstGeom>
        </p:spPr>
      </p:pic>
      <p:sp>
        <p:nvSpPr>
          <p:cNvPr id="30" name="TextBox 29"/>
          <p:cNvSpPr txBox="1"/>
          <p:nvPr/>
        </p:nvSpPr>
        <p:spPr>
          <a:xfrm>
            <a:off x="5134816" y="3059906"/>
            <a:ext cx="372969" cy="523220"/>
          </a:xfrm>
          <a:prstGeom prst="rect">
            <a:avLst/>
          </a:prstGeom>
          <a:noFill/>
        </p:spPr>
        <p:txBody>
          <a:bodyPr wrap="none" rtlCol="0">
            <a:spAutoFit/>
          </a:bodyPr>
          <a:lstStyle/>
          <a:p>
            <a:r>
              <a:rPr lang="en-US" sz="2800" kern="1200" dirty="0" smtClean="0">
                <a:solidFill>
                  <a:srgbClr val="42627C"/>
                </a:solidFill>
                <a:latin typeface="Trebuchet MS"/>
                <a:ea typeface="+mn-ea"/>
                <a:cs typeface="Trebuchet MS"/>
              </a:rPr>
              <a:t>4</a:t>
            </a:r>
          </a:p>
        </p:txBody>
      </p:sp>
      <p:sp>
        <p:nvSpPr>
          <p:cNvPr id="31" name="Rectangle 30"/>
          <p:cNvSpPr/>
          <p:nvPr/>
        </p:nvSpPr>
        <p:spPr>
          <a:xfrm>
            <a:off x="5715000" y="3059906"/>
            <a:ext cx="3217973" cy="707886"/>
          </a:xfrm>
          <a:prstGeom prst="rect">
            <a:avLst/>
          </a:prstGeom>
        </p:spPr>
        <p:txBody>
          <a:bodyPr wrap="none">
            <a:spAutoFit/>
          </a:bodyPr>
          <a:lstStyle/>
          <a:p>
            <a:r>
              <a:rPr lang="en-US" sz="2000" dirty="0" smtClean="0">
                <a:solidFill>
                  <a:srgbClr val="1F497D"/>
                </a:solidFill>
              </a:rPr>
              <a:t>MORE OF THE SAME IN</a:t>
            </a:r>
          </a:p>
          <a:p>
            <a:r>
              <a:rPr lang="en-US" sz="2000" dirty="0" smtClean="0">
                <a:solidFill>
                  <a:srgbClr val="1F497D"/>
                </a:solidFill>
              </a:rPr>
              <a:t>NEW DEPLOYMENT OPTIONS</a:t>
            </a:r>
            <a:endParaRPr lang="en-US" sz="2000" dirty="0">
              <a:solidFill>
                <a:srgbClr val="1F497D"/>
              </a:solidFill>
            </a:endParaRPr>
          </a:p>
        </p:txBody>
      </p:sp>
      <p:sp>
        <p:nvSpPr>
          <p:cNvPr id="32" name="TextBox 31"/>
          <p:cNvSpPr txBox="1"/>
          <p:nvPr/>
        </p:nvSpPr>
        <p:spPr>
          <a:xfrm>
            <a:off x="5715000" y="3974306"/>
            <a:ext cx="3200400" cy="830997"/>
          </a:xfrm>
          <a:prstGeom prst="rect">
            <a:avLst/>
          </a:prstGeom>
          <a:noFill/>
        </p:spPr>
        <p:txBody>
          <a:bodyPr wrap="square" rtlCol="0">
            <a:spAutoFit/>
          </a:bodyPr>
          <a:lstStyle/>
          <a:p>
            <a:r>
              <a:rPr lang="en-US" sz="1200" dirty="0">
                <a:solidFill>
                  <a:srgbClr val="42627C"/>
                </a:solidFill>
                <a:latin typeface="Trebuchet MS"/>
                <a:cs typeface="Trebuchet MS"/>
              </a:rPr>
              <a:t>UTMs, NGFWs, IDSs, Network Threat Monitors</a:t>
            </a:r>
          </a:p>
          <a:p>
            <a:r>
              <a:rPr lang="en-US" sz="1200" dirty="0">
                <a:solidFill>
                  <a:srgbClr val="42627C"/>
                </a:solidFill>
                <a:latin typeface="Trebuchet MS"/>
                <a:cs typeface="Trebuchet MS"/>
              </a:rPr>
              <a:t>SSL severely impacts performance, </a:t>
            </a:r>
            <a:r>
              <a:rPr lang="en-US" sz="1200" dirty="0" smtClean="0">
                <a:solidFill>
                  <a:srgbClr val="42627C"/>
                </a:solidFill>
                <a:latin typeface="Trebuchet MS"/>
                <a:cs typeface="Trebuchet MS"/>
              </a:rPr>
              <a:t/>
            </a:r>
            <a:br>
              <a:rPr lang="en-US" sz="1200" dirty="0" smtClean="0">
                <a:solidFill>
                  <a:srgbClr val="42627C"/>
                </a:solidFill>
                <a:latin typeface="Trebuchet MS"/>
                <a:cs typeface="Trebuchet MS"/>
              </a:rPr>
            </a:br>
            <a:r>
              <a:rPr lang="en-US" sz="1200" dirty="0" smtClean="0">
                <a:solidFill>
                  <a:srgbClr val="42627C"/>
                </a:solidFill>
                <a:latin typeface="Trebuchet MS"/>
                <a:cs typeface="Trebuchet MS"/>
              </a:rPr>
              <a:t>or </a:t>
            </a:r>
            <a:r>
              <a:rPr lang="en-US" sz="1200" dirty="0">
                <a:solidFill>
                  <a:srgbClr val="42627C"/>
                </a:solidFill>
                <a:latin typeface="Trebuchet MS"/>
                <a:cs typeface="Trebuchet MS"/>
              </a:rPr>
              <a:t>blind to it</a:t>
            </a:r>
          </a:p>
        </p:txBody>
      </p:sp>
      <p:sp>
        <p:nvSpPr>
          <p:cNvPr id="33" name="TextBox 32"/>
          <p:cNvSpPr txBox="1"/>
          <p:nvPr/>
        </p:nvSpPr>
        <p:spPr>
          <a:xfrm>
            <a:off x="1219200" y="3974306"/>
            <a:ext cx="3048000" cy="461665"/>
          </a:xfrm>
          <a:prstGeom prst="rect">
            <a:avLst/>
          </a:prstGeom>
          <a:noFill/>
        </p:spPr>
        <p:txBody>
          <a:bodyPr wrap="square" rtlCol="0">
            <a:spAutoFit/>
          </a:bodyPr>
          <a:lstStyle/>
          <a:p>
            <a:r>
              <a:rPr lang="en-US" sz="1200" dirty="0">
                <a:solidFill>
                  <a:srgbClr val="42627C"/>
                </a:solidFill>
                <a:latin typeface="Trebuchet MS"/>
                <a:cs typeface="Trebuchet MS"/>
              </a:rPr>
              <a:t>Not data-aware, lack contextual analysis, minimal to no forensic visibility</a:t>
            </a:r>
          </a:p>
        </p:txBody>
      </p:sp>
      <p:pic>
        <p:nvPicPr>
          <p:cNvPr id="36" name="Picture 3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8628" y="3104818"/>
            <a:ext cx="336772" cy="336772"/>
          </a:xfrm>
          <a:prstGeom prst="rect">
            <a:avLst/>
          </a:prstGeom>
        </p:spPr>
      </p:pic>
      <p:pic>
        <p:nvPicPr>
          <p:cNvPr id="37" name="Picture 36" descr="fp.gif"/>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1200150"/>
            <a:ext cx="304800" cy="304800"/>
          </a:xfrm>
          <a:prstGeom prst="rect">
            <a:avLst/>
          </a:prstGeom>
        </p:spPr>
      </p:pic>
      <p:pic>
        <p:nvPicPr>
          <p:cNvPr id="38" name="Picture 3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4232" y="1200150"/>
            <a:ext cx="304800" cy="304800"/>
          </a:xfrm>
          <a:prstGeom prst="rect">
            <a:avLst/>
          </a:prstGeom>
        </p:spPr>
      </p:pic>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65916" y="3181350"/>
            <a:ext cx="304800" cy="304800"/>
          </a:xfrm>
          <a:prstGeom prst="rect">
            <a:avLst/>
          </a:prstGeom>
        </p:spPr>
      </p:pic>
      <p:sp>
        <p:nvSpPr>
          <p:cNvPr id="40" name="TextBox 39"/>
          <p:cNvSpPr txBox="1"/>
          <p:nvPr/>
        </p:nvSpPr>
        <p:spPr>
          <a:xfrm>
            <a:off x="1219200" y="1962150"/>
            <a:ext cx="3200400" cy="830997"/>
          </a:xfrm>
          <a:prstGeom prst="rect">
            <a:avLst/>
          </a:prstGeom>
          <a:noFill/>
        </p:spPr>
        <p:txBody>
          <a:bodyPr wrap="square" rtlCol="0">
            <a:spAutoFit/>
          </a:bodyPr>
          <a:lstStyle/>
          <a:p>
            <a:r>
              <a:rPr lang="en-US" sz="1200" dirty="0" smtClean="0">
                <a:solidFill>
                  <a:srgbClr val="42627C"/>
                </a:solidFill>
                <a:latin typeface="Trebuchet MS"/>
                <a:cs typeface="Trebuchet MS"/>
              </a:rPr>
              <a:t>History is not a reliable indicator of future behavior.</a:t>
            </a:r>
          </a:p>
          <a:p>
            <a:r>
              <a:rPr lang="en-US" sz="1200" dirty="0" smtClean="0">
                <a:solidFill>
                  <a:srgbClr val="42627C"/>
                </a:solidFill>
                <a:latin typeface="Trebuchet MS"/>
                <a:cs typeface="Trebuchet MS"/>
              </a:rPr>
              <a:t>Signature creation cannot keep up with the dynamic creation of threats</a:t>
            </a:r>
            <a:endParaRPr lang="en-US" sz="1200" dirty="0">
              <a:solidFill>
                <a:srgbClr val="42627C"/>
              </a:solidFill>
              <a:latin typeface="Trebuchet MS"/>
              <a:cs typeface="Trebuchet MS"/>
            </a:endParaRPr>
          </a:p>
        </p:txBody>
      </p:sp>
    </p:spTree>
    <p:extLst>
      <p:ext uri="{BB962C8B-B14F-4D97-AF65-F5344CB8AC3E}">
        <p14:creationId xmlns:p14="http://schemas.microsoft.com/office/powerpoint/2010/main" val="2958162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449645" y="791076"/>
            <a:ext cx="1098884" cy="3657600"/>
            <a:chOff x="115651" y="1200150"/>
            <a:chExt cx="1098884" cy="3657600"/>
          </a:xfrm>
        </p:grpSpPr>
        <p:sp>
          <p:nvSpPr>
            <p:cNvPr id="26" name="Rounded Rectangle 25"/>
            <p:cNvSpPr/>
            <p:nvPr/>
          </p:nvSpPr>
          <p:spPr>
            <a:xfrm>
              <a:off x="115651" y="1200150"/>
              <a:ext cx="1098884" cy="3657600"/>
            </a:xfrm>
            <a:prstGeom prst="roundRect">
              <a:avLst/>
            </a:prstGeom>
            <a:solidFill>
              <a:schemeClr val="bg1"/>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7" name="Picture 3" descr="\\nis202\Departments\Marketing\Presentations\Exec slide deck May2012\icons\Output\threat-stages-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620" y="1860884"/>
              <a:ext cx="1007705" cy="1292288"/>
            </a:xfrm>
            <a:prstGeom prst="rect">
              <a:avLst/>
            </a:prstGeom>
            <a:noFill/>
            <a:effectLst>
              <a:reflection blurRad="6350" stA="32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95947" y="3798153"/>
              <a:ext cx="740651" cy="461665"/>
            </a:xfrm>
            <a:prstGeom prst="rect">
              <a:avLst/>
            </a:prstGeom>
          </p:spPr>
          <p:txBody>
            <a:bodyPr wrap="none">
              <a:spAutoFit/>
            </a:bodyPr>
            <a:lstStyle/>
            <a:p>
              <a:pPr algn="ctr"/>
              <a:r>
                <a:rPr lang="en-US" sz="2400" b="1" dirty="0">
                  <a:solidFill>
                    <a:schemeClr val="tx2"/>
                  </a:solidFill>
                </a:rPr>
                <a:t>Lure</a:t>
              </a:r>
              <a:endParaRPr lang="en-GB" sz="2400" b="1" dirty="0">
                <a:solidFill>
                  <a:schemeClr val="tx2"/>
                </a:solidFill>
              </a:endParaRPr>
            </a:p>
          </p:txBody>
        </p:sp>
      </p:grpSp>
      <p:grpSp>
        <p:nvGrpSpPr>
          <p:cNvPr id="11" name="Group 10"/>
          <p:cNvGrpSpPr/>
          <p:nvPr/>
        </p:nvGrpSpPr>
        <p:grpSpPr>
          <a:xfrm>
            <a:off x="2647403" y="791076"/>
            <a:ext cx="1245917" cy="3657600"/>
            <a:chOff x="1350839" y="1200150"/>
            <a:chExt cx="1245917" cy="3657600"/>
          </a:xfrm>
        </p:grpSpPr>
        <p:sp>
          <p:nvSpPr>
            <p:cNvPr id="25" name="Rounded Rectangle 24"/>
            <p:cNvSpPr/>
            <p:nvPr/>
          </p:nvSpPr>
          <p:spPr>
            <a:xfrm>
              <a:off x="1409142" y="1200150"/>
              <a:ext cx="1122485" cy="3657600"/>
            </a:xfrm>
            <a:prstGeom prst="roundRec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463133" y="1856438"/>
              <a:ext cx="1012348" cy="1292259"/>
            </a:xfrm>
            <a:prstGeom prst="rect">
              <a:avLst/>
            </a:prstGeom>
            <a:noFill/>
            <a:effectLst>
              <a:reflection blurRad="6350" stA="32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41" name="Rectangle 40"/>
            <p:cNvSpPr/>
            <p:nvPr/>
          </p:nvSpPr>
          <p:spPr>
            <a:xfrm>
              <a:off x="1350839" y="3798152"/>
              <a:ext cx="1245917" cy="461665"/>
            </a:xfrm>
            <a:prstGeom prst="rect">
              <a:avLst/>
            </a:prstGeom>
          </p:spPr>
          <p:txBody>
            <a:bodyPr wrap="none">
              <a:spAutoFit/>
            </a:bodyPr>
            <a:lstStyle/>
            <a:p>
              <a:pPr algn="ctr"/>
              <a:r>
                <a:rPr lang="en-US" sz="2400" b="1" dirty="0">
                  <a:solidFill>
                    <a:schemeClr val="tx2"/>
                  </a:solidFill>
                </a:rPr>
                <a:t>Redirect</a:t>
              </a:r>
              <a:endParaRPr lang="en-GB" sz="2400" b="1" dirty="0">
                <a:solidFill>
                  <a:schemeClr val="tx2"/>
                </a:solidFill>
              </a:endParaRPr>
            </a:p>
          </p:txBody>
        </p:sp>
      </p:grpSp>
      <p:grpSp>
        <p:nvGrpSpPr>
          <p:cNvPr id="10" name="Group 9"/>
          <p:cNvGrpSpPr/>
          <p:nvPr/>
        </p:nvGrpSpPr>
        <p:grpSpPr>
          <a:xfrm>
            <a:off x="3973496" y="791076"/>
            <a:ext cx="1122023" cy="3657600"/>
            <a:chOff x="2924964" y="1200150"/>
            <a:chExt cx="1122023" cy="3657600"/>
          </a:xfrm>
        </p:grpSpPr>
        <p:sp>
          <p:nvSpPr>
            <p:cNvPr id="21" name="Rounded Rectangle 20"/>
            <p:cNvSpPr/>
            <p:nvPr/>
          </p:nvSpPr>
          <p:spPr>
            <a:xfrm>
              <a:off x="2924964" y="1200150"/>
              <a:ext cx="1122023" cy="3657600"/>
            </a:xfrm>
            <a:prstGeom prst="roundRec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994997" y="1897984"/>
              <a:ext cx="979802" cy="1250714"/>
            </a:xfrm>
            <a:prstGeom prst="rect">
              <a:avLst/>
            </a:prstGeom>
            <a:noFill/>
            <a:effectLst>
              <a:reflection blurRad="6350" stA="32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42" name="Rectangle 41"/>
            <p:cNvSpPr/>
            <p:nvPr/>
          </p:nvSpPr>
          <p:spPr>
            <a:xfrm>
              <a:off x="2951249" y="3798153"/>
              <a:ext cx="1064714" cy="830997"/>
            </a:xfrm>
            <a:prstGeom prst="rect">
              <a:avLst/>
            </a:prstGeom>
          </p:spPr>
          <p:txBody>
            <a:bodyPr wrap="none">
              <a:spAutoFit/>
            </a:bodyPr>
            <a:lstStyle/>
            <a:p>
              <a:pPr algn="ctr"/>
              <a:r>
                <a:rPr lang="en-US" sz="2400" b="1" dirty="0" smtClean="0">
                  <a:solidFill>
                    <a:schemeClr val="tx2"/>
                  </a:solidFill>
                </a:rPr>
                <a:t>Exploit</a:t>
              </a:r>
              <a:br>
                <a:rPr lang="en-US" sz="2400" b="1" dirty="0" smtClean="0">
                  <a:solidFill>
                    <a:schemeClr val="tx2"/>
                  </a:solidFill>
                </a:rPr>
              </a:br>
              <a:r>
                <a:rPr lang="en-US" sz="2400" b="1" dirty="0" smtClean="0">
                  <a:solidFill>
                    <a:schemeClr val="tx2"/>
                  </a:solidFill>
                </a:rPr>
                <a:t>Kit</a:t>
              </a:r>
              <a:endParaRPr lang="en-GB" sz="2400" b="1" dirty="0">
                <a:solidFill>
                  <a:schemeClr val="tx2"/>
                </a:solidFill>
              </a:endParaRPr>
            </a:p>
          </p:txBody>
        </p:sp>
      </p:grpSp>
      <p:grpSp>
        <p:nvGrpSpPr>
          <p:cNvPr id="9" name="Group 8"/>
          <p:cNvGrpSpPr/>
          <p:nvPr/>
        </p:nvGrpSpPr>
        <p:grpSpPr>
          <a:xfrm>
            <a:off x="5194133" y="791076"/>
            <a:ext cx="1243674" cy="3657600"/>
            <a:chOff x="4485450" y="1200150"/>
            <a:chExt cx="1243674" cy="3657600"/>
          </a:xfrm>
        </p:grpSpPr>
        <p:sp>
          <p:nvSpPr>
            <p:cNvPr id="22" name="Rounded Rectangle 21"/>
            <p:cNvSpPr/>
            <p:nvPr/>
          </p:nvSpPr>
          <p:spPr>
            <a:xfrm>
              <a:off x="4532603" y="1200150"/>
              <a:ext cx="1145624" cy="365760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8" name="Picture 3"/>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594614" y="1857850"/>
              <a:ext cx="1019445" cy="1260652"/>
            </a:xfrm>
            <a:prstGeom prst="rect">
              <a:avLst/>
            </a:prstGeom>
            <a:noFill/>
            <a:effectLst>
              <a:reflection blurRad="6350" stA="32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43" name="Rectangle 42"/>
            <p:cNvSpPr/>
            <p:nvPr/>
          </p:nvSpPr>
          <p:spPr>
            <a:xfrm>
              <a:off x="4485450" y="3798153"/>
              <a:ext cx="1243674" cy="830997"/>
            </a:xfrm>
            <a:prstGeom prst="rect">
              <a:avLst/>
            </a:prstGeom>
          </p:spPr>
          <p:txBody>
            <a:bodyPr wrap="none">
              <a:spAutoFit/>
            </a:bodyPr>
            <a:lstStyle/>
            <a:p>
              <a:pPr algn="ctr"/>
              <a:r>
                <a:rPr lang="en-US" sz="2400" b="1" dirty="0" smtClean="0">
                  <a:solidFill>
                    <a:schemeClr val="tx2"/>
                  </a:solidFill>
                </a:rPr>
                <a:t>Dropper</a:t>
              </a:r>
              <a:br>
                <a:rPr lang="en-US" sz="2400" b="1" dirty="0" smtClean="0">
                  <a:solidFill>
                    <a:schemeClr val="tx2"/>
                  </a:solidFill>
                </a:rPr>
              </a:br>
              <a:r>
                <a:rPr lang="en-US" sz="2400" b="1" dirty="0" smtClean="0">
                  <a:solidFill>
                    <a:schemeClr val="tx2"/>
                  </a:solidFill>
                </a:rPr>
                <a:t>File</a:t>
              </a:r>
              <a:endParaRPr lang="en-GB" sz="2400" b="1" dirty="0">
                <a:solidFill>
                  <a:schemeClr val="tx2"/>
                </a:solidFill>
              </a:endParaRPr>
            </a:p>
          </p:txBody>
        </p:sp>
      </p:grpSp>
      <p:grpSp>
        <p:nvGrpSpPr>
          <p:cNvPr id="8" name="Group 7"/>
          <p:cNvGrpSpPr/>
          <p:nvPr/>
        </p:nvGrpSpPr>
        <p:grpSpPr>
          <a:xfrm>
            <a:off x="6533139" y="791076"/>
            <a:ext cx="1121522" cy="3657600"/>
            <a:chOff x="6108852" y="1200150"/>
            <a:chExt cx="1121522" cy="3657600"/>
          </a:xfrm>
        </p:grpSpPr>
        <p:sp>
          <p:nvSpPr>
            <p:cNvPr id="23" name="Rounded Rectangle 22"/>
            <p:cNvSpPr/>
            <p:nvPr/>
          </p:nvSpPr>
          <p:spPr>
            <a:xfrm>
              <a:off x="6108852" y="1200150"/>
              <a:ext cx="1121522" cy="365760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7" name="Picture 3"/>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138779" y="1856438"/>
              <a:ext cx="1020587" cy="1262064"/>
            </a:xfrm>
            <a:prstGeom prst="rect">
              <a:avLst/>
            </a:prstGeom>
            <a:noFill/>
            <a:effectLst>
              <a:reflection blurRad="6350" stA="32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44" name="Rectangle 43"/>
            <p:cNvSpPr/>
            <p:nvPr/>
          </p:nvSpPr>
          <p:spPr>
            <a:xfrm>
              <a:off x="6200866" y="3798153"/>
              <a:ext cx="949298" cy="830997"/>
            </a:xfrm>
            <a:prstGeom prst="rect">
              <a:avLst/>
            </a:prstGeom>
          </p:spPr>
          <p:txBody>
            <a:bodyPr wrap="none">
              <a:spAutoFit/>
            </a:bodyPr>
            <a:lstStyle/>
            <a:p>
              <a:pPr algn="ctr"/>
              <a:r>
                <a:rPr lang="en-US" sz="2400" b="1" dirty="0" smtClean="0">
                  <a:solidFill>
                    <a:schemeClr val="tx2"/>
                  </a:solidFill>
                </a:rPr>
                <a:t>Call</a:t>
              </a:r>
            </a:p>
            <a:p>
              <a:pPr algn="ctr"/>
              <a:r>
                <a:rPr lang="en-US" sz="2400" b="1" dirty="0" smtClean="0">
                  <a:solidFill>
                    <a:schemeClr val="tx2"/>
                  </a:solidFill>
                </a:rPr>
                <a:t>Home</a:t>
              </a:r>
              <a:endParaRPr lang="en-GB" sz="2400" b="1" dirty="0">
                <a:solidFill>
                  <a:schemeClr val="tx2"/>
                </a:solidFill>
              </a:endParaRPr>
            </a:p>
          </p:txBody>
        </p:sp>
      </p:grpSp>
      <p:grpSp>
        <p:nvGrpSpPr>
          <p:cNvPr id="7" name="Group 6"/>
          <p:cNvGrpSpPr/>
          <p:nvPr/>
        </p:nvGrpSpPr>
        <p:grpSpPr>
          <a:xfrm>
            <a:off x="7772400" y="791076"/>
            <a:ext cx="1146859" cy="3657600"/>
            <a:chOff x="7579412" y="1200150"/>
            <a:chExt cx="1146859" cy="3657600"/>
          </a:xfrm>
        </p:grpSpPr>
        <p:sp>
          <p:nvSpPr>
            <p:cNvPr id="24" name="Rounded Rectangle 23"/>
            <p:cNvSpPr/>
            <p:nvPr/>
          </p:nvSpPr>
          <p:spPr>
            <a:xfrm>
              <a:off x="7579412" y="1200150"/>
              <a:ext cx="1146859" cy="3657600"/>
            </a:xfrm>
            <a:prstGeom prst="roundRect">
              <a:avLst/>
            </a:prstGeom>
            <a:solidFill>
              <a:schemeClr val="bg1"/>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9"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633404" y="1823538"/>
              <a:ext cx="1047192" cy="1294964"/>
            </a:xfrm>
            <a:prstGeom prst="rect">
              <a:avLst/>
            </a:prstGeom>
            <a:noFill/>
            <a:effectLst>
              <a:reflection blurRad="6350" stA="32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45" name="Rectangle 44"/>
            <p:cNvSpPr/>
            <p:nvPr/>
          </p:nvSpPr>
          <p:spPr>
            <a:xfrm>
              <a:off x="7723851" y="3798153"/>
              <a:ext cx="860492" cy="830997"/>
            </a:xfrm>
            <a:prstGeom prst="rect">
              <a:avLst/>
            </a:prstGeom>
          </p:spPr>
          <p:txBody>
            <a:bodyPr wrap="none">
              <a:spAutoFit/>
            </a:bodyPr>
            <a:lstStyle/>
            <a:p>
              <a:pPr algn="ctr"/>
              <a:r>
                <a:rPr lang="en-US" sz="2400" b="1" dirty="0" smtClean="0">
                  <a:solidFill>
                    <a:schemeClr val="tx2"/>
                  </a:solidFill>
                </a:rPr>
                <a:t>Data</a:t>
              </a:r>
              <a:br>
                <a:rPr lang="en-US" sz="2400" b="1" dirty="0" smtClean="0">
                  <a:solidFill>
                    <a:schemeClr val="tx2"/>
                  </a:solidFill>
                </a:rPr>
              </a:br>
              <a:r>
                <a:rPr lang="en-US" sz="2400" b="1" dirty="0" smtClean="0">
                  <a:solidFill>
                    <a:schemeClr val="tx2"/>
                  </a:solidFill>
                </a:rPr>
                <a:t>Theft</a:t>
              </a:r>
              <a:endParaRPr lang="en-GB" sz="2400" b="1" dirty="0">
                <a:solidFill>
                  <a:schemeClr val="tx2"/>
                </a:solidFill>
              </a:endParaRPr>
            </a:p>
          </p:txBody>
        </p:sp>
      </p:grpSp>
      <p:sp>
        <p:nvSpPr>
          <p:cNvPr id="3" name="Title 2"/>
          <p:cNvSpPr>
            <a:spLocks noGrp="1"/>
          </p:cNvSpPr>
          <p:nvPr>
            <p:ph type="title"/>
          </p:nvPr>
        </p:nvSpPr>
        <p:spPr/>
        <p:txBody>
          <a:bodyPr/>
          <a:lstStyle/>
          <a:p>
            <a:r>
              <a:rPr lang="en-US" dirty="0" smtClean="0"/>
              <a:t>Seven Advanced Threat Stages</a:t>
            </a:r>
            <a:endParaRPr lang="en-US" dirty="0"/>
          </a:p>
        </p:txBody>
      </p:sp>
      <p:grpSp>
        <p:nvGrpSpPr>
          <p:cNvPr id="32" name="Group 31"/>
          <p:cNvGrpSpPr/>
          <p:nvPr/>
        </p:nvGrpSpPr>
        <p:grpSpPr>
          <a:xfrm>
            <a:off x="206391" y="791077"/>
            <a:ext cx="1098884" cy="3657600"/>
            <a:chOff x="115651" y="1200150"/>
            <a:chExt cx="1098884" cy="3657600"/>
          </a:xfrm>
        </p:grpSpPr>
        <p:sp>
          <p:nvSpPr>
            <p:cNvPr id="33" name="Rounded Rectangle 32"/>
            <p:cNvSpPr/>
            <p:nvPr/>
          </p:nvSpPr>
          <p:spPr>
            <a:xfrm>
              <a:off x="115651" y="1200150"/>
              <a:ext cx="1098884" cy="3657600"/>
            </a:xfrm>
            <a:prstGeom prst="roundRect">
              <a:avLst/>
            </a:prstGeom>
            <a:solidFill>
              <a:schemeClr val="bg1"/>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p:cNvSpPr/>
            <p:nvPr/>
          </p:nvSpPr>
          <p:spPr>
            <a:xfrm>
              <a:off x="183384" y="3798153"/>
              <a:ext cx="965777" cy="461665"/>
            </a:xfrm>
            <a:prstGeom prst="rect">
              <a:avLst/>
            </a:prstGeom>
          </p:spPr>
          <p:txBody>
            <a:bodyPr wrap="none">
              <a:spAutoFit/>
            </a:bodyPr>
            <a:lstStyle/>
            <a:p>
              <a:pPr algn="ctr"/>
              <a:r>
                <a:rPr lang="en-GB" sz="2400" b="1" dirty="0" smtClean="0">
                  <a:solidFill>
                    <a:schemeClr val="tx2"/>
                  </a:solidFill>
                </a:rPr>
                <a:t>Recon</a:t>
              </a:r>
              <a:endParaRPr lang="en-GB" sz="2400" b="1" dirty="0">
                <a:solidFill>
                  <a:schemeClr val="tx2"/>
                </a:solidFill>
              </a:endParaRPr>
            </a:p>
          </p:txBody>
        </p:sp>
      </p:grpSp>
      <p:pic>
        <p:nvPicPr>
          <p:cNvPr id="1026" name="Picture 2" descr="http://t0.gstatic.com/images?q=tbn:ANd9GcQXnMHoo1XRsawb8AqmWbZTDdbLQl6blfxXoWCp2Sdjp7tAM3qK"/>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8815" y="1831435"/>
            <a:ext cx="894035" cy="894035"/>
          </a:xfrm>
          <a:prstGeom prst="rect">
            <a:avLst/>
          </a:prstGeom>
          <a:noFill/>
          <a:effectLst>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0413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449645" y="791076"/>
            <a:ext cx="1098884" cy="3657600"/>
            <a:chOff x="115651" y="1200150"/>
            <a:chExt cx="1098884" cy="3657600"/>
          </a:xfrm>
        </p:grpSpPr>
        <p:sp>
          <p:nvSpPr>
            <p:cNvPr id="26" name="Rounded Rectangle 25"/>
            <p:cNvSpPr/>
            <p:nvPr/>
          </p:nvSpPr>
          <p:spPr>
            <a:xfrm>
              <a:off x="115651" y="1200150"/>
              <a:ext cx="1098884" cy="3657600"/>
            </a:xfrm>
            <a:prstGeom prst="roundRect">
              <a:avLst/>
            </a:prstGeom>
            <a:solidFill>
              <a:schemeClr val="bg1"/>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27" name="Picture 3" descr="\\nis202\Departments\Marketing\Presentations\Exec slide deck May2012\icons\Output\threat-stages-0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620" y="1860884"/>
              <a:ext cx="1007705" cy="1292288"/>
            </a:xfrm>
            <a:prstGeom prst="rect">
              <a:avLst/>
            </a:prstGeom>
            <a:noFill/>
            <a:effectLst>
              <a:reflection blurRad="6350" stA="32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Rectangle 1"/>
            <p:cNvSpPr/>
            <p:nvPr/>
          </p:nvSpPr>
          <p:spPr>
            <a:xfrm>
              <a:off x="295947" y="3798153"/>
              <a:ext cx="740651" cy="461665"/>
            </a:xfrm>
            <a:prstGeom prst="rect">
              <a:avLst/>
            </a:prstGeom>
          </p:spPr>
          <p:txBody>
            <a:bodyPr wrap="none">
              <a:spAutoFit/>
            </a:bodyPr>
            <a:lstStyle/>
            <a:p>
              <a:pPr algn="ctr"/>
              <a:r>
                <a:rPr lang="en-US" sz="2400" b="1" dirty="0">
                  <a:solidFill>
                    <a:schemeClr val="tx2"/>
                  </a:solidFill>
                </a:rPr>
                <a:t>Lure</a:t>
              </a:r>
              <a:endParaRPr lang="en-GB" sz="2400" b="1" dirty="0">
                <a:solidFill>
                  <a:schemeClr val="tx2"/>
                </a:solidFill>
              </a:endParaRPr>
            </a:p>
          </p:txBody>
        </p:sp>
      </p:grpSp>
      <p:sp>
        <p:nvSpPr>
          <p:cNvPr id="3" name="Title 2"/>
          <p:cNvSpPr>
            <a:spLocks noGrp="1"/>
          </p:cNvSpPr>
          <p:nvPr>
            <p:ph type="title"/>
          </p:nvPr>
        </p:nvSpPr>
        <p:spPr/>
        <p:txBody>
          <a:bodyPr/>
          <a:lstStyle/>
          <a:p>
            <a:r>
              <a:rPr lang="en-US" dirty="0" smtClean="0"/>
              <a:t>Seven Advanced Threat Stages</a:t>
            </a:r>
            <a:endParaRPr lang="en-US" dirty="0"/>
          </a:p>
        </p:txBody>
      </p:sp>
      <p:grpSp>
        <p:nvGrpSpPr>
          <p:cNvPr id="32" name="Group 31"/>
          <p:cNvGrpSpPr/>
          <p:nvPr/>
        </p:nvGrpSpPr>
        <p:grpSpPr>
          <a:xfrm>
            <a:off x="206391" y="791077"/>
            <a:ext cx="1098884" cy="3657600"/>
            <a:chOff x="115651" y="1200150"/>
            <a:chExt cx="1098884" cy="3657600"/>
          </a:xfrm>
        </p:grpSpPr>
        <p:sp>
          <p:nvSpPr>
            <p:cNvPr id="33" name="Rounded Rectangle 32"/>
            <p:cNvSpPr/>
            <p:nvPr/>
          </p:nvSpPr>
          <p:spPr>
            <a:xfrm>
              <a:off x="115651" y="1200150"/>
              <a:ext cx="1098884" cy="3657600"/>
            </a:xfrm>
            <a:prstGeom prst="roundRect">
              <a:avLst/>
            </a:prstGeom>
            <a:solidFill>
              <a:schemeClr val="bg1"/>
            </a:solidFill>
            <a:ln>
              <a:solidFill>
                <a:srgbClr val="66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p:cNvSpPr/>
            <p:nvPr/>
          </p:nvSpPr>
          <p:spPr>
            <a:xfrm>
              <a:off x="183384" y="3798153"/>
              <a:ext cx="965777" cy="461665"/>
            </a:xfrm>
            <a:prstGeom prst="rect">
              <a:avLst/>
            </a:prstGeom>
          </p:spPr>
          <p:txBody>
            <a:bodyPr wrap="none">
              <a:spAutoFit/>
            </a:bodyPr>
            <a:lstStyle/>
            <a:p>
              <a:pPr algn="ctr"/>
              <a:r>
                <a:rPr lang="en-GB" sz="2400" b="1" dirty="0" smtClean="0">
                  <a:solidFill>
                    <a:schemeClr val="tx2"/>
                  </a:solidFill>
                </a:rPr>
                <a:t>Recon</a:t>
              </a:r>
              <a:endParaRPr lang="en-GB" sz="2400" b="1" dirty="0">
                <a:solidFill>
                  <a:schemeClr val="tx2"/>
                </a:solidFill>
              </a:endParaRPr>
            </a:p>
          </p:txBody>
        </p:sp>
      </p:grpSp>
      <p:pic>
        <p:nvPicPr>
          <p:cNvPr id="1026" name="Picture 2" descr="http://t0.gstatic.com/images?q=tbn:ANd9GcQXnMHoo1XRsawb8AqmWbZTDdbLQl6blfxXoWCp2Sdjp7tAM3qK"/>
          <p:cNvPicPr>
            <a:picLocks noChangeAspect="1" noChangeArrowheads="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8815" y="1831435"/>
            <a:ext cx="894035" cy="894035"/>
          </a:xfrm>
          <a:prstGeom prst="rect">
            <a:avLst/>
          </a:prstGeom>
          <a:noFill/>
          <a:effectLst>
            <a:reflection blurRad="6350" stA="50000" endA="300" endPos="55500" dist="101600" dir="5400000" sy="-100000" algn="bl" rotWithShape="0"/>
          </a:effectLst>
          <a:extLst>
            <a:ext uri="{909E8E84-426E-40DD-AFC4-6F175D3DCCD1}">
              <a14:hiddenFill xmlns:a14="http://schemas.microsoft.com/office/drawing/2010/main">
                <a:solidFill>
                  <a:srgbClr val="FFFFFF"/>
                </a:solidFill>
              </a14:hiddenFill>
            </a:ext>
          </a:extLst>
        </p:spPr>
      </p:pic>
      <p:sp>
        <p:nvSpPr>
          <p:cNvPr id="31" name="Rounded Rectangle 30"/>
          <p:cNvSpPr/>
          <p:nvPr/>
        </p:nvSpPr>
        <p:spPr>
          <a:xfrm>
            <a:off x="2667000" y="796302"/>
            <a:ext cx="2819400" cy="3657600"/>
          </a:xfrm>
          <a:prstGeom prst="roundRect">
            <a:avLst>
              <a:gd name="adj" fmla="val 7708"/>
            </a:avLst>
          </a:prstGeom>
          <a:solidFill>
            <a:srgbClr val="669900"/>
          </a:solidFill>
          <a:ln>
            <a:solidFill>
              <a:srgbClr val="669900"/>
            </a:solidFill>
          </a:ln>
        </p:spPr>
        <p:style>
          <a:lnRef idx="1">
            <a:schemeClr val="accent3"/>
          </a:lnRef>
          <a:fillRef idx="3">
            <a:schemeClr val="accent3"/>
          </a:fillRef>
          <a:effectRef idx="2">
            <a:schemeClr val="accent3"/>
          </a:effectRef>
          <a:fontRef idx="minor">
            <a:schemeClr val="lt1"/>
          </a:fontRef>
        </p:style>
        <p:txBody>
          <a:bodyPr rtlCol="0" anchor="t" anchorCtr="0"/>
          <a:lstStyle/>
          <a:p>
            <a:r>
              <a:rPr lang="en-US" sz="2800" b="1" dirty="0" smtClean="0">
                <a:latin typeface="Trebuchet MS"/>
                <a:cs typeface="Trebuchet MS"/>
              </a:rPr>
              <a:t>AWARENESS</a:t>
            </a:r>
          </a:p>
          <a:p>
            <a:pPr marL="285750" indent="-285750">
              <a:buFont typeface="Arial" pitchFamily="34" charset="0"/>
              <a:buChar char="•"/>
            </a:pPr>
            <a:r>
              <a:rPr lang="en-US" sz="2400" dirty="0" smtClean="0">
                <a:latin typeface="Trebuchet MS"/>
                <a:cs typeface="Trebuchet MS"/>
              </a:rPr>
              <a:t>Web &amp; Email</a:t>
            </a:r>
          </a:p>
          <a:p>
            <a:pPr marL="285750" indent="-285750">
              <a:buFont typeface="Arial" pitchFamily="34" charset="0"/>
              <a:buChar char="•"/>
            </a:pPr>
            <a:r>
              <a:rPr lang="en-US" sz="2400" dirty="0" smtClean="0">
                <a:latin typeface="Trebuchet MS"/>
                <a:cs typeface="Trebuchet MS"/>
              </a:rPr>
              <a:t>Facebook, Blogs, Tweets</a:t>
            </a:r>
          </a:p>
          <a:p>
            <a:pPr marL="285750" indent="-285750">
              <a:buFont typeface="Arial" pitchFamily="34" charset="0"/>
              <a:buChar char="•"/>
            </a:pPr>
            <a:r>
              <a:rPr lang="en-US" sz="2400" dirty="0" smtClean="0">
                <a:latin typeface="Trebuchet MS"/>
                <a:cs typeface="Trebuchet MS"/>
              </a:rPr>
              <a:t>Spear-phishing</a:t>
            </a:r>
          </a:p>
          <a:p>
            <a:pPr marL="285750" indent="-285750">
              <a:buFont typeface="Arial" pitchFamily="34" charset="0"/>
              <a:buChar char="•"/>
            </a:pPr>
            <a:r>
              <a:rPr lang="en-US" sz="2400" dirty="0" smtClean="0">
                <a:latin typeface="Trebuchet MS"/>
                <a:cs typeface="Trebuchet MS"/>
              </a:rPr>
              <a:t>Trusted entry</a:t>
            </a:r>
          </a:p>
          <a:p>
            <a:pPr marL="285750" indent="-285750">
              <a:buFont typeface="Arial" pitchFamily="34" charset="0"/>
              <a:buChar char="•"/>
            </a:pPr>
            <a:r>
              <a:rPr lang="en-US" sz="2400" dirty="0" smtClean="0">
                <a:latin typeface="Trebuchet MS"/>
                <a:cs typeface="Trebuchet MS"/>
              </a:rPr>
              <a:t>Targeted</a:t>
            </a:r>
          </a:p>
          <a:p>
            <a:pPr marL="285750" indent="-285750">
              <a:buFont typeface="Arial" pitchFamily="34" charset="0"/>
              <a:buChar char="•"/>
            </a:pPr>
            <a:r>
              <a:rPr lang="en-US" sz="2400" dirty="0" smtClean="0">
                <a:latin typeface="Trebuchet MS"/>
                <a:cs typeface="Trebuchet MS"/>
              </a:rPr>
              <a:t>Dynamic</a:t>
            </a:r>
          </a:p>
          <a:p>
            <a:pPr marL="285750" indent="-285750">
              <a:buFont typeface="Arial" pitchFamily="34" charset="0"/>
              <a:buChar char="•"/>
            </a:pPr>
            <a:r>
              <a:rPr lang="en-US" sz="2400" dirty="0" smtClean="0">
                <a:latin typeface="Trebuchet MS"/>
                <a:cs typeface="Trebuchet MS"/>
              </a:rPr>
              <a:t>Timed</a:t>
            </a:r>
          </a:p>
          <a:p>
            <a:pPr marL="285750" indent="-285750">
              <a:buFont typeface="Arial" pitchFamily="34" charset="0"/>
              <a:buChar char="•"/>
            </a:pPr>
            <a:endParaRPr lang="en-US" sz="2400" dirty="0" smtClean="0">
              <a:latin typeface="Trebuchet MS"/>
              <a:cs typeface="Trebuchet MS"/>
            </a:endParaRPr>
          </a:p>
        </p:txBody>
      </p:sp>
    </p:spTree>
    <p:extLst>
      <p:ext uri="{BB962C8B-B14F-4D97-AF65-F5344CB8AC3E}">
        <p14:creationId xmlns:p14="http://schemas.microsoft.com/office/powerpoint/2010/main" val="993284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2647403" y="791076"/>
            <a:ext cx="1245917" cy="3657600"/>
            <a:chOff x="1350839" y="1200150"/>
            <a:chExt cx="1245917" cy="3657600"/>
          </a:xfrm>
        </p:grpSpPr>
        <p:sp>
          <p:nvSpPr>
            <p:cNvPr id="25" name="Rounded Rectangle 24"/>
            <p:cNvSpPr/>
            <p:nvPr/>
          </p:nvSpPr>
          <p:spPr>
            <a:xfrm>
              <a:off x="1409142" y="1200150"/>
              <a:ext cx="1122485" cy="3657600"/>
            </a:xfrm>
            <a:prstGeom prst="roundRec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5"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63133" y="1856438"/>
              <a:ext cx="1012348" cy="1292259"/>
            </a:xfrm>
            <a:prstGeom prst="rect">
              <a:avLst/>
            </a:prstGeom>
            <a:noFill/>
            <a:effectLst>
              <a:reflection blurRad="6350" stA="32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41" name="Rectangle 40"/>
            <p:cNvSpPr/>
            <p:nvPr/>
          </p:nvSpPr>
          <p:spPr>
            <a:xfrm>
              <a:off x="1350839" y="3798152"/>
              <a:ext cx="1245917" cy="461665"/>
            </a:xfrm>
            <a:prstGeom prst="rect">
              <a:avLst/>
            </a:prstGeom>
          </p:spPr>
          <p:txBody>
            <a:bodyPr wrap="none">
              <a:spAutoFit/>
            </a:bodyPr>
            <a:lstStyle/>
            <a:p>
              <a:pPr algn="ctr"/>
              <a:r>
                <a:rPr lang="en-US" sz="2400" b="1" dirty="0">
                  <a:solidFill>
                    <a:schemeClr val="tx2"/>
                  </a:solidFill>
                </a:rPr>
                <a:t>Redirect</a:t>
              </a:r>
              <a:endParaRPr lang="en-GB" sz="2400" b="1" dirty="0">
                <a:solidFill>
                  <a:schemeClr val="tx2"/>
                </a:solidFill>
              </a:endParaRPr>
            </a:p>
          </p:txBody>
        </p:sp>
      </p:grpSp>
      <p:grpSp>
        <p:nvGrpSpPr>
          <p:cNvPr id="10" name="Group 9"/>
          <p:cNvGrpSpPr/>
          <p:nvPr/>
        </p:nvGrpSpPr>
        <p:grpSpPr>
          <a:xfrm>
            <a:off x="3973496" y="791076"/>
            <a:ext cx="1122023" cy="3657600"/>
            <a:chOff x="2924964" y="1200150"/>
            <a:chExt cx="1122023" cy="3657600"/>
          </a:xfrm>
        </p:grpSpPr>
        <p:sp>
          <p:nvSpPr>
            <p:cNvPr id="21" name="Rounded Rectangle 20"/>
            <p:cNvSpPr/>
            <p:nvPr/>
          </p:nvSpPr>
          <p:spPr>
            <a:xfrm>
              <a:off x="2924964" y="1200150"/>
              <a:ext cx="1122023" cy="3657600"/>
            </a:xfrm>
            <a:prstGeom prst="roundRect">
              <a:avLst/>
            </a:prstGeom>
            <a:solidFill>
              <a:schemeClr val="bg1"/>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6"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994997" y="1897984"/>
              <a:ext cx="979802" cy="1250714"/>
            </a:xfrm>
            <a:prstGeom prst="rect">
              <a:avLst/>
            </a:prstGeom>
            <a:noFill/>
            <a:effectLst>
              <a:reflection blurRad="6350" stA="32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42" name="Rectangle 41"/>
            <p:cNvSpPr/>
            <p:nvPr/>
          </p:nvSpPr>
          <p:spPr>
            <a:xfrm>
              <a:off x="2951249" y="3798153"/>
              <a:ext cx="1064714" cy="830997"/>
            </a:xfrm>
            <a:prstGeom prst="rect">
              <a:avLst/>
            </a:prstGeom>
          </p:spPr>
          <p:txBody>
            <a:bodyPr wrap="none">
              <a:spAutoFit/>
            </a:bodyPr>
            <a:lstStyle/>
            <a:p>
              <a:pPr algn="ctr"/>
              <a:r>
                <a:rPr lang="en-US" sz="2400" b="1" dirty="0" smtClean="0">
                  <a:solidFill>
                    <a:schemeClr val="tx2"/>
                  </a:solidFill>
                </a:rPr>
                <a:t>Exploit</a:t>
              </a:r>
              <a:br>
                <a:rPr lang="en-US" sz="2400" b="1" dirty="0" smtClean="0">
                  <a:solidFill>
                    <a:schemeClr val="tx2"/>
                  </a:solidFill>
                </a:rPr>
              </a:br>
              <a:r>
                <a:rPr lang="en-US" sz="2400" b="1" dirty="0" smtClean="0">
                  <a:solidFill>
                    <a:schemeClr val="tx2"/>
                  </a:solidFill>
                </a:rPr>
                <a:t>Kit</a:t>
              </a:r>
              <a:endParaRPr lang="en-GB" sz="2400" b="1" dirty="0">
                <a:solidFill>
                  <a:schemeClr val="tx2"/>
                </a:solidFill>
              </a:endParaRPr>
            </a:p>
          </p:txBody>
        </p:sp>
      </p:grpSp>
      <p:sp>
        <p:nvSpPr>
          <p:cNvPr id="3" name="Title 2"/>
          <p:cNvSpPr>
            <a:spLocks noGrp="1"/>
          </p:cNvSpPr>
          <p:nvPr>
            <p:ph type="title"/>
          </p:nvPr>
        </p:nvSpPr>
        <p:spPr/>
        <p:txBody>
          <a:bodyPr/>
          <a:lstStyle/>
          <a:p>
            <a:r>
              <a:rPr lang="en-US" dirty="0" smtClean="0"/>
              <a:t>Seven Advanced Threat Stages</a:t>
            </a:r>
            <a:endParaRPr lang="en-US" dirty="0"/>
          </a:p>
        </p:txBody>
      </p:sp>
      <p:sp>
        <p:nvSpPr>
          <p:cNvPr id="31" name="Rounded Rectangle 30"/>
          <p:cNvSpPr/>
          <p:nvPr/>
        </p:nvSpPr>
        <p:spPr>
          <a:xfrm>
            <a:off x="5257800" y="791076"/>
            <a:ext cx="2819400" cy="3657600"/>
          </a:xfrm>
          <a:prstGeom prst="roundRect">
            <a:avLst>
              <a:gd name="adj" fmla="val 6215"/>
            </a:avLst>
          </a:prstGeom>
          <a:solidFill>
            <a:srgbClr val="FF6600"/>
          </a:solidFill>
          <a:ln>
            <a:solidFill>
              <a:srgbClr val="FF6600"/>
            </a:solidFill>
          </a:ln>
        </p:spPr>
        <p:style>
          <a:lnRef idx="1">
            <a:schemeClr val="accent2"/>
          </a:lnRef>
          <a:fillRef idx="3">
            <a:schemeClr val="accent2"/>
          </a:fillRef>
          <a:effectRef idx="2">
            <a:schemeClr val="accent2"/>
          </a:effectRef>
          <a:fontRef idx="minor">
            <a:schemeClr val="lt1"/>
          </a:fontRef>
        </p:style>
        <p:txBody>
          <a:bodyPr rtlCol="0" anchor="t" anchorCtr="0"/>
          <a:lstStyle/>
          <a:p>
            <a:r>
              <a:rPr lang="en-US" sz="2800" b="1" dirty="0" smtClean="0">
                <a:latin typeface="Trebuchet MS"/>
                <a:cs typeface="Trebuchet MS"/>
              </a:rPr>
              <a:t>REAL-TIME ANALYSIS</a:t>
            </a:r>
          </a:p>
          <a:p>
            <a:pPr marL="285750" indent="-285750">
              <a:buFont typeface="Arial" pitchFamily="34" charset="0"/>
              <a:buChar char="•"/>
            </a:pPr>
            <a:r>
              <a:rPr lang="en-US" sz="2400" dirty="0" smtClean="0">
                <a:latin typeface="Trebuchet MS"/>
                <a:cs typeface="Trebuchet MS"/>
              </a:rPr>
              <a:t>Browser code &amp; active scripts</a:t>
            </a:r>
          </a:p>
          <a:p>
            <a:pPr marL="285750" indent="-285750">
              <a:buFont typeface="Arial" pitchFamily="34" charset="0"/>
              <a:buChar char="•"/>
            </a:pPr>
            <a:r>
              <a:rPr lang="en-US" sz="2400" dirty="0" smtClean="0">
                <a:latin typeface="Trebuchet MS"/>
                <a:cs typeface="Trebuchet MS"/>
              </a:rPr>
              <a:t>Link analysis</a:t>
            </a:r>
          </a:p>
          <a:p>
            <a:pPr marL="285750" indent="-285750">
              <a:buFont typeface="Arial" pitchFamily="34" charset="0"/>
              <a:buChar char="•"/>
            </a:pPr>
            <a:r>
              <a:rPr lang="en-US" sz="2400" dirty="0" smtClean="0">
                <a:latin typeface="Trebuchet MS"/>
                <a:cs typeface="Trebuchet MS"/>
              </a:rPr>
              <a:t>Exploit </a:t>
            </a:r>
            <a:r>
              <a:rPr lang="en-US" sz="2400" dirty="0">
                <a:latin typeface="Trebuchet MS"/>
                <a:cs typeface="Trebuchet MS"/>
              </a:rPr>
              <a:t>analysis</a:t>
            </a:r>
          </a:p>
          <a:p>
            <a:pPr marL="285750" indent="-285750">
              <a:buFont typeface="Arial" pitchFamily="34" charset="0"/>
              <a:buChar char="•"/>
            </a:pPr>
            <a:r>
              <a:rPr lang="en-US" sz="2400" dirty="0" smtClean="0">
                <a:latin typeface="Trebuchet MS"/>
                <a:cs typeface="Trebuchet MS"/>
              </a:rPr>
              <a:t>Composite scoring/ratings</a:t>
            </a:r>
          </a:p>
          <a:p>
            <a:pPr marL="285750" indent="-285750">
              <a:buFont typeface="Arial" pitchFamily="34" charset="0"/>
              <a:buChar char="•"/>
            </a:pPr>
            <a:r>
              <a:rPr lang="en-US" sz="2400" dirty="0">
                <a:latin typeface="Trebuchet MS"/>
                <a:cs typeface="Trebuchet MS"/>
              </a:rPr>
              <a:t>Predictive  </a:t>
            </a:r>
            <a:r>
              <a:rPr lang="en-US" sz="2400" dirty="0" smtClean="0">
                <a:latin typeface="Trebuchet MS"/>
                <a:cs typeface="Trebuchet MS"/>
              </a:rPr>
              <a:t> </a:t>
            </a:r>
            <a:endParaRPr lang="en-US" sz="2400" dirty="0">
              <a:latin typeface="Trebuchet MS"/>
              <a:cs typeface="Trebuchet MS"/>
            </a:endParaRPr>
          </a:p>
          <a:p>
            <a:pPr marL="285750" indent="-285750">
              <a:buFont typeface="Arial" pitchFamily="34" charset="0"/>
              <a:buChar char="•"/>
            </a:pPr>
            <a:endParaRPr lang="en-US" sz="2400" dirty="0">
              <a:latin typeface="Trebuchet MS"/>
              <a:cs typeface="Trebuchet MS"/>
            </a:endParaRPr>
          </a:p>
        </p:txBody>
      </p:sp>
    </p:spTree>
    <p:extLst>
      <p:ext uri="{BB962C8B-B14F-4D97-AF65-F5344CB8AC3E}">
        <p14:creationId xmlns:p14="http://schemas.microsoft.com/office/powerpoint/2010/main" val="2662700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5194133" y="791076"/>
            <a:ext cx="1243674" cy="3657600"/>
            <a:chOff x="4485450" y="1200150"/>
            <a:chExt cx="1243674" cy="3657600"/>
          </a:xfrm>
        </p:grpSpPr>
        <p:sp>
          <p:nvSpPr>
            <p:cNvPr id="22" name="Rounded Rectangle 21"/>
            <p:cNvSpPr/>
            <p:nvPr/>
          </p:nvSpPr>
          <p:spPr>
            <a:xfrm>
              <a:off x="4532603" y="1200150"/>
              <a:ext cx="1145624" cy="365760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8"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594614" y="1857850"/>
              <a:ext cx="1019445" cy="1260652"/>
            </a:xfrm>
            <a:prstGeom prst="rect">
              <a:avLst/>
            </a:prstGeom>
            <a:noFill/>
            <a:effectLst>
              <a:reflection blurRad="6350" stA="32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43" name="Rectangle 42"/>
            <p:cNvSpPr/>
            <p:nvPr/>
          </p:nvSpPr>
          <p:spPr>
            <a:xfrm>
              <a:off x="4485450" y="3798153"/>
              <a:ext cx="1243674" cy="830997"/>
            </a:xfrm>
            <a:prstGeom prst="rect">
              <a:avLst/>
            </a:prstGeom>
          </p:spPr>
          <p:txBody>
            <a:bodyPr wrap="none">
              <a:spAutoFit/>
            </a:bodyPr>
            <a:lstStyle/>
            <a:p>
              <a:pPr algn="ctr"/>
              <a:r>
                <a:rPr lang="en-US" sz="2400" b="1" dirty="0" smtClean="0">
                  <a:solidFill>
                    <a:schemeClr val="tx2"/>
                  </a:solidFill>
                </a:rPr>
                <a:t>Dropper</a:t>
              </a:r>
              <a:br>
                <a:rPr lang="en-US" sz="2400" b="1" dirty="0" smtClean="0">
                  <a:solidFill>
                    <a:schemeClr val="tx2"/>
                  </a:solidFill>
                </a:rPr>
              </a:br>
              <a:r>
                <a:rPr lang="en-US" sz="2400" b="1" dirty="0" smtClean="0">
                  <a:solidFill>
                    <a:schemeClr val="tx2"/>
                  </a:solidFill>
                </a:rPr>
                <a:t>File</a:t>
              </a:r>
              <a:endParaRPr lang="en-GB" sz="2400" b="1" dirty="0">
                <a:solidFill>
                  <a:schemeClr val="tx2"/>
                </a:solidFill>
              </a:endParaRPr>
            </a:p>
          </p:txBody>
        </p:sp>
      </p:grpSp>
      <p:grpSp>
        <p:nvGrpSpPr>
          <p:cNvPr id="8" name="Group 7"/>
          <p:cNvGrpSpPr/>
          <p:nvPr/>
        </p:nvGrpSpPr>
        <p:grpSpPr>
          <a:xfrm>
            <a:off x="6533139" y="791076"/>
            <a:ext cx="1121522" cy="3657600"/>
            <a:chOff x="6108852" y="1200150"/>
            <a:chExt cx="1121522" cy="3657600"/>
          </a:xfrm>
        </p:grpSpPr>
        <p:sp>
          <p:nvSpPr>
            <p:cNvPr id="23" name="Rounded Rectangle 22"/>
            <p:cNvSpPr/>
            <p:nvPr/>
          </p:nvSpPr>
          <p:spPr>
            <a:xfrm>
              <a:off x="6108852" y="1200150"/>
              <a:ext cx="1121522" cy="3657600"/>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7"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138779" y="1856438"/>
              <a:ext cx="1020587" cy="1262064"/>
            </a:xfrm>
            <a:prstGeom prst="rect">
              <a:avLst/>
            </a:prstGeom>
            <a:noFill/>
            <a:effectLst>
              <a:reflection blurRad="6350" stA="32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44" name="Rectangle 43"/>
            <p:cNvSpPr/>
            <p:nvPr/>
          </p:nvSpPr>
          <p:spPr>
            <a:xfrm>
              <a:off x="6200866" y="3798153"/>
              <a:ext cx="949298" cy="830997"/>
            </a:xfrm>
            <a:prstGeom prst="rect">
              <a:avLst/>
            </a:prstGeom>
          </p:spPr>
          <p:txBody>
            <a:bodyPr wrap="none">
              <a:spAutoFit/>
            </a:bodyPr>
            <a:lstStyle/>
            <a:p>
              <a:pPr algn="ctr"/>
              <a:r>
                <a:rPr lang="en-US" sz="2400" b="1" dirty="0" smtClean="0">
                  <a:solidFill>
                    <a:schemeClr val="tx2"/>
                  </a:solidFill>
                </a:rPr>
                <a:t>Call</a:t>
              </a:r>
            </a:p>
            <a:p>
              <a:pPr algn="ctr"/>
              <a:r>
                <a:rPr lang="en-US" sz="2400" b="1" dirty="0" smtClean="0">
                  <a:solidFill>
                    <a:schemeClr val="tx2"/>
                  </a:solidFill>
                </a:rPr>
                <a:t>Home</a:t>
              </a:r>
              <a:endParaRPr lang="en-GB" sz="2400" b="1" dirty="0">
                <a:solidFill>
                  <a:schemeClr val="tx2"/>
                </a:solidFill>
              </a:endParaRPr>
            </a:p>
          </p:txBody>
        </p:sp>
      </p:grpSp>
      <p:sp>
        <p:nvSpPr>
          <p:cNvPr id="3" name="Title 2"/>
          <p:cNvSpPr>
            <a:spLocks noGrp="1"/>
          </p:cNvSpPr>
          <p:nvPr>
            <p:ph type="title"/>
          </p:nvPr>
        </p:nvSpPr>
        <p:spPr/>
        <p:txBody>
          <a:bodyPr/>
          <a:lstStyle/>
          <a:p>
            <a:r>
              <a:rPr lang="en-US" dirty="0" smtClean="0"/>
              <a:t>Seven Advanced Threat Stages</a:t>
            </a:r>
            <a:endParaRPr lang="en-US" dirty="0"/>
          </a:p>
        </p:txBody>
      </p:sp>
      <p:sp>
        <p:nvSpPr>
          <p:cNvPr id="31" name="Rounded Rectangle 30"/>
          <p:cNvSpPr/>
          <p:nvPr/>
        </p:nvSpPr>
        <p:spPr>
          <a:xfrm>
            <a:off x="2286000" y="791076"/>
            <a:ext cx="2819400" cy="3657600"/>
          </a:xfrm>
          <a:prstGeom prst="roundRect">
            <a:avLst>
              <a:gd name="adj" fmla="val 6215"/>
            </a:avLst>
          </a:prstGeom>
          <a:solidFill>
            <a:srgbClr val="C00000"/>
          </a:solidFill>
          <a:ln>
            <a:solidFill>
              <a:srgbClr val="C00000"/>
            </a:solidFill>
          </a:ln>
        </p:spPr>
        <p:style>
          <a:lnRef idx="1">
            <a:schemeClr val="accent2"/>
          </a:lnRef>
          <a:fillRef idx="3">
            <a:schemeClr val="accent2"/>
          </a:fillRef>
          <a:effectRef idx="2">
            <a:schemeClr val="accent2"/>
          </a:effectRef>
          <a:fontRef idx="minor">
            <a:schemeClr val="lt1"/>
          </a:fontRef>
        </p:style>
        <p:txBody>
          <a:bodyPr rtlCol="0" anchor="t" anchorCtr="0"/>
          <a:lstStyle/>
          <a:p>
            <a:r>
              <a:rPr lang="en-US" sz="2800" b="1" dirty="0" smtClean="0">
                <a:latin typeface="Trebuchet MS"/>
                <a:cs typeface="Trebuchet MS"/>
              </a:rPr>
              <a:t>INLINE DEFENSES</a:t>
            </a:r>
          </a:p>
          <a:p>
            <a:pPr marL="285750" indent="-285750">
              <a:buFont typeface="Arial" pitchFamily="34" charset="0"/>
              <a:buChar char="•"/>
            </a:pPr>
            <a:r>
              <a:rPr lang="en-US" sz="2400" dirty="0" smtClean="0">
                <a:latin typeface="Trebuchet MS"/>
                <a:cs typeface="Trebuchet MS"/>
              </a:rPr>
              <a:t>App analysis</a:t>
            </a:r>
          </a:p>
          <a:p>
            <a:pPr marL="285750" indent="-285750">
              <a:buFont typeface="Arial" pitchFamily="34" charset="0"/>
              <a:buChar char="•"/>
            </a:pPr>
            <a:r>
              <a:rPr lang="en-US" sz="2400" dirty="0" smtClean="0">
                <a:latin typeface="Trebuchet MS"/>
                <a:cs typeface="Trebuchet MS"/>
              </a:rPr>
              <a:t>Malicious PDFs</a:t>
            </a:r>
          </a:p>
          <a:p>
            <a:pPr marL="285750" indent="-285750">
              <a:buFont typeface="Arial" pitchFamily="34" charset="0"/>
              <a:buChar char="•"/>
            </a:pPr>
            <a:r>
              <a:rPr lang="en-US" sz="2400" dirty="0" smtClean="0">
                <a:latin typeface="Trebuchet MS"/>
                <a:cs typeface="Trebuchet MS"/>
              </a:rPr>
              <a:t>Multiple AVs</a:t>
            </a:r>
          </a:p>
          <a:p>
            <a:pPr marL="285750" indent="-285750">
              <a:buFont typeface="Arial" pitchFamily="34" charset="0"/>
              <a:buChar char="•"/>
            </a:pPr>
            <a:r>
              <a:rPr lang="en-US" sz="2400" dirty="0" smtClean="0">
                <a:latin typeface="Trebuchet MS"/>
                <a:cs typeface="Trebuchet MS"/>
              </a:rPr>
              <a:t>File compress.</a:t>
            </a:r>
          </a:p>
          <a:p>
            <a:pPr marL="285750" indent="-285750">
              <a:buFont typeface="Arial" pitchFamily="34" charset="0"/>
              <a:buChar char="•"/>
            </a:pPr>
            <a:r>
              <a:rPr lang="en-US" sz="2400" dirty="0">
                <a:latin typeface="Trebuchet MS"/>
                <a:cs typeface="Trebuchet MS"/>
              </a:rPr>
              <a:t>Dynamic DNS</a:t>
            </a:r>
          </a:p>
          <a:p>
            <a:pPr marL="285750" indent="-285750">
              <a:buFont typeface="Arial" pitchFamily="34" charset="0"/>
              <a:buChar char="•"/>
            </a:pPr>
            <a:r>
              <a:rPr lang="en-US" sz="2400" dirty="0" smtClean="0">
                <a:latin typeface="Trebuchet MS"/>
                <a:cs typeface="Trebuchet MS"/>
              </a:rPr>
              <a:t>Botnet &amp; </a:t>
            </a:r>
            <a:r>
              <a:rPr lang="en-US" sz="2400" dirty="0" err="1" smtClean="0">
                <a:latin typeface="Trebuchet MS"/>
                <a:cs typeface="Trebuchet MS"/>
              </a:rPr>
              <a:t>CnC</a:t>
            </a:r>
            <a:r>
              <a:rPr lang="en-US" sz="2400" dirty="0" smtClean="0">
                <a:latin typeface="Trebuchet MS"/>
                <a:cs typeface="Trebuchet MS"/>
              </a:rPr>
              <a:t> </a:t>
            </a:r>
            <a:r>
              <a:rPr lang="en-US" sz="2400" dirty="0" err="1" smtClean="0">
                <a:latin typeface="Trebuchet MS"/>
                <a:cs typeface="Trebuchet MS"/>
              </a:rPr>
              <a:t>comms</a:t>
            </a:r>
            <a:endParaRPr lang="en-US" sz="2400" dirty="0" smtClean="0">
              <a:latin typeface="Trebuchet MS"/>
              <a:cs typeface="Trebuchet MS"/>
            </a:endParaRPr>
          </a:p>
        </p:txBody>
      </p:sp>
    </p:spTree>
    <p:extLst>
      <p:ext uri="{BB962C8B-B14F-4D97-AF65-F5344CB8AC3E}">
        <p14:creationId xmlns:p14="http://schemas.microsoft.com/office/powerpoint/2010/main" val="474428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7772400" y="791076"/>
            <a:ext cx="1146859" cy="3657600"/>
            <a:chOff x="7579412" y="1200150"/>
            <a:chExt cx="1146859" cy="3657600"/>
          </a:xfrm>
        </p:grpSpPr>
        <p:sp>
          <p:nvSpPr>
            <p:cNvPr id="24" name="Rounded Rectangle 23"/>
            <p:cNvSpPr/>
            <p:nvPr/>
          </p:nvSpPr>
          <p:spPr>
            <a:xfrm>
              <a:off x="7579412" y="1200150"/>
              <a:ext cx="1146859" cy="3657600"/>
            </a:xfrm>
            <a:prstGeom prst="roundRect">
              <a:avLst/>
            </a:prstGeom>
            <a:solidFill>
              <a:schemeClr val="bg1"/>
            </a:solidFill>
            <a:ln>
              <a:solidFill>
                <a:srgbClr val="66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33404" y="1823538"/>
              <a:ext cx="1047192" cy="1294964"/>
            </a:xfrm>
            <a:prstGeom prst="rect">
              <a:avLst/>
            </a:prstGeom>
            <a:noFill/>
            <a:effectLst>
              <a:reflection blurRad="6350" stA="32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45" name="Rectangle 44"/>
            <p:cNvSpPr/>
            <p:nvPr/>
          </p:nvSpPr>
          <p:spPr>
            <a:xfrm>
              <a:off x="7723851" y="3798153"/>
              <a:ext cx="860492" cy="830997"/>
            </a:xfrm>
            <a:prstGeom prst="rect">
              <a:avLst/>
            </a:prstGeom>
          </p:spPr>
          <p:txBody>
            <a:bodyPr wrap="none">
              <a:spAutoFit/>
            </a:bodyPr>
            <a:lstStyle/>
            <a:p>
              <a:pPr algn="ctr"/>
              <a:r>
                <a:rPr lang="en-US" sz="2400" b="1" dirty="0" smtClean="0">
                  <a:solidFill>
                    <a:schemeClr val="tx2"/>
                  </a:solidFill>
                </a:rPr>
                <a:t>Data</a:t>
              </a:r>
              <a:br>
                <a:rPr lang="en-US" sz="2400" b="1" dirty="0" smtClean="0">
                  <a:solidFill>
                    <a:schemeClr val="tx2"/>
                  </a:solidFill>
                </a:rPr>
              </a:br>
              <a:r>
                <a:rPr lang="en-US" sz="2400" b="1" dirty="0" smtClean="0">
                  <a:solidFill>
                    <a:schemeClr val="tx2"/>
                  </a:solidFill>
                </a:rPr>
                <a:t>Theft</a:t>
              </a:r>
              <a:endParaRPr lang="en-GB" sz="2400" b="1" dirty="0">
                <a:solidFill>
                  <a:schemeClr val="tx2"/>
                </a:solidFill>
              </a:endParaRPr>
            </a:p>
          </p:txBody>
        </p:sp>
      </p:grpSp>
      <p:sp>
        <p:nvSpPr>
          <p:cNvPr id="3" name="Title 2"/>
          <p:cNvSpPr>
            <a:spLocks noGrp="1"/>
          </p:cNvSpPr>
          <p:nvPr>
            <p:ph type="title"/>
          </p:nvPr>
        </p:nvSpPr>
        <p:spPr/>
        <p:txBody>
          <a:bodyPr/>
          <a:lstStyle/>
          <a:p>
            <a:r>
              <a:rPr lang="en-US" dirty="0" smtClean="0"/>
              <a:t>Seven Advanced Threat Stages</a:t>
            </a:r>
            <a:endParaRPr lang="en-US" dirty="0"/>
          </a:p>
        </p:txBody>
      </p:sp>
      <p:sp>
        <p:nvSpPr>
          <p:cNvPr id="31" name="Rounded Rectangle 30"/>
          <p:cNvSpPr/>
          <p:nvPr/>
        </p:nvSpPr>
        <p:spPr>
          <a:xfrm>
            <a:off x="4800600" y="791076"/>
            <a:ext cx="2819400" cy="3657600"/>
          </a:xfrm>
          <a:prstGeom prst="roundRect">
            <a:avLst>
              <a:gd name="adj" fmla="val 7708"/>
            </a:avLst>
          </a:prstGeom>
          <a:solidFill>
            <a:srgbClr val="660066"/>
          </a:solidFill>
          <a:ln>
            <a:solidFill>
              <a:srgbClr val="660066"/>
            </a:solidFill>
          </a:ln>
        </p:spPr>
        <p:style>
          <a:lnRef idx="1">
            <a:schemeClr val="accent4"/>
          </a:lnRef>
          <a:fillRef idx="3">
            <a:schemeClr val="accent4"/>
          </a:fillRef>
          <a:effectRef idx="2">
            <a:schemeClr val="accent4"/>
          </a:effectRef>
          <a:fontRef idx="minor">
            <a:schemeClr val="lt1"/>
          </a:fontRef>
        </p:style>
        <p:txBody>
          <a:bodyPr rtlCol="0" anchor="t" anchorCtr="0"/>
          <a:lstStyle/>
          <a:p>
            <a:r>
              <a:rPr lang="en-US" sz="2800" b="1" dirty="0" smtClean="0">
                <a:latin typeface="Trebuchet MS"/>
                <a:cs typeface="Trebuchet MS"/>
              </a:rPr>
              <a:t>CONTAINMENT</a:t>
            </a:r>
          </a:p>
          <a:p>
            <a:pPr marL="285750" indent="-285750">
              <a:buFont typeface="Arial" pitchFamily="34" charset="0"/>
              <a:buChar char="•"/>
            </a:pPr>
            <a:r>
              <a:rPr lang="en-US" sz="2400" dirty="0" smtClean="0">
                <a:latin typeface="Trebuchet MS"/>
                <a:cs typeface="Trebuchet MS"/>
              </a:rPr>
              <a:t>Data theft defenses</a:t>
            </a:r>
          </a:p>
          <a:p>
            <a:pPr marL="285750" indent="-285750">
              <a:buFont typeface="Arial" pitchFamily="34" charset="0"/>
              <a:buChar char="•"/>
            </a:pPr>
            <a:r>
              <a:rPr lang="en-US" sz="2400" dirty="0" smtClean="0">
                <a:latin typeface="Trebuchet MS"/>
                <a:cs typeface="Trebuchet MS"/>
              </a:rPr>
              <a:t>Embedded DLP</a:t>
            </a:r>
          </a:p>
          <a:p>
            <a:pPr marL="285750" indent="-285750">
              <a:buFont typeface="Arial" pitchFamily="34" charset="0"/>
              <a:buChar char="•"/>
            </a:pPr>
            <a:r>
              <a:rPr lang="en-US" sz="2400" dirty="0" smtClean="0">
                <a:latin typeface="Trebuchet MS"/>
                <a:cs typeface="Trebuchet MS"/>
              </a:rPr>
              <a:t>Data capture</a:t>
            </a:r>
          </a:p>
          <a:p>
            <a:pPr marL="285750" indent="-285750">
              <a:buFont typeface="Arial" pitchFamily="34" charset="0"/>
              <a:buChar char="•"/>
            </a:pPr>
            <a:r>
              <a:rPr lang="en-US" sz="2400" dirty="0" smtClean="0">
                <a:latin typeface="Trebuchet MS"/>
                <a:cs typeface="Trebuchet MS"/>
              </a:rPr>
              <a:t>Geo-location</a:t>
            </a:r>
          </a:p>
          <a:p>
            <a:pPr marL="285750" indent="-285750">
              <a:buFont typeface="Arial" pitchFamily="34" charset="0"/>
              <a:buChar char="•"/>
            </a:pPr>
            <a:r>
              <a:rPr lang="en-US" sz="2400" dirty="0">
                <a:latin typeface="Trebuchet MS"/>
                <a:cs typeface="Trebuchet MS"/>
              </a:rPr>
              <a:t>Forensic details &amp; reporting</a:t>
            </a:r>
          </a:p>
          <a:p>
            <a:pPr marL="285750" indent="-285750">
              <a:buFont typeface="Arial" pitchFamily="34" charset="0"/>
              <a:buChar char="•"/>
            </a:pPr>
            <a:r>
              <a:rPr lang="en-US" sz="2400" dirty="0" smtClean="0">
                <a:latin typeface="Trebuchet MS"/>
                <a:cs typeface="Trebuchet MS"/>
              </a:rPr>
              <a:t>Alerts/severity</a:t>
            </a:r>
            <a:endParaRPr lang="en-US" sz="2400" dirty="0">
              <a:latin typeface="Trebuchet MS"/>
              <a:cs typeface="Trebuchet MS"/>
            </a:endParaRPr>
          </a:p>
        </p:txBody>
      </p:sp>
    </p:spTree>
    <p:extLst>
      <p:ext uri="{BB962C8B-B14F-4D97-AF65-F5344CB8AC3E}">
        <p14:creationId xmlns:p14="http://schemas.microsoft.com/office/powerpoint/2010/main" val="386104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Advanced Threat Techniques</a:t>
            </a:r>
            <a:endParaRPr lang="en-US" dirty="0"/>
          </a:p>
        </p:txBody>
      </p:sp>
      <p:sp>
        <p:nvSpPr>
          <p:cNvPr id="6" name="Subtitle 5"/>
          <p:cNvSpPr>
            <a:spLocks noGrp="1"/>
          </p:cNvSpPr>
          <p:nvPr>
            <p:ph type="subTitle" idx="1"/>
          </p:nvPr>
        </p:nvSpPr>
        <p:spPr/>
        <p:txBody>
          <a:bodyPr/>
          <a:lstStyle/>
          <a:p>
            <a:r>
              <a:rPr lang="en-US" dirty="0" smtClean="0"/>
              <a:t>Evading Detection</a:t>
            </a:r>
            <a:endParaRPr lang="en-US" dirty="0"/>
          </a:p>
        </p:txBody>
      </p:sp>
      <p:sp>
        <p:nvSpPr>
          <p:cNvPr id="4" name="Slide Number Placeholder 3"/>
          <p:cNvSpPr>
            <a:spLocks noGrp="1"/>
          </p:cNvSpPr>
          <p:nvPr>
            <p:ph type="sldNum" sz="quarter" idx="11"/>
          </p:nvPr>
        </p:nvSpPr>
        <p:spPr/>
        <p:txBody>
          <a:bodyPr/>
          <a:lstStyle/>
          <a:p>
            <a:fld id="{6BBE49A0-230D-4300-87FD-0BA5BB68EDD9}" type="slidenum">
              <a:rPr lang="en-US" smtClean="0"/>
              <a:pPr/>
              <a:t>9</a:t>
            </a:fld>
            <a:endParaRPr lang="en-US" dirty="0"/>
          </a:p>
        </p:txBody>
      </p:sp>
    </p:spTree>
    <p:extLst>
      <p:ext uri="{BB962C8B-B14F-4D97-AF65-F5344CB8AC3E}">
        <p14:creationId xmlns:p14="http://schemas.microsoft.com/office/powerpoint/2010/main" val="13424163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Advanced Threats &amp;amp; Data Theft&amp;quot;&quot;/&gt;&lt;property id=&quot;20307&quot; value=&quot;258&quot;/&gt;&lt;/object&gt;&lt;object type=&quot;3&quot; unique_id=&quot;10005&quot;&gt;&lt;property id=&quot;20148&quot; value=&quot;5&quot;/&gt;&lt;property id=&quot;20300&quot; value=&quot;Slide 2 - &amp;quot;New Defense Game&amp;quot;&quot;/&gt;&lt;property id=&quot;20307&quot; value=&quot;353&quot;/&gt;&lt;/object&gt;&lt;object type=&quot;3&quot; unique_id=&quot;10006&quot;&gt;&lt;property id=&quot;20148&quot; value=&quot;5&quot;/&gt;&lt;property id=&quot;20300&quot; value=&quot;Slide 3 - &amp;quot;4 Reasons Why Current Defenses Fail&amp;quot;&quot;/&gt;&lt;property id=&quot;20307&quot; value=&quot;354&quot;/&gt;&lt;/object&gt;&lt;object type=&quot;3&quot; unique_id=&quot;10007&quot;&gt;&lt;property id=&quot;20148&quot; value=&quot;5&quot;/&gt;&lt;property id=&quot;20300&quot; value=&quot;Slide 4 - &amp;quot;Seven Advanced Threat Stages&amp;quot;&quot;/&gt;&lt;property id=&quot;20307&quot; value=&quot;359&quot;/&gt;&lt;/object&gt;&lt;object type=&quot;3&quot; unique_id=&quot;10008&quot;&gt;&lt;property id=&quot;20148&quot; value=&quot;5&quot;/&gt;&lt;property id=&quot;20300&quot; value=&quot;Slide 5 - &amp;quot;Seven Advanced Threat Stages&amp;quot;&quot;/&gt;&lt;property id=&quot;20307&quot; value=&quot;360&quot;/&gt;&lt;/object&gt;&lt;object type=&quot;3&quot; unique_id=&quot;10009&quot;&gt;&lt;property id=&quot;20148&quot; value=&quot;5&quot;/&gt;&lt;property id=&quot;20300&quot; value=&quot;Slide 6 - &amp;quot;Seven Advanced Threat Stages&amp;quot;&quot;/&gt;&lt;property id=&quot;20307&quot; value=&quot;361&quot;/&gt;&lt;/object&gt;&lt;object type=&quot;3&quot; unique_id=&quot;10010&quot;&gt;&lt;property id=&quot;20148&quot; value=&quot;5&quot;/&gt;&lt;property id=&quot;20300&quot; value=&quot;Slide 7 - &amp;quot;Seven Advanced Threat Stages&amp;quot;&quot;/&gt;&lt;property id=&quot;20307&quot; value=&quot;362&quot;/&gt;&lt;/object&gt;&lt;object type=&quot;3&quot; unique_id=&quot;10011&quot;&gt;&lt;property id=&quot;20148&quot; value=&quot;5&quot;/&gt;&lt;property id=&quot;20300&quot; value=&quot;Slide 8 - &amp;quot;Seven Advanced Threat Stages&amp;quot;&quot;/&gt;&lt;property id=&quot;20307&quot; value=&quot;363&quot;/&gt;&lt;/object&gt;&lt;object type=&quot;3&quot; unique_id=&quot;10012&quot;&gt;&lt;property id=&quot;20148&quot; value=&quot;5&quot;/&gt;&lt;property id=&quot;20300&quot; value=&quot;Slide 9 - &amp;quot;Advanced Threat Techniques&amp;quot;&quot;/&gt;&lt;property id=&quot;20307&quot; value=&quot;364&quot;/&gt;&lt;/object&gt;&lt;object type=&quot;3&quot; unique_id=&quot;10013&quot;&gt;&lt;property id=&quot;20148&quot; value=&quot;5&quot;/&gt;&lt;property id=&quot;20300&quot; value=&quot;Slide 10 - &amp;quot;Criminal Encrypted Uploads&amp;quot;&quot;/&gt;&lt;property id=&quot;20307&quot; value=&quot;365&quot;/&gt;&lt;/object&gt;&lt;object type=&quot;3&quot; unique_id=&quot;10014&quot;&gt;&lt;property id=&quot;20148&quot; value=&quot;5&quot;/&gt;&lt;property id=&quot;20300&quot; value=&quot;Slide 11 - &amp;quot;Password File Data Theft&amp;quot;&quot;/&gt;&lt;property id=&quot;20307&quot; value=&quot;366&quot;/&gt;&lt;/object&gt;&lt;object type=&quot;3&quot; unique_id=&quot;10015&quot;&gt;&lt;property id=&quot;20148&quot; value=&quot;5&quot;/&gt;&lt;property id=&quot;20300&quot; value=&quot;Slide 12 - &amp;quot;Non-Document Data Theft&amp;quot;&quot;/&gt;&lt;property id=&quot;20307&quot; value=&quot;367&quot;/&gt;&lt;/object&gt;&lt;object type=&quot;3&quot; unique_id=&quot;10016&quot;&gt;&lt;property id=&quot;20148&quot; value=&quot;5&quot;/&gt;&lt;property id=&quot;20300&quot; value=&quot;Slide 13 - &amp;quot;Slow Data Leaks&amp;quot;&quot;/&gt;&lt;property id=&quot;20307&quot; value=&quot;368&quot;/&gt;&lt;/object&gt;&lt;object type=&quot;3&quot; unique_id=&quot;10017&quot;&gt;&lt;property id=&quot;20148&quot; value=&quot;5&quot;/&gt;&lt;property id=&quot;20300&quot; value=&quot;Slide 14 - &amp;quot;Email Security Evasion&amp;quot;&quot;/&gt;&lt;property id=&quot;20307&quot; value=&quot;369&quot;/&gt;&lt;/object&gt;&lt;object type=&quot;3&quot; unique_id=&quot;10018&quot;&gt;&lt;property id=&quot;20148&quot; value=&quot;5&quot;/&gt;&lt;property id=&quot;20300&quot; value=&quot;Slide 15 - &amp;quot;Recent Example – 6 July 2012&amp;quot;&quot;/&gt;&lt;property id=&quot;20307&quot; value=&quot;373&quot;/&gt;&lt;/object&gt;&lt;object type=&quot;3&quot; unique_id=&quot;10019&quot;&gt;&lt;property id=&quot;20148&quot; value=&quot;5&quot;/&gt;&lt;property id=&quot;20300&quot; value=&quot;Slide 16 - &amp;quot;Customer Requirements&amp;quot;&quot;/&gt;&lt;property id=&quot;20307&quot; value=&quot;371&quot;/&gt;&lt;/object&gt;&lt;object type=&quot;3&quot; unique_id=&quot;10020&quot;&gt;&lt;property id=&quot;20148&quot; value=&quot;5&quot;/&gt;&lt;property id=&quot;20300&quot; value=&quot;Slide 17 - &amp;quot;New Security Requirements&amp;quot;&quot;/&gt;&lt;property id=&quot;20307&quot; value=&quot;372&quot;/&gt;&lt;/object&gt;&lt;object type=&quot;3&quot; unique_id=&quot;10021&quot;&gt;&lt;property id=&quot;20148&quot; value=&quot;5&quot;/&gt;&lt;property id=&quot;20300&quot; value=&quot;Slide 18 - &amp;quot;Security Platform&amp;quot;&quot;/&gt;&lt;property id=&quot;20307&quot; value=&quot;374&quot;/&gt;&lt;/object&gt;&lt;object type=&quot;3&quot; unique_id=&quot;10022&quot;&gt;&lt;property id=&quot;20148&quot; value=&quot;5&quot;/&gt;&lt;property id=&quot;20300&quot; value=&quot;Slide 19&quot;/&gt;&lt;property id=&quot;20307&quot; value=&quot;375&quot;/&gt;&lt;/object&gt;&lt;object type=&quot;3&quot; unique_id=&quot;10023&quot;&gt;&lt;property id=&quot;20148&quot; value=&quot;5&quot;/&gt;&lt;property id=&quot;20300&quot; value=&quot;Slide 20 - &amp;quot;Identifying Information Loss Risks&amp;quot;&quot;/&gt;&lt;property id=&quot;20307&quot; value=&quot;382&quot;/&gt;&lt;/object&gt;&lt;object type=&quot;3&quot; unique_id=&quot;10024&quot;&gt;&lt;property id=&quot;20148&quot; value=&quot;5&quot;/&gt;&lt;property id=&quot;20300&quot; value=&quot;Slide 21 - &amp;quot;Described Data&amp;quot;&quot;/&gt;&lt;property id=&quot;20307&quot; value=&quot;383&quot;/&gt;&lt;/object&gt;&lt;object type=&quot;3&quot; unique_id=&quot;10025&quot;&gt;&lt;property id=&quot;20148&quot; value=&quot;5&quot;/&gt;&lt;property id=&quot;20300&quot; value=&quot;Slide 22&quot;/&gt;&lt;property id=&quot;20307&quot; value=&quot;376&quot;/&gt;&lt;/object&gt;&lt;object type=&quot;3&quot; unique_id=&quot;10026&quot;&gt;&lt;property id=&quot;20148&quot; value=&quot;5&quot;/&gt;&lt;property id=&quot;20300&quot; value=&quot;Slide 23 - &amp;quot;Key New Features&amp;quot;&quot;/&gt;&lt;property id=&quot;20307&quot; value=&quot;370&quot;/&gt;&lt;/object&gt;&lt;object type=&quot;3&quot; unique_id=&quot;10027&quot;&gt;&lt;property id=&quot;20148&quot; value=&quot;5&quot;/&gt;&lt;property id=&quot;20300&quot; value=&quot;Slide 24 - &amp;quot;Seven Industry Firsts&amp;quot;&quot;/&gt;&lt;property id=&quot;20307&quot; value=&quot;381&quot;/&gt;&lt;/object&gt;&lt;object type=&quot;3&quot; unique_id=&quot;10028&quot;&gt;&lt;property id=&quot;20148&quot; value=&quot;5&quot;/&gt;&lt;property id=&quot;20300&quot; value=&quot;Slide 25 - &amp;quot;Defense Effectiveness&amp;quot;&quot;/&gt;&lt;property id=&quot;20307&quot; value=&quot;355&quot;/&gt;&lt;/object&gt;&lt;object type=&quot;3&quot; unique_id=&quot;10029&quot;&gt;&lt;property id=&quot;20148&quot; value=&quot;5&quot;/&gt;&lt;property id=&quot;20300&quot; value=&quot;Slide 26 - &amp;quot;Zero Day Browser Exploits – Q1 2012&amp;quot;&quot;/&gt;&lt;property id=&quot;20307&quot; value=&quot;351&quot;/&gt;&lt;/object&gt;&lt;object type=&quot;3&quot; unique_id=&quot;10030&quot;&gt;&lt;property id=&quot;20148&quot; value=&quot;5&quot;/&gt;&lt;property id=&quot;20300&quot; value=&quot;Slide 27 - &amp;quot;Botnet Outbound Comms – Q1 2012&amp;quot;&quot;/&gt;&lt;property id=&quot;20307&quot; value=&quot;352&quot;/&gt;&lt;/object&gt;&lt;object type=&quot;3&quot; unique_id=&quot;10031&quot;&gt;&lt;property id=&quot;20148&quot; value=&quot;5&quot;/&gt;&lt;property id=&quot;20300&quot; value=&quot;Slide 28&quot;/&gt;&lt;property id=&quot;20307&quot; value=&quot;306&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31&quot;/&gt;&lt;lineCharCount val=&quot;30&quot;/&gt;&lt;lineCharCount val=&quot;22&quot;/&gt;&lt;lineCharCount val=&quot;25&quot;/&gt;&lt;lineCharCount val=&quot;21&quot;/&gt;&lt;lineCharCount val=&quot;23&quot;/&gt;&lt;lineCharCount val=&quot;21&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INFO" val="&lt;ThreeDShapeInfo&gt;&lt;uuid val=&quot;{1E81B3F5-FC4E-4C31-87DF-C0BC10B85335}&quot;/&gt;&lt;isInvalidForFieldText val=&quot;0&quot;/&gt;&lt;Image&gt;&lt;filename val=&quot;C:\Users\nharris\AppData\Local\Temp\PR\data\asimages\{1E81B3F5-FC4E-4C31-87DF-C0BC10B85335}_3.png&quot;/&gt;&lt;left val=&quot;19&quot;/&gt;&lt;top val=&quot;72&quot;/&gt;&lt;width val=&quot;241&quot;/&gt;&lt;height val=&quot;23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Lst>
</file>

<file path=ppt/theme/theme1.xml><?xml version="1.0" encoding="utf-8"?>
<a:theme xmlns:a="http://schemas.openxmlformats.org/drawingml/2006/main" name="Office Theme">
  <a:themeElements>
    <a:clrScheme name="Websense">
      <a:dk1>
        <a:sysClr val="windowText" lastClr="000000"/>
      </a:dk1>
      <a:lt1>
        <a:sysClr val="window" lastClr="FFFFFF"/>
      </a:lt1>
      <a:dk2>
        <a:srgbClr val="1F497D"/>
      </a:dk2>
      <a:lt2>
        <a:srgbClr val="EEECE1"/>
      </a:lt2>
      <a:accent1>
        <a:srgbClr val="003A63"/>
      </a:accent1>
      <a:accent2>
        <a:srgbClr val="0065A4"/>
      </a:accent2>
      <a:accent3>
        <a:srgbClr val="73B3DB"/>
      </a:accent3>
      <a:accent4>
        <a:srgbClr val="95D4E9"/>
      </a:accent4>
      <a:accent5>
        <a:srgbClr val="FFFFFF"/>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1400"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Usage xmlns="ceda8c7d-f359-47f2-9624-2060c07ba664">For internal/confidential and all Engineering presentations</Usage>
    <Topic xmlns="ceda8c7d-f359-47f2-9624-2060c07ba664">PowerPoint Templates</Topic>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940B5E427C28F41969303A01EA17C02" ma:contentTypeVersion="2" ma:contentTypeDescription="Create a new document." ma:contentTypeScope="" ma:versionID="01808f74596ec1be93f1d7feb9e58c8d">
  <xsd:schema xmlns:xsd="http://www.w3.org/2001/XMLSchema" xmlns:xs="http://www.w3.org/2001/XMLSchema" xmlns:p="http://schemas.microsoft.com/office/2006/metadata/properties" xmlns:ns2="ceda8c7d-f359-47f2-9624-2060c07ba664" targetNamespace="http://schemas.microsoft.com/office/2006/metadata/properties" ma:root="true" ma:fieldsID="6a9b2273d90f269c6465d9d1f9d73a74" ns2:_="">
    <xsd:import namespace="ceda8c7d-f359-47f2-9624-2060c07ba664"/>
    <xsd:element name="properties">
      <xsd:complexType>
        <xsd:sequence>
          <xsd:element name="documentManagement">
            <xsd:complexType>
              <xsd:all>
                <xsd:element ref="ns2:Usage" minOccurs="0"/>
                <xsd:element ref="ns2:Topic"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da8c7d-f359-47f2-9624-2060c07ba664" elementFormDefault="qualified">
    <xsd:import namespace="http://schemas.microsoft.com/office/2006/documentManagement/types"/>
    <xsd:import namespace="http://schemas.microsoft.com/office/infopath/2007/PartnerControls"/>
    <xsd:element name="Usage" ma:index="8" nillable="true" ma:displayName="Usage" ma:internalName="Usage">
      <xsd:simpleType>
        <xsd:restriction base="dms:Text">
          <xsd:maxLength value="255"/>
        </xsd:restriction>
      </xsd:simpleType>
    </xsd:element>
    <xsd:element name="Topic" ma:index="9" nillable="true" ma:displayName="Topic" ma:format="Dropdown" ma:internalName="Topic">
      <xsd:simpleType>
        <xsd:restriction base="dms:Choice">
          <xsd:enumeration value="PowerPoint Templates"/>
          <xsd:enumeration value="Guide"/>
          <xsd:enumeration value="How to Upgrad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4442D5-E5EB-4CE0-82F8-84C6CFD2BC5E}">
  <ds:schemaRefs>
    <ds:schemaRef ds:uri="http://purl.org/dc/elements/1.1/"/>
    <ds:schemaRef ds:uri="http://schemas.microsoft.com/office/2006/documentManagement/types"/>
    <ds:schemaRef ds:uri="http://purl.org/dc/terms/"/>
    <ds:schemaRef ds:uri="http://purl.org/dc/dcmitype/"/>
    <ds:schemaRef ds:uri="ceda8c7d-f359-47f2-9624-2060c07ba664"/>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5C9986B-E1CD-4F9A-B2F7-88EA8619C7D7}">
  <ds:schemaRefs>
    <ds:schemaRef ds:uri="http://schemas.microsoft.com/sharepoint/v3/contenttype/forms"/>
  </ds:schemaRefs>
</ds:datastoreItem>
</file>

<file path=customXml/itemProps3.xml><?xml version="1.0" encoding="utf-8"?>
<ds:datastoreItem xmlns:ds="http://schemas.openxmlformats.org/officeDocument/2006/customXml" ds:itemID="{E7782BBE-DB2D-4AED-B516-F8BD43E5BB4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da8c7d-f359-47f2-9624-2060c07ba6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4085</TotalTime>
  <Words>668</Words>
  <Application>Microsoft Office PowerPoint</Application>
  <PresentationFormat>On-screen Show (16:9)</PresentationFormat>
  <Paragraphs>248</Paragraphs>
  <Slides>28</Slides>
  <Notes>7</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Advanced Threats &amp; Data Theft</vt:lpstr>
      <vt:lpstr>New Defense Game</vt:lpstr>
      <vt:lpstr>4 Reasons Why Current Defenses Fail</vt:lpstr>
      <vt:lpstr>Seven Advanced Threat Stages</vt:lpstr>
      <vt:lpstr>Seven Advanced Threat Stages</vt:lpstr>
      <vt:lpstr>Seven Advanced Threat Stages</vt:lpstr>
      <vt:lpstr>Seven Advanced Threat Stages</vt:lpstr>
      <vt:lpstr>Seven Advanced Threat Stages</vt:lpstr>
      <vt:lpstr>Advanced Threat Techniques</vt:lpstr>
      <vt:lpstr>Criminal Encrypted Uploads</vt:lpstr>
      <vt:lpstr>Password File Data Theft</vt:lpstr>
      <vt:lpstr>Non-Document Data Theft</vt:lpstr>
      <vt:lpstr>Slow Data Leaks</vt:lpstr>
      <vt:lpstr>Email Security Evasion</vt:lpstr>
      <vt:lpstr>Recent Example – 6 July 2012</vt:lpstr>
      <vt:lpstr>Customer Requirements</vt:lpstr>
      <vt:lpstr>New Security Requirements</vt:lpstr>
      <vt:lpstr>Security Platform</vt:lpstr>
      <vt:lpstr>PowerPoint Presentation</vt:lpstr>
      <vt:lpstr>Identifying Information Loss Risks</vt:lpstr>
      <vt:lpstr>Described Data</vt:lpstr>
      <vt:lpstr>PowerPoint Presentation</vt:lpstr>
      <vt:lpstr>Key New Features</vt:lpstr>
      <vt:lpstr>Seven Industry Firsts</vt:lpstr>
      <vt:lpstr>Defense Effectiveness</vt:lpstr>
      <vt:lpstr>Zero Day Browser Exploits – Q1 2012</vt:lpstr>
      <vt:lpstr>Botnet Outbound Comms – Q1 2012</vt:lpstr>
      <vt:lpstr>PowerPoint Presentation</vt:lpstr>
    </vt:vector>
  </TitlesOfParts>
  <Company>Emory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Websense Confidential Template 2012</dc:title>
  <dc:creator>Presentation Partners</dc:creator>
  <cp:lastModifiedBy>Webb, Ben</cp:lastModifiedBy>
  <cp:revision>147</cp:revision>
  <cp:lastPrinted>2012-04-02T21:58:39Z</cp:lastPrinted>
  <dcterms:created xsi:type="dcterms:W3CDTF">2012-03-25T23:32:51Z</dcterms:created>
  <dcterms:modified xsi:type="dcterms:W3CDTF">2012-09-20T10:01:45Z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0x010100C940B5E427C28F41969303A01EA17C02</vt:lpwstr>
  </property>
  <property fmtid="{D5CDD505-2E9C-101B-9397-08002B2CF9AE}" pid="3" name="Order">
    <vt:r8>500</vt:r8>
  </property>
</Properties>
</file>