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673" r:id="rId5"/>
    <p:sldMasterId id="2147483698" r:id="rId6"/>
  </p:sldMasterIdLst>
  <p:notesMasterIdLst>
    <p:notesMasterId r:id="rId22"/>
  </p:notesMasterIdLst>
  <p:sldIdLst>
    <p:sldId id="257" r:id="rId7"/>
    <p:sldId id="320" r:id="rId8"/>
    <p:sldId id="281" r:id="rId9"/>
    <p:sldId id="318" r:id="rId10"/>
    <p:sldId id="315" r:id="rId11"/>
    <p:sldId id="313" r:id="rId12"/>
    <p:sldId id="316" r:id="rId13"/>
    <p:sldId id="306" r:id="rId14"/>
    <p:sldId id="317" r:id="rId15"/>
    <p:sldId id="301" r:id="rId16"/>
    <p:sldId id="275" r:id="rId17"/>
    <p:sldId id="314" r:id="rId18"/>
    <p:sldId id="308" r:id="rId19"/>
    <p:sldId id="299" r:id="rId20"/>
    <p:sldId id="319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00B39"/>
    <a:srgbClr val="000000"/>
    <a:srgbClr val="00FF00"/>
    <a:srgbClr val="42627C"/>
    <a:srgbClr val="FFFF66"/>
    <a:srgbClr val="1F67F8"/>
    <a:srgbClr val="003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4" autoAdjust="0"/>
    <p:restoredTop sz="78508" autoAdjust="0"/>
  </p:normalViewPr>
  <p:slideViewPr>
    <p:cSldViewPr snapToGrid="0">
      <p:cViewPr>
        <p:scale>
          <a:sx n="121" d="100"/>
          <a:sy n="121" d="100"/>
        </p:scale>
        <p:origin x="120" y="-6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 sz="1600" dirty="0" smtClean="0">
                <a:solidFill>
                  <a:schemeClr val="bg1"/>
                </a:solidFill>
                <a:latin typeface="Trebuchet MS" pitchFamily="34" charset="0"/>
              </a:rPr>
              <a:t>Security</a:t>
            </a:r>
            <a:r>
              <a:rPr lang="en-US" sz="1600" baseline="0" dirty="0" smtClean="0">
                <a:solidFill>
                  <a:schemeClr val="bg1"/>
                </a:solidFill>
                <a:latin typeface="Trebuchet MS" pitchFamily="34" charset="0"/>
              </a:rPr>
              <a:t> &amp; IT Exec’s </a:t>
            </a:r>
            <a:r>
              <a:rPr lang="en-US" sz="1600" dirty="0" smtClean="0">
                <a:solidFill>
                  <a:schemeClr val="bg1"/>
                </a:solidFill>
                <a:latin typeface="Trebuchet MS" pitchFamily="34" charset="0"/>
              </a:rPr>
              <a:t>Surveyed</a:t>
            </a:r>
            <a:endParaRPr lang="en-US" sz="1600" dirty="0">
              <a:solidFill>
                <a:schemeClr val="bg1"/>
              </a:solidFill>
              <a:latin typeface="Trebuchet MS" pitchFamily="34" charset="0"/>
            </a:endParaRPr>
          </a:p>
        </c:rich>
      </c:tx>
      <c:layout>
        <c:manualLayout>
          <c:xMode val="edge"/>
          <c:yMode val="edge"/>
          <c:x val="0.66505205599300143"/>
          <c:y val="0.932316229457296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CISOs Surveyed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bg1"/>
              </a:solidFill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 w="19050">
                <a:solidFill>
                  <a:schemeClr val="bg1"/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 w="19050">
                <a:solidFill>
                  <a:schemeClr val="bg1"/>
                </a:solidFill>
              </a:ln>
            </c:spPr>
          </c:dPt>
          <c:cat>
            <c:strRef>
              <c:f>Sheet1!$A$2:$A$11</c:f>
              <c:strCache>
                <c:ptCount val="10"/>
                <c:pt idx="0">
                  <c:v>Web Security Gateway</c:v>
                </c:pt>
                <c:pt idx="1">
                  <c:v>SIEM- Intelligence</c:v>
                </c:pt>
                <c:pt idx="2">
                  <c:v>Vulnerability Mgmt</c:v>
                </c:pt>
                <c:pt idx="3">
                  <c:v>DLP</c:v>
                </c:pt>
                <c:pt idx="4">
                  <c:v>Endpoint Security (AV, etc.)</c:v>
                </c:pt>
                <c:pt idx="5">
                  <c:v>IDM</c:v>
                </c:pt>
                <c:pt idx="6">
                  <c:v>IDS/IPS</c:v>
                </c:pt>
                <c:pt idx="7">
                  <c:v>Encryption</c:v>
                </c:pt>
                <c:pt idx="8">
                  <c:v>GRC</c:v>
                </c:pt>
                <c:pt idx="9">
                  <c:v>Firewall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7.0000000000000034E-2</c:v>
                </c:pt>
                <c:pt idx="1">
                  <c:v>6.0000000000000067E-2</c:v>
                </c:pt>
                <c:pt idx="2">
                  <c:v>9.0000000000000066E-2</c:v>
                </c:pt>
                <c:pt idx="3">
                  <c:v>7.0000000000000034E-2</c:v>
                </c:pt>
                <c:pt idx="4">
                  <c:v>0.24000000000000021</c:v>
                </c:pt>
                <c:pt idx="5">
                  <c:v>1.0000000000000011E-2</c:v>
                </c:pt>
                <c:pt idx="6">
                  <c:v>6.0000000000000067E-2</c:v>
                </c:pt>
                <c:pt idx="7">
                  <c:v>0.11000000000000004</c:v>
                </c:pt>
                <c:pt idx="8">
                  <c:v>8.0000000000000085E-2</c:v>
                </c:pt>
                <c:pt idx="9">
                  <c:v>0.21000000000000021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axId val="162453376"/>
        <c:axId val="162454912"/>
      </c:barChart>
      <c:catAx>
        <c:axId val="1624533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 baseline="0">
                <a:solidFill>
                  <a:schemeClr val="bg1"/>
                </a:solidFill>
              </a:defRPr>
            </a:pPr>
            <a:endParaRPr lang="en-US"/>
          </a:p>
        </c:txPr>
        <c:crossAx val="162454912"/>
        <c:crosses val="autoZero"/>
        <c:auto val="1"/>
        <c:lblAlgn val="ctr"/>
        <c:lblOffset val="100"/>
        <c:noMultiLvlLbl val="0"/>
      </c:catAx>
      <c:valAx>
        <c:axId val="16245491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62453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73559-B2FD-40A3-BDE1-BACA0A03FDE4}" type="datetimeFigureOut">
              <a:rPr lang="en-US" smtClean="0"/>
              <a:pPr/>
              <a:t>9/20/2012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91699-A2A3-471F-8339-EC88E9797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52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91699-A2A3-471F-8339-EC88E97977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75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91699-A2A3-471F-8339-EC88E979776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22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91699-A2A3-471F-8339-EC88E97977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36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91699-A2A3-471F-8339-EC88E979776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78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91699-A2A3-471F-8339-EC88E979776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39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91699-A2A3-471F-8339-EC88E979776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10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91699-A2A3-471F-8339-EC88E979776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86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91699-A2A3-471F-8339-EC88E97977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79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9725" y="357188"/>
            <a:ext cx="2678113" cy="1508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41B6B-61DF-474E-8A22-988438674D80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91699-A2A3-471F-8339-EC88E97977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87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91699-A2A3-471F-8339-EC88E97977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62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91699-A2A3-471F-8339-EC88E979776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17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91699-A2A3-471F-8339-EC88E97977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38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91699-A2A3-471F-8339-EC88E979776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91699-A2A3-471F-8339-EC88E97977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8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cww/Divisions/Corpcom/Pages/Guidelines.aspx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cww/Divisions/Corpcom/Pages/Guidelines.aspx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cww/Divisions/Corpcom/Pages/Guidelines.aspx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cww/Divisions/Corpcom/Pages/Guidelines.aspx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6_9_Slides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6221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fld id="{6BBE49A0-230D-4300-87FD-0BA5BB68E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7010400" y="486622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E49A0-230D-4300-87FD-0BA5BB68EDD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2657" y="73652"/>
            <a:ext cx="7427343" cy="460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rebuchet MS" pitchFamily="34" charset="0"/>
              </a:rPr>
              <a:t>FOLLOW THESE DIRECTIONS AND THEN DELETE THIS SLIDE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78001" y="4248150"/>
            <a:ext cx="554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0" baseline="0" dirty="0" smtClean="0">
                <a:latin typeface="Franklin Gothic Medium" pitchFamily="34" charset="0"/>
              </a:rPr>
              <a:t>Find trademarks, branding and other guidelines at </a:t>
            </a:r>
            <a:r>
              <a:rPr lang="en-US" sz="900" b="0" baseline="0" dirty="0" smtClean="0">
                <a:latin typeface="Franklin Gothic Medium" pitchFamily="34" charset="0"/>
                <a:hlinkClick r:id="rId3"/>
              </a:rPr>
              <a:t>http://cww/Divisions/Corpcom/Pages/Guidelines.aspx</a:t>
            </a:r>
            <a:r>
              <a:rPr lang="en-US" sz="900" b="0" baseline="0" dirty="0" smtClean="0">
                <a:latin typeface="Franklin Gothic Medium" pitchFamily="34" charset="0"/>
              </a:rPr>
              <a:t>. Send legal questions to the legal department and any other questions to Corporate Marketing.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95400" y="1123950"/>
            <a:ext cx="6596805" cy="228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>
            <a:spLocks noChangeAspect="1"/>
          </p:cNvSpPr>
          <p:nvPr/>
        </p:nvSpPr>
        <p:spPr>
          <a:xfrm>
            <a:off x="1545600" y="1276350"/>
            <a:ext cx="615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This Websense </a:t>
            </a:r>
            <a:r>
              <a:rPr lang="en-US" sz="1400" b="1" u="sng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Public</a:t>
            </a:r>
            <a:r>
              <a: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PowerPoint template is only for use where the content can be shared with the general public and is </a:t>
            </a:r>
            <a:r>
              <a:rPr lang="en-US" sz="14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not</a:t>
            </a:r>
            <a:r>
              <a: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confidential.</a:t>
            </a:r>
          </a:p>
          <a:p>
            <a:endParaRPr lang="en-US" sz="140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en-US" sz="1400" b="1" i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If your presentation contains material that is internal, company confidential, or subject to an NDA, download and use the Websense </a:t>
            </a:r>
            <a:r>
              <a:rPr lang="en-US" sz="1400" b="1" i="1" u="sng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Confidential</a:t>
            </a:r>
            <a:r>
              <a:rPr lang="en-US" sz="1400" b="1" i="1" u="none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400" b="1" i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PPT template from the intranet.</a:t>
            </a:r>
          </a:p>
          <a:p>
            <a:endParaRPr lang="en-US" sz="1400" kern="1200" dirty="0" smtClean="0">
              <a:solidFill>
                <a:schemeClr val="tx1"/>
              </a:solidFill>
              <a:latin typeface="Franklin Gothic Medium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Make sure that the copyright notice appears on every slide. If you copy slides from other presentations, you may have to add it manually.</a:t>
            </a:r>
          </a:p>
        </p:txBody>
      </p:sp>
      <p:pic>
        <p:nvPicPr>
          <p:cNvPr id="10" name="Picture 9" descr="16_9_Slides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7010400" y="486622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E49A0-230D-4300-87FD-0BA5BB68EDD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92657" y="73652"/>
            <a:ext cx="7427343" cy="460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FOLLOW THESE DIRECTIONS AND THEN DELETE THIS SLIDE</a:t>
            </a:r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878001" y="4248150"/>
            <a:ext cx="554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0" baseline="0" dirty="0" smtClean="0">
                <a:latin typeface="Franklin Gothic Medium" pitchFamily="34" charset="0"/>
              </a:rPr>
              <a:t>Find trademarks, branding and other guidelines at </a:t>
            </a:r>
            <a:r>
              <a:rPr lang="en-US" sz="900" b="0" baseline="0" dirty="0" smtClean="0">
                <a:latin typeface="Franklin Gothic Medium" pitchFamily="34" charset="0"/>
                <a:hlinkClick r:id="rId3"/>
              </a:rPr>
              <a:t>http://cww/Divisions/Corpcom/Pages/Guidelines.aspx</a:t>
            </a:r>
            <a:r>
              <a:rPr lang="en-US" sz="900" b="0" baseline="0" dirty="0" smtClean="0">
                <a:latin typeface="Franklin Gothic Medium" pitchFamily="34" charset="0"/>
              </a:rPr>
              <a:t>. Send legal questions to the legal department and any other questions to Corporate Marketing. 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95400" y="1123950"/>
            <a:ext cx="6596805" cy="228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1545600" y="1276350"/>
            <a:ext cx="615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This Websense </a:t>
            </a:r>
            <a:r>
              <a:rPr lang="en-US" sz="1400" b="1" u="sng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Public</a:t>
            </a:r>
            <a:r>
              <a: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PowerPoint template is only for use where the content can be shared with the general public and is </a:t>
            </a:r>
            <a:r>
              <a:rPr lang="en-US" sz="14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not</a:t>
            </a:r>
            <a:r>
              <a: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confidential.</a:t>
            </a:r>
          </a:p>
          <a:p>
            <a:endParaRPr lang="en-US" sz="140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en-US" sz="1400" b="1" i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If your presentation contains material that is internal, company confidential, or subject to an NDA, download and use the Websense </a:t>
            </a:r>
            <a:r>
              <a:rPr lang="en-US" sz="1400" b="1" i="1" u="sng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Confidential</a:t>
            </a:r>
            <a:r>
              <a:rPr lang="en-US" sz="1400" b="1" i="1" u="none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400" b="1" i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PPT template from the intranet.</a:t>
            </a:r>
          </a:p>
          <a:p>
            <a:endParaRPr lang="en-US" sz="1400" kern="1200" dirty="0" smtClean="0">
              <a:solidFill>
                <a:schemeClr val="tx1"/>
              </a:solidFill>
              <a:latin typeface="Franklin Gothic Medium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Make sure that the copyright notice appears on every slide. If you copy slides from other presentations, you may have to add it manually.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4865245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29878"/>
            <a:ext cx="4038600" cy="3851672"/>
          </a:xfrm>
        </p:spPr>
        <p:txBody>
          <a:bodyPr/>
          <a:lstStyle>
            <a:lvl1pPr>
              <a:defRPr sz="20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 descr="16_9_Slides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989"/>
            <a:ext cx="7543800" cy="52322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4"/>
          </p:nvPr>
        </p:nvSpPr>
        <p:spPr>
          <a:xfrm>
            <a:off x="4876800" y="929877"/>
            <a:ext cx="4038600" cy="3850669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6_9_Slides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123"/>
            <a:ext cx="7543800" cy="52322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_compress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-12879"/>
            <a:ext cx="9192725" cy="517550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9878"/>
            <a:ext cx="8839200" cy="38516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3352"/>
                </a:solidFill>
                <a:latin typeface="Franklin Gothic Medium" pitchFamily="34" charset="0"/>
              </a:defRPr>
            </a:lvl1pPr>
            <a:lvl2pPr>
              <a:defRPr>
                <a:latin typeface="Franklin Gothic Medium" pitchFamily="34" charset="0"/>
              </a:defRPr>
            </a:lvl2pPr>
            <a:lvl3pPr>
              <a:defRPr>
                <a:latin typeface="Franklin Gothic Medium" pitchFamily="34" charset="0"/>
              </a:defRPr>
            </a:lvl3pPr>
            <a:lvl4pPr>
              <a:defRPr>
                <a:latin typeface="Franklin Gothic Medium" pitchFamily="34" charset="0"/>
              </a:defRPr>
            </a:lvl4pPr>
            <a:lvl5pPr>
              <a:defRPr>
                <a:latin typeface="Franklin Gothic Medium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8870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fld id="{0FA8A3BB-0D7A-42AC-8CDC-732E97F886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152403" y="-7314"/>
            <a:ext cx="7619999" cy="57790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lnSpc>
                <a:spcPts val="2900"/>
              </a:lnSpc>
              <a:buNone/>
              <a:defRPr sz="2800" b="0">
                <a:solidFill>
                  <a:schemeClr val="bg1"/>
                </a:solidFill>
                <a:latin typeface="Franklin Gothic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10879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_compres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51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526" y="819154"/>
            <a:ext cx="7772400" cy="95011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4000"/>
              </a:lnSpc>
              <a:defRPr sz="4000">
                <a:solidFill>
                  <a:srgbClr val="003352"/>
                </a:solidFill>
                <a:latin typeface="Franklin Gothic Medium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157" y="1960039"/>
            <a:ext cx="7765145" cy="1000876"/>
          </a:xfrm>
          <a:prstGeom prst="rect">
            <a:avLst/>
          </a:prstGeom>
        </p:spPr>
        <p:txBody>
          <a:bodyPr lIns="91433" tIns="45720" rIns="91433" bIns="45720" anchor="ctr" anchorCtr="0">
            <a:normAutofit/>
          </a:bodyPr>
          <a:lstStyle>
            <a:lvl1pPr marL="0" indent="0" algn="l">
              <a:lnSpc>
                <a:spcPts val="2900"/>
              </a:lnSpc>
              <a:buNone/>
              <a:defRPr sz="2800">
                <a:solidFill>
                  <a:schemeClr val="bg1"/>
                </a:solidFill>
                <a:latin typeface="Franklin Gothic Medium" pitchFamily="34" charset="0"/>
              </a:defRPr>
            </a:lvl1pPr>
            <a:lvl2pPr marL="4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877829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ection_compres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115"/>
            <a:ext cx="9144000" cy="5151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99" y="1187271"/>
            <a:ext cx="7772400" cy="10215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4000"/>
              </a:lnSpc>
              <a:defRPr sz="3600" b="0" cap="none" baseline="0">
                <a:solidFill>
                  <a:srgbClr val="003352"/>
                </a:solidFill>
                <a:latin typeface="Franklin Gothic Medium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21353" y="2372459"/>
            <a:ext cx="7779657" cy="960119"/>
          </a:xfrm>
          <a:prstGeom prst="rect">
            <a:avLst/>
          </a:prstGeom>
        </p:spPr>
        <p:txBody>
          <a:bodyPr lIns="91433" tIns="45720" rIns="91433" bIns="45720" anchor="ctr" anchorCtr="0">
            <a:normAutofit/>
          </a:bodyPr>
          <a:lstStyle>
            <a:lvl1pPr marL="0" indent="0" algn="l">
              <a:lnSpc>
                <a:spcPts val="2900"/>
              </a:lnSpc>
              <a:buNone/>
              <a:defRPr sz="2800" b="0">
                <a:solidFill>
                  <a:schemeClr val="bg1"/>
                </a:solidFill>
                <a:latin typeface="Franklin Gothic Medium" pitchFamily="34" charset="0"/>
              </a:defRPr>
            </a:lvl1pPr>
            <a:lvl2pPr marL="4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88706"/>
            <a:ext cx="2133600" cy="273844"/>
          </a:xfrm>
          <a:prstGeom prst="rect">
            <a:avLst/>
          </a:prstGeom>
        </p:spPr>
        <p:txBody>
          <a:bodyPr lIns="91433" tIns="45720" rIns="91433" bIns="45720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pPr defTabSz="914337"/>
            <a:fld id="{5A4D1F81-7E76-4932-A149-4CC93E31C071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 defTabSz="914337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9153"/>
      </p:ext>
    </p:extLst>
  </p:cSld>
  <p:clrMapOvr>
    <a:masterClrMapping/>
  </p:clrMapOvr>
  <p:transition>
    <p:fade thruBlk="1"/>
  </p:transition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compressed.pn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5937" y="7"/>
            <a:ext cx="9162288" cy="51459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-22621"/>
            <a:ext cx="7543801" cy="5852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9879"/>
            <a:ext cx="8839200" cy="3851672"/>
          </a:xfrm>
          <a:prstGeom prst="rect">
            <a:avLst/>
          </a:prstGeom>
        </p:spPr>
        <p:txBody>
          <a:bodyPr lIns="91433" tIns="45720" rIns="91433" bIns="45720">
            <a:normAutofit/>
          </a:bodyPr>
          <a:lstStyle>
            <a:lvl1pPr>
              <a:defRPr>
                <a:solidFill>
                  <a:srgbClr val="003352"/>
                </a:solidFill>
                <a:latin typeface="Franklin Gothic Medium" pitchFamily="34" charset="0"/>
              </a:defRPr>
            </a:lvl1pPr>
            <a:lvl2pPr>
              <a:defRPr>
                <a:latin typeface="Franklin Gothic Medium" pitchFamily="34" charset="0"/>
              </a:defRPr>
            </a:lvl2pPr>
            <a:lvl3pPr>
              <a:defRPr>
                <a:latin typeface="Franklin Gothic Medium" pitchFamily="34" charset="0"/>
              </a:defRPr>
            </a:lvl3pPr>
            <a:lvl4pPr>
              <a:defRPr>
                <a:latin typeface="Franklin Gothic Medium" pitchFamily="34" charset="0"/>
              </a:defRPr>
            </a:lvl4pPr>
            <a:lvl5pPr>
              <a:defRPr>
                <a:latin typeface="Franklin Gothic Medium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88706"/>
            <a:ext cx="2133600" cy="273844"/>
          </a:xfrm>
          <a:prstGeom prst="rect">
            <a:avLst/>
          </a:prstGeom>
        </p:spPr>
        <p:txBody>
          <a:bodyPr lIns="91433" tIns="45720" rIns="91433" bIns="45720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pPr defTabSz="914337"/>
            <a:fld id="{5A4D1F81-7E76-4932-A149-4CC93E31C071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 defTabSz="914337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2025"/>
      </p:ext>
    </p:extLst>
  </p:cSld>
  <p:clrMapOvr>
    <a:masterClrMapping/>
  </p:clrMapOvr>
  <p:transition>
    <p:fade thruBlk="1"/>
  </p:transition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_compressed.pn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5937" y="7"/>
            <a:ext cx="9162288" cy="5145969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1" y="-22618"/>
            <a:ext cx="7543801" cy="58573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267200" cy="3962399"/>
          </a:xfrm>
          <a:prstGeom prst="rect">
            <a:avLst/>
          </a:prstGeom>
        </p:spPr>
        <p:txBody>
          <a:bodyPr lIns="91433" tIns="45720" rIns="91433" bIns="45720">
            <a:normAutofit/>
          </a:bodyPr>
          <a:lstStyle>
            <a:lvl1pPr>
              <a:defRPr sz="2800">
                <a:solidFill>
                  <a:srgbClr val="003352"/>
                </a:solidFill>
                <a:latin typeface="Franklin Gothic Medium" pitchFamily="34" charset="0"/>
              </a:defRPr>
            </a:lvl1pPr>
            <a:lvl2pPr>
              <a:defRPr sz="2400">
                <a:latin typeface="Franklin Gothic Medium" pitchFamily="34" charset="0"/>
              </a:defRPr>
            </a:lvl2pPr>
            <a:lvl3pPr>
              <a:defRPr sz="2000">
                <a:latin typeface="Franklin Gothic Medium" pitchFamily="34" charset="0"/>
              </a:defRPr>
            </a:lvl3pPr>
            <a:lvl4pPr>
              <a:defRPr sz="1800">
                <a:latin typeface="Franklin Gothic Medium" pitchFamily="34" charset="0"/>
              </a:defRPr>
            </a:lvl4pPr>
            <a:lvl5pPr>
              <a:defRPr sz="1800">
                <a:latin typeface="Franklin Gothic Medium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819150"/>
            <a:ext cx="4267200" cy="3962399"/>
          </a:xfrm>
          <a:prstGeom prst="rect">
            <a:avLst/>
          </a:prstGeom>
        </p:spPr>
        <p:txBody>
          <a:bodyPr lIns="91433" tIns="45720" rIns="91433" bIns="45720">
            <a:normAutofit/>
          </a:bodyPr>
          <a:lstStyle>
            <a:lvl1pPr>
              <a:defRPr sz="2800">
                <a:solidFill>
                  <a:srgbClr val="003352"/>
                </a:solidFill>
                <a:latin typeface="Franklin Gothic Medium" pitchFamily="34" charset="0"/>
              </a:defRPr>
            </a:lvl1pPr>
            <a:lvl2pPr>
              <a:defRPr sz="2400">
                <a:latin typeface="Franklin Gothic Medium" pitchFamily="34" charset="0"/>
              </a:defRPr>
            </a:lvl2pPr>
            <a:lvl3pPr>
              <a:defRPr sz="2000">
                <a:latin typeface="Franklin Gothic Medium" pitchFamily="34" charset="0"/>
              </a:defRPr>
            </a:lvl3pPr>
            <a:lvl4pPr>
              <a:defRPr sz="1800">
                <a:latin typeface="Franklin Gothic Medium" pitchFamily="34" charset="0"/>
              </a:defRPr>
            </a:lvl4pPr>
            <a:lvl5pPr>
              <a:defRPr sz="1800">
                <a:latin typeface="Franklin Gothic Medium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88706"/>
            <a:ext cx="2133600" cy="273844"/>
          </a:xfrm>
          <a:prstGeom prst="rect">
            <a:avLst/>
          </a:prstGeom>
        </p:spPr>
        <p:txBody>
          <a:bodyPr lIns="91433" tIns="45720" rIns="91433" bIns="45720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pPr defTabSz="914337"/>
            <a:fld id="{5A4D1F81-7E76-4932-A149-4CC93E31C071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 defTabSz="914337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30531"/>
      </p:ext>
    </p:extLst>
  </p:cSld>
  <p:clrMapOvr>
    <a:masterClrMapping/>
  </p:clrMapOvr>
  <p:transition>
    <p:fade thruBlk="1"/>
  </p:transition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_compressed.pn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462" y="7"/>
            <a:ext cx="9162288" cy="514596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1" y="796528"/>
            <a:ext cx="4268788" cy="479822"/>
          </a:xfrm>
          <a:prstGeom prst="rect">
            <a:avLst/>
          </a:prstGeom>
        </p:spPr>
        <p:txBody>
          <a:bodyPr lIns="91433" tIns="45720" rIns="91433" bIns="45720" anchor="b">
            <a:normAutofit/>
          </a:bodyPr>
          <a:lstStyle>
            <a:lvl1pPr marL="0" indent="0">
              <a:buNone/>
              <a:defRPr sz="2200" b="1">
                <a:solidFill>
                  <a:srgbClr val="003352"/>
                </a:solidFill>
                <a:latin typeface="Franklin Gothic Medium" pitchFamily="34" charset="0"/>
              </a:defRPr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4" y="796528"/>
            <a:ext cx="4270373" cy="479822"/>
          </a:xfrm>
          <a:prstGeom prst="rect">
            <a:avLst/>
          </a:prstGeom>
        </p:spPr>
        <p:txBody>
          <a:bodyPr lIns="91433" tIns="45720" rIns="91433" bIns="45720" anchor="b">
            <a:normAutofit/>
          </a:bodyPr>
          <a:lstStyle>
            <a:lvl1pPr marL="0" indent="0">
              <a:buNone/>
              <a:defRPr sz="2200" b="1">
                <a:solidFill>
                  <a:srgbClr val="003352"/>
                </a:solidFill>
                <a:latin typeface="Franklin Gothic Medium" pitchFamily="34" charset="0"/>
              </a:defRPr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88706"/>
            <a:ext cx="2133600" cy="273844"/>
          </a:xfrm>
          <a:prstGeom prst="rect">
            <a:avLst/>
          </a:prstGeom>
        </p:spPr>
        <p:txBody>
          <a:bodyPr lIns="91433" tIns="45720" rIns="91433" bIns="45720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pPr defTabSz="914337"/>
            <a:fld id="{5A4D1F81-7E76-4932-A149-4CC93E31C071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 defTabSz="914337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52400" y="1276360"/>
            <a:ext cx="4267200" cy="3505199"/>
          </a:xfrm>
          <a:prstGeom prst="rect">
            <a:avLst/>
          </a:prstGeom>
        </p:spPr>
        <p:txBody>
          <a:bodyPr lIns="91433" tIns="45720" rIns="91433" bIns="45720">
            <a:normAutofit/>
          </a:bodyPr>
          <a:lstStyle>
            <a:lvl1pPr>
              <a:defRPr sz="2800">
                <a:solidFill>
                  <a:srgbClr val="003352"/>
                </a:solidFill>
                <a:latin typeface="Franklin Gothic Medium" pitchFamily="34" charset="0"/>
              </a:defRPr>
            </a:lvl1pPr>
            <a:lvl2pPr>
              <a:defRPr sz="2400">
                <a:latin typeface="Franklin Gothic Medium" pitchFamily="34" charset="0"/>
              </a:defRPr>
            </a:lvl2pPr>
            <a:lvl3pPr>
              <a:defRPr sz="2000">
                <a:latin typeface="Franklin Gothic Medium" pitchFamily="34" charset="0"/>
              </a:defRPr>
            </a:lvl3pPr>
            <a:lvl4pPr>
              <a:defRPr sz="1800">
                <a:latin typeface="Franklin Gothic Medium" pitchFamily="34" charset="0"/>
              </a:defRPr>
            </a:lvl4pPr>
            <a:lvl5pPr>
              <a:defRPr sz="1800">
                <a:latin typeface="Franklin Gothic Medium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638430" y="1276360"/>
            <a:ext cx="4267200" cy="3505199"/>
          </a:xfrm>
          <a:prstGeom prst="rect">
            <a:avLst/>
          </a:prstGeom>
        </p:spPr>
        <p:txBody>
          <a:bodyPr lIns="91433" tIns="45720" rIns="91433" bIns="45720">
            <a:normAutofit/>
          </a:bodyPr>
          <a:lstStyle>
            <a:lvl1pPr>
              <a:defRPr sz="2800">
                <a:solidFill>
                  <a:srgbClr val="003352"/>
                </a:solidFill>
                <a:latin typeface="Franklin Gothic Medium" pitchFamily="34" charset="0"/>
              </a:defRPr>
            </a:lvl1pPr>
            <a:lvl2pPr>
              <a:defRPr sz="2400">
                <a:latin typeface="Franklin Gothic Medium" pitchFamily="34" charset="0"/>
              </a:defRPr>
            </a:lvl2pPr>
            <a:lvl3pPr>
              <a:defRPr sz="2000">
                <a:latin typeface="Franklin Gothic Medium" pitchFamily="34" charset="0"/>
              </a:defRPr>
            </a:lvl3pPr>
            <a:lvl4pPr>
              <a:defRPr sz="1800">
                <a:latin typeface="Franklin Gothic Medium" pitchFamily="34" charset="0"/>
              </a:defRPr>
            </a:lvl4pPr>
            <a:lvl5pPr>
              <a:defRPr sz="1800">
                <a:latin typeface="Franklin Gothic Medium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2401" y="-22618"/>
            <a:ext cx="7543801" cy="58573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72841"/>
      </p:ext>
    </p:extLst>
  </p:cSld>
  <p:clrMapOvr>
    <a:masterClrMapping/>
  </p:clrMapOvr>
  <p:transition>
    <p:fade thruBlk="1"/>
  </p:transition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_compressed.pn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5937" y="7"/>
            <a:ext cx="9162288" cy="5145969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88706"/>
            <a:ext cx="2133600" cy="273844"/>
          </a:xfrm>
          <a:prstGeom prst="rect">
            <a:avLst/>
          </a:prstGeom>
        </p:spPr>
        <p:txBody>
          <a:bodyPr lIns="91433" tIns="45720" rIns="91433" bIns="45720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pPr defTabSz="914337"/>
            <a:fld id="{5A4D1F81-7E76-4932-A149-4CC93E31C071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 defTabSz="914337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2401" y="-22618"/>
            <a:ext cx="7543801" cy="58573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352803" y="620317"/>
            <a:ext cx="5562601" cy="4237435"/>
          </a:xfrm>
          <a:prstGeom prst="rect">
            <a:avLst/>
          </a:prstGeom>
        </p:spPr>
        <p:txBody>
          <a:bodyPr lIns="91433" tIns="45720" rIns="91433" bIns="45720">
            <a:normAutofit/>
          </a:bodyPr>
          <a:lstStyle>
            <a:lvl1pPr>
              <a:defRPr sz="3200">
                <a:solidFill>
                  <a:srgbClr val="003352"/>
                </a:solidFill>
                <a:latin typeface="Franklin Gothic Medium" pitchFamily="34" charset="0"/>
              </a:defRPr>
            </a:lvl1pPr>
            <a:lvl2pPr>
              <a:defRPr sz="2800">
                <a:latin typeface="Franklin Gothic Medium" pitchFamily="34" charset="0"/>
              </a:defRPr>
            </a:lvl2pPr>
            <a:lvl3pPr>
              <a:defRPr sz="2400">
                <a:latin typeface="Franklin Gothic Medium" pitchFamily="34" charset="0"/>
              </a:defRPr>
            </a:lvl3pPr>
            <a:lvl4pPr>
              <a:defRPr sz="2000">
                <a:latin typeface="Franklin Gothic Medium" pitchFamily="34" charset="0"/>
              </a:defRPr>
            </a:lvl4pPr>
            <a:lvl5pPr>
              <a:defRPr sz="2000">
                <a:latin typeface="Franklin Gothic Medium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2" y="1491854"/>
            <a:ext cx="3008313" cy="3396154"/>
          </a:xfrm>
          <a:prstGeom prst="rect">
            <a:avLst/>
          </a:prstGeom>
        </p:spPr>
        <p:txBody>
          <a:bodyPr lIns="91433" tIns="45720" rIns="91433" bIns="45720">
            <a:normAutofit/>
          </a:bodyPr>
          <a:lstStyle>
            <a:lvl1pPr marL="0" indent="0">
              <a:buNone/>
              <a:defRPr sz="1400">
                <a:latin typeface="Franklin Gothic Medium" pitchFamily="34" charset="0"/>
              </a:defRPr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39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3987" y="619125"/>
            <a:ext cx="3008313" cy="866776"/>
          </a:xfrm>
          <a:prstGeom prst="rect">
            <a:avLst/>
          </a:prstGeom>
        </p:spPr>
        <p:txBody>
          <a:bodyPr lIns="91433" tIns="45720" rIns="91433" bIns="4572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003352"/>
                </a:solidFill>
                <a:latin typeface="Franklin Gothic Medium" pitchFamily="34" charset="0"/>
              </a:defRPr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39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230062"/>
      </p:ext>
    </p:extLst>
  </p:cSld>
  <p:clrMapOvr>
    <a:masterClrMapping/>
  </p:clrMapOvr>
  <p:transition>
    <p:fade thruBlk="1"/>
  </p:transition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_compressed.pn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5937" y="7"/>
            <a:ext cx="9162288" cy="5145969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2400" y="3752850"/>
            <a:ext cx="8839200" cy="419100"/>
          </a:xfrm>
          <a:prstGeom prst="rect">
            <a:avLst/>
          </a:prstGeom>
        </p:spPr>
        <p:txBody>
          <a:bodyPr lIns="91433" tIns="45720" rIns="91433" bIns="45720" anchor="b">
            <a:normAutofit/>
          </a:bodyPr>
          <a:lstStyle>
            <a:lvl1pPr marL="0" indent="0">
              <a:buNone/>
              <a:defRPr sz="2000" b="1">
                <a:solidFill>
                  <a:srgbClr val="003352"/>
                </a:solidFill>
                <a:latin typeface="Franklin Gothic Medium" pitchFamily="34" charset="0"/>
              </a:defRPr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39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88706"/>
            <a:ext cx="2133600" cy="273844"/>
          </a:xfrm>
          <a:prstGeom prst="rect">
            <a:avLst/>
          </a:prstGeom>
        </p:spPr>
        <p:txBody>
          <a:bodyPr lIns="91433" tIns="45720" rIns="91433" bIns="45720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pPr defTabSz="914337"/>
            <a:fld id="{5A4D1F81-7E76-4932-A149-4CC93E31C071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 defTabSz="914337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2401" y="-22618"/>
            <a:ext cx="7543801" cy="58573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611981"/>
            <a:ext cx="8839200" cy="3086100"/>
          </a:xfrm>
          <a:prstGeom prst="rect">
            <a:avLst/>
          </a:prstGeom>
        </p:spPr>
        <p:txBody>
          <a:bodyPr lIns="91433" tIns="45720" rIns="91433" bIns="45720"/>
          <a:lstStyle>
            <a:lvl1pPr marL="0" indent="0">
              <a:buNone/>
              <a:defRPr sz="3200"/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39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4177904"/>
            <a:ext cx="8839200" cy="603647"/>
          </a:xfrm>
          <a:prstGeom prst="rect">
            <a:avLst/>
          </a:prstGeom>
        </p:spPr>
        <p:txBody>
          <a:bodyPr lIns="91433" tIns="45720" rIns="91433" bIns="45720">
            <a:normAutofit/>
          </a:bodyPr>
          <a:lstStyle>
            <a:lvl1pPr marL="0" indent="0">
              <a:buNone/>
              <a:defRPr sz="1400">
                <a:latin typeface="Franklin Gothic Medium" pitchFamily="34" charset="0"/>
              </a:defRPr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39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4255008"/>
      </p:ext>
    </p:extLst>
  </p:cSld>
  <p:clrMapOvr>
    <a:masterClrMapping/>
  </p:clrMapOvr>
  <p:transition>
    <p:fade thruBlk="1"/>
  </p:transition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d Title Slide (Publ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095957"/>
            <a:ext cx="8534400" cy="707886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003352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114550"/>
            <a:ext cx="8534400" cy="584775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7010400" y="4866221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rgbClr val="003352"/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rgbClr val="00335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rgbClr val="003352"/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rgbClr val="00335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compressed.pn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5937" y="7"/>
            <a:ext cx="9162288" cy="514596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88706"/>
            <a:ext cx="2133600" cy="273844"/>
          </a:xfrm>
          <a:prstGeom prst="rect">
            <a:avLst/>
          </a:prstGeom>
        </p:spPr>
        <p:txBody>
          <a:bodyPr lIns="91433" tIns="45720" rIns="91433" bIns="45720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pPr defTabSz="914337"/>
            <a:fld id="{5A4D1F81-7E76-4932-A149-4CC93E31C071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 defTabSz="914337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1" y="-22618"/>
            <a:ext cx="7543801" cy="58573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168137"/>
      </p:ext>
    </p:extLst>
  </p:cSld>
  <p:clrMapOvr>
    <a:masterClrMapping/>
  </p:clrMapOvr>
  <p:transition>
    <p:fade thruBlk="1"/>
  </p:transition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compressed.pn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5937" y="7"/>
            <a:ext cx="9162288" cy="5145969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88706"/>
            <a:ext cx="2133600" cy="273844"/>
          </a:xfrm>
          <a:prstGeom prst="rect">
            <a:avLst/>
          </a:prstGeom>
        </p:spPr>
        <p:txBody>
          <a:bodyPr lIns="91433" tIns="45720" rIns="91433" bIns="45720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pPr defTabSz="914337"/>
            <a:fld id="{5A4D1F81-7E76-4932-A149-4CC93E31C071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 defTabSz="914337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58614"/>
      </p:ext>
    </p:extLst>
  </p:cSld>
  <p:clrMapOvr>
    <a:masterClrMapping/>
  </p:clrMapOvr>
  <p:transition>
    <p:fade thruBlk="1"/>
  </p:transition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6_9_Slides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6221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fld id="{6BBE49A0-230D-4300-87FD-0BA5BB68EDD9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7010400" y="486622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pPr algn="r">
              <a:defRPr/>
            </a:pPr>
            <a:fld id="{6BBE49A0-230D-4300-87FD-0BA5BB68EDD9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 algn="r">
                <a:defRPr/>
              </a:pPr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2657" y="73652"/>
            <a:ext cx="7427343" cy="460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 pitchFamily="34" charset="0"/>
              </a:rPr>
              <a:t>FOLLOW THESE DIRECTIONS AND THEN DELETE THIS SLIDE</a:t>
            </a:r>
            <a:endParaRPr lang="en-US" dirty="0">
              <a:solidFill>
                <a:prstClr val="white"/>
              </a:solidFill>
              <a:latin typeface="Trebuchet MS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78001" y="4248150"/>
            <a:ext cx="554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Franklin Gothic Medium" pitchFamily="34" charset="0"/>
              </a:rPr>
              <a:t>Find trademarks, branding and other guidelines at </a:t>
            </a:r>
            <a:r>
              <a:rPr lang="en-US" sz="900" dirty="0" smtClean="0">
                <a:solidFill>
                  <a:prstClr val="black"/>
                </a:solidFill>
                <a:latin typeface="Franklin Gothic Medium" pitchFamily="34" charset="0"/>
                <a:hlinkClick r:id="rId3"/>
              </a:rPr>
              <a:t>http://cww/Divisions/Corpcom/Pages/Guidelines.aspx</a:t>
            </a:r>
            <a:r>
              <a:rPr lang="en-US" sz="900" dirty="0" smtClean="0">
                <a:solidFill>
                  <a:prstClr val="black"/>
                </a:solidFill>
                <a:latin typeface="Franklin Gothic Medium" pitchFamily="34" charset="0"/>
              </a:rPr>
              <a:t>. Send legal questions to the legal department and any other questions to Corporate Marketing.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95400" y="1123950"/>
            <a:ext cx="6596805" cy="228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>
            <a:spLocks noChangeAspect="1"/>
          </p:cNvSpPr>
          <p:nvPr/>
        </p:nvSpPr>
        <p:spPr>
          <a:xfrm>
            <a:off x="1545600" y="1276350"/>
            <a:ext cx="615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This Websense </a:t>
            </a:r>
            <a:r>
              <a:rPr lang="en-US" sz="14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Public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PowerPoint template is only for use where the content can be shared with the general public and is </a:t>
            </a: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confidential.</a:t>
            </a:r>
          </a:p>
          <a:p>
            <a:endParaRPr lang="en-US" sz="1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If your presentation contains material that is internal, company confidential, or subject to an NDA, download and use the Websense </a:t>
            </a:r>
            <a:r>
              <a:rPr lang="en-US" sz="1400" b="1" i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Confidential</a:t>
            </a:r>
            <a:r>
              <a:rPr lang="en-US" sz="14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PPT template from the intranet.</a:t>
            </a: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pPr>
              <a:defRPr/>
            </a:pP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Make sure that the copyright notice appears on every slide. If you copy slides from other presentations, you may have to add it manually.</a:t>
            </a:r>
          </a:p>
        </p:txBody>
      </p:sp>
      <p:pic>
        <p:nvPicPr>
          <p:cNvPr id="10" name="Picture 9" descr="16_9_Slides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7010400" y="486622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pPr algn="r">
              <a:defRPr/>
            </a:pPr>
            <a:fld id="{6BBE49A0-230D-4300-87FD-0BA5BB68EDD9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 algn="r">
                <a:defRPr/>
              </a:pPr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92657" y="73652"/>
            <a:ext cx="7427343" cy="460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FOLLOW THESE DIRECTIONS AND THEN DELETE THIS SLIDE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878001" y="4248150"/>
            <a:ext cx="554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Franklin Gothic Medium" pitchFamily="34" charset="0"/>
              </a:rPr>
              <a:t>Find trademarks, branding and other guidelines at </a:t>
            </a:r>
            <a:r>
              <a:rPr lang="en-US" sz="900" dirty="0" smtClean="0">
                <a:solidFill>
                  <a:prstClr val="black"/>
                </a:solidFill>
                <a:latin typeface="Franklin Gothic Medium" pitchFamily="34" charset="0"/>
                <a:hlinkClick r:id="rId3"/>
              </a:rPr>
              <a:t>http://cww/Divisions/Corpcom/Pages/Guidelines.aspx</a:t>
            </a:r>
            <a:r>
              <a:rPr lang="en-US" sz="900" dirty="0" smtClean="0">
                <a:solidFill>
                  <a:prstClr val="black"/>
                </a:solidFill>
                <a:latin typeface="Franklin Gothic Medium" pitchFamily="34" charset="0"/>
              </a:rPr>
              <a:t>. Send legal questions to the legal department and any other questions to Corporate Marketing. 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95400" y="1123950"/>
            <a:ext cx="6596805" cy="228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1545600" y="1276350"/>
            <a:ext cx="615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This Websense </a:t>
            </a:r>
            <a:r>
              <a:rPr lang="en-US" sz="14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Public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PowerPoint template is only for use where the content can be shared with the general public and is </a:t>
            </a: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confidential.</a:t>
            </a:r>
          </a:p>
          <a:p>
            <a:endParaRPr lang="en-US" sz="1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If your presentation contains material that is internal, company confidential, or subject to an NDA, download and use the Websense </a:t>
            </a:r>
            <a:r>
              <a:rPr lang="en-US" sz="1400" b="1" i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Confidential</a:t>
            </a:r>
            <a:r>
              <a:rPr lang="en-US" sz="14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PPT template from the intranet.</a:t>
            </a: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pPr>
              <a:defRPr/>
            </a:pP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Make sure that the copyright notice appears on every slide. If you copy slides from other presentations, you may have to add it manually.</a:t>
            </a:r>
          </a:p>
        </p:txBody>
      </p:sp>
    </p:spTree>
    <p:extLst>
      <p:ext uri="{BB962C8B-B14F-4D97-AF65-F5344CB8AC3E}">
        <p14:creationId xmlns:p14="http://schemas.microsoft.com/office/powerpoint/2010/main" val="1262067197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d Title Slide (Publ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095957"/>
            <a:ext cx="8534400" cy="707886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003352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114550"/>
            <a:ext cx="8534400" cy="584775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7010400" y="4866221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003352"/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srgbClr val="00335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003352"/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srgbClr val="00335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9523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01782"/>
            <a:ext cx="8534400" cy="707886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003352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520375"/>
            <a:ext cx="8534400" cy="584775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4865245"/>
            <a:ext cx="2133600" cy="273844"/>
          </a:xfrm>
        </p:spPr>
        <p:txBody>
          <a:bodyPr/>
          <a:lstStyle>
            <a:lvl1pPr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3622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152400" y="897794"/>
            <a:ext cx="8839200" cy="3807556"/>
          </a:xfrm>
        </p:spPr>
        <p:txBody>
          <a:bodyPr/>
          <a:lstStyle>
            <a:lvl1pPr>
              <a:defRPr sz="24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16_9_Slides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123"/>
            <a:ext cx="7543800" cy="52322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6221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16_9_Slides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58482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4865245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29878"/>
            <a:ext cx="4038600" cy="3851672"/>
          </a:xfrm>
        </p:spPr>
        <p:txBody>
          <a:bodyPr/>
          <a:lstStyle>
            <a:lvl1pPr>
              <a:defRPr sz="20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16_9_Slides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989"/>
            <a:ext cx="7543800" cy="52322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4"/>
          </p:nvPr>
        </p:nvSpPr>
        <p:spPr>
          <a:xfrm>
            <a:off x="4876800" y="929877"/>
            <a:ext cx="4038600" cy="3850669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16_9_Slides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95020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6_9_Slides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123"/>
            <a:ext cx="7543800" cy="52322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16_9_Slides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866627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403858"/>
      </p:ext>
    </p:extLst>
  </p:cSld>
  <p:clrMapOvr>
    <a:masterClrMapping/>
  </p:clrMapOvr>
  <p:transition>
    <p:fade thruBlk="1"/>
  </p:transition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6_9_Slides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6221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fld id="{6BBE49A0-230D-4300-87FD-0BA5BB68EDD9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010400" y="486622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pPr algn="r">
              <a:defRPr/>
            </a:pPr>
            <a:fld id="{6BBE49A0-230D-4300-87FD-0BA5BB68EDD9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 algn="r">
                <a:defRPr/>
              </a:pPr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92657" y="73652"/>
            <a:ext cx="7427343" cy="460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FOLLOW THESE DIRECTIONS AND THEN DELETE THIS SLIDE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878001" y="4248150"/>
            <a:ext cx="554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Franklin Gothic Medium" pitchFamily="34" charset="0"/>
              </a:rPr>
              <a:t>Find trademarks, branding and other guidelines at </a:t>
            </a:r>
            <a:r>
              <a:rPr lang="en-US" sz="900" dirty="0" smtClean="0">
                <a:solidFill>
                  <a:prstClr val="black"/>
                </a:solidFill>
                <a:latin typeface="Franklin Gothic Medium" pitchFamily="34" charset="0"/>
                <a:hlinkClick r:id="rId3"/>
              </a:rPr>
              <a:t>http://cww/Divisions/Corpcom/Pages/Guidelines.aspx</a:t>
            </a:r>
            <a:r>
              <a:rPr lang="en-US" sz="900" dirty="0" smtClean="0">
                <a:solidFill>
                  <a:prstClr val="black"/>
                </a:solidFill>
                <a:latin typeface="Franklin Gothic Medium" pitchFamily="34" charset="0"/>
              </a:rPr>
              <a:t>. Send legal questions to the legal department and any other questions to Corporate Marketing. 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95400" y="1123950"/>
            <a:ext cx="6596805" cy="228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>
            <a:spLocks noChangeAspect="1"/>
          </p:cNvSpPr>
          <p:nvPr userDrawn="1"/>
        </p:nvSpPr>
        <p:spPr>
          <a:xfrm>
            <a:off x="1545600" y="1276350"/>
            <a:ext cx="615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This Websense </a:t>
            </a:r>
            <a:r>
              <a:rPr lang="en-US" sz="14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Public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PowerPoint template is only for use where the content can be shared with the general public and is </a:t>
            </a: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confidential.</a:t>
            </a:r>
          </a:p>
          <a:p>
            <a:endParaRPr lang="en-US" sz="1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If your presentation contains material that is internal, company confidential, or subject to an NDA, download and use the Websense </a:t>
            </a:r>
            <a:r>
              <a:rPr lang="en-US" sz="1400" b="1" i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Confidential</a:t>
            </a:r>
            <a:r>
              <a:rPr lang="en-US" sz="14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PPT template from the intranet.</a:t>
            </a: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pPr>
              <a:defRPr/>
            </a:pP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Make sure that the copyright notice appears on every slide. If you copy slides from other presentations, you may have to add it manually.</a:t>
            </a:r>
          </a:p>
        </p:txBody>
      </p:sp>
    </p:spTree>
    <p:extLst>
      <p:ext uri="{BB962C8B-B14F-4D97-AF65-F5344CB8AC3E}">
        <p14:creationId xmlns:p14="http://schemas.microsoft.com/office/powerpoint/2010/main" val="1682793352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01782"/>
            <a:ext cx="8534400" cy="707886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003352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520375"/>
            <a:ext cx="8534400" cy="584775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4865245"/>
            <a:ext cx="2133600" cy="273844"/>
          </a:xfrm>
        </p:spPr>
        <p:txBody>
          <a:bodyPr/>
          <a:lstStyle>
            <a:lvl1pPr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152400" y="897794"/>
            <a:ext cx="8839200" cy="3807556"/>
          </a:xfrm>
        </p:spPr>
        <p:txBody>
          <a:bodyPr/>
          <a:lstStyle>
            <a:lvl1pPr>
              <a:defRPr sz="24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16_9_Slides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123"/>
            <a:ext cx="7543800" cy="52322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6221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882791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4865245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29878"/>
            <a:ext cx="4038600" cy="3851672"/>
          </a:xfrm>
        </p:spPr>
        <p:txBody>
          <a:bodyPr/>
          <a:lstStyle>
            <a:lvl1pPr>
              <a:defRPr sz="20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 descr="16_9_Slides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989"/>
            <a:ext cx="7543800" cy="52322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4"/>
          </p:nvPr>
        </p:nvSpPr>
        <p:spPr>
          <a:xfrm>
            <a:off x="4876800" y="929877"/>
            <a:ext cx="4038600" cy="3850669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51840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6_9_Slides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123"/>
            <a:ext cx="7543800" cy="52322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pitchFamily="34" charset="0"/>
              </a:rPr>
              <a:t>© 2012 Websense, Inc.</a:t>
            </a:r>
            <a:endParaRPr lang="en-US" sz="9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78186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_compress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-12879"/>
            <a:ext cx="9192725" cy="517550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9878"/>
            <a:ext cx="8839200" cy="38516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3352"/>
                </a:solidFill>
                <a:latin typeface="Franklin Gothic Medium" pitchFamily="34" charset="0"/>
              </a:defRPr>
            </a:lvl1pPr>
            <a:lvl2pPr>
              <a:defRPr>
                <a:latin typeface="Franklin Gothic Medium" pitchFamily="34" charset="0"/>
              </a:defRPr>
            </a:lvl2pPr>
            <a:lvl3pPr>
              <a:defRPr>
                <a:latin typeface="Franklin Gothic Medium" pitchFamily="34" charset="0"/>
              </a:defRPr>
            </a:lvl3pPr>
            <a:lvl4pPr>
              <a:defRPr>
                <a:latin typeface="Franklin Gothic Medium" pitchFamily="34" charset="0"/>
              </a:defRPr>
            </a:lvl4pPr>
            <a:lvl5pPr>
              <a:defRPr>
                <a:latin typeface="Franklin Gothic Medium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8870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fld id="{0FA8A3BB-0D7A-42AC-8CDC-732E97F886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152403" y="-7314"/>
            <a:ext cx="7619999" cy="57790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lnSpc>
                <a:spcPts val="2900"/>
              </a:lnSpc>
              <a:buNone/>
              <a:defRPr sz="2800" b="0">
                <a:solidFill>
                  <a:schemeClr val="bg1"/>
                </a:solidFill>
                <a:latin typeface="Franklin Gothic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648845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359E2-09EF-4826-BC09-C0C79E655B68}" type="slidenum">
              <a:rPr lang="fr-CH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62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152400" y="897794"/>
            <a:ext cx="8839200" cy="3807556"/>
          </a:xfrm>
        </p:spPr>
        <p:txBody>
          <a:bodyPr/>
          <a:lstStyle>
            <a:lvl1pPr>
              <a:defRPr sz="24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16_9_Slides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123"/>
            <a:ext cx="7543800" cy="52322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6221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16_9_Slides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4865245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29878"/>
            <a:ext cx="4038600" cy="3851672"/>
          </a:xfrm>
        </p:spPr>
        <p:txBody>
          <a:bodyPr/>
          <a:lstStyle>
            <a:lvl1pPr>
              <a:defRPr sz="20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16_9_Slides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989"/>
            <a:ext cx="7543800" cy="52322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4"/>
          </p:nvPr>
        </p:nvSpPr>
        <p:spPr>
          <a:xfrm>
            <a:off x="4876800" y="929877"/>
            <a:ext cx="4038600" cy="3850669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16_9_Slides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6_9_Slides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123"/>
            <a:ext cx="7543800" cy="52322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16_9_Slides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925921"/>
      </p:ext>
    </p:extLst>
  </p:cSld>
  <p:clrMapOvr>
    <a:masterClrMapping/>
  </p:clrMapOvr>
  <p:transition>
    <p:fade thruBlk="1"/>
  </p:transition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6_9_Slides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6221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fld id="{6BBE49A0-230D-4300-87FD-0BA5BB68E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010400" y="486622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Franklin Gothic Medium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E49A0-230D-4300-87FD-0BA5BB68EDD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92657" y="73652"/>
            <a:ext cx="7427343" cy="460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FOLLOW THESE DIRECTIONS AND THEN DELETE THIS SLIDE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878001" y="4248150"/>
            <a:ext cx="554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0" baseline="0" dirty="0" smtClean="0">
                <a:latin typeface="Franklin Gothic Medium" pitchFamily="34" charset="0"/>
              </a:rPr>
              <a:t>Find trademarks, branding and other guidelines at </a:t>
            </a:r>
            <a:r>
              <a:rPr lang="en-US" sz="900" b="0" baseline="0" dirty="0" smtClean="0">
                <a:latin typeface="Franklin Gothic Medium" pitchFamily="34" charset="0"/>
                <a:hlinkClick r:id="rId3"/>
              </a:rPr>
              <a:t>http://cww/Divisions/Corpcom/Pages/Guidelines.aspx</a:t>
            </a:r>
            <a:r>
              <a:rPr lang="en-US" sz="900" b="0" baseline="0" dirty="0" smtClean="0">
                <a:latin typeface="Franklin Gothic Medium" pitchFamily="34" charset="0"/>
              </a:rPr>
              <a:t>. Send legal questions to the legal department and any other questions to Corporate Marketing. 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95400" y="1123950"/>
            <a:ext cx="6596805" cy="228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>
            <a:spLocks noChangeAspect="1"/>
          </p:cNvSpPr>
          <p:nvPr userDrawn="1"/>
        </p:nvSpPr>
        <p:spPr>
          <a:xfrm>
            <a:off x="1545600" y="1276350"/>
            <a:ext cx="615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This Websense </a:t>
            </a:r>
            <a:r>
              <a:rPr lang="en-US" sz="1400" b="1" u="sng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Public</a:t>
            </a:r>
            <a:r>
              <a: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PowerPoint template is only for use where the content can be shared with the general public and is </a:t>
            </a:r>
            <a:r>
              <a:rPr lang="en-US" sz="14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not</a:t>
            </a:r>
            <a:r>
              <a: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confidential.</a:t>
            </a:r>
          </a:p>
          <a:p>
            <a:endParaRPr lang="en-US" sz="140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en-US" sz="1400" b="1" i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If your presentation contains material that is internal, company confidential, or subject to an NDA, download and use the Websense </a:t>
            </a:r>
            <a:r>
              <a:rPr lang="en-US" sz="1400" b="1" i="1" u="sng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Confidential</a:t>
            </a:r>
            <a:r>
              <a:rPr lang="en-US" sz="1400" b="1" i="1" u="none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400" b="1" i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PPT template from the intranet.</a:t>
            </a:r>
          </a:p>
          <a:p>
            <a:endParaRPr lang="en-US" sz="1400" kern="1200" dirty="0" smtClean="0">
              <a:solidFill>
                <a:schemeClr val="tx1"/>
              </a:solidFill>
              <a:latin typeface="Franklin Gothic Medium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Make sure that the copyright notice appears on every slide. If you copy slides from other presentations, you may have to add it manually.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152400" y="897794"/>
            <a:ext cx="8839200" cy="3807556"/>
          </a:xfrm>
        </p:spPr>
        <p:txBody>
          <a:bodyPr/>
          <a:lstStyle>
            <a:lvl1pPr>
              <a:defRPr sz="24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rgbClr val="00335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16_9_Slides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123"/>
            <a:ext cx="7543800" cy="52322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6221"/>
            <a:ext cx="2133600" cy="273844"/>
          </a:xfr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BBE49A0-230D-4300-87FD-0BA5BB68E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49126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© 2012 Websense, Inc.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EB8DF-5A50-40F5-A949-43596AF3AED3}" type="datetime1">
              <a:rPr lang="en-US" smtClean="0"/>
              <a:pPr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© 2012 Websense,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E49A0-230D-4300-87FD-0BA5BB68E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63" r:id="rId8"/>
    <p:sldLayoutId id="2147483650" r:id="rId9"/>
    <p:sldLayoutId id="2147483652" r:id="rId10"/>
    <p:sldLayoutId id="2147483662" r:id="rId11"/>
    <p:sldLayoutId id="2147483672" r:id="rId12"/>
  </p:sldLayoutIdLst>
  <p:transition>
    <p:fade thruBlk="1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3" tIns="45720" rIns="91433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98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transition>
    <p:fade thruBlk="1"/>
  </p:transition>
  <p:txStyles>
    <p:titleStyle>
      <a:lvl1pPr algn="ctr" defTabSz="91433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4" indent="-342874" algn="l" defTabSz="9143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9" indent="-285729" algn="l" defTabSz="91433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2" indent="-228586" algn="l" defTabSz="9143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8" indent="-228586" algn="l" defTabSz="91433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6" algn="l" defTabSz="91433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5" indent="-228586" algn="l" defTabSz="9143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0" indent="-228586" algn="l" defTabSz="9143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62" indent="-228586" algn="l" defTabSz="9143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7" indent="-228586" algn="l" defTabSz="9143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4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1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6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8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EB8DF-5A50-40F5-A949-43596AF3AE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© 2012 Websense, Inc.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E49A0-230D-4300-87FD-0BA5BB68ED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1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>
    <p:fade thruBlk="1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114550"/>
            <a:ext cx="8534400" cy="73091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</a:t>
            </a:r>
            <a:r>
              <a:rPr lang="tr-TR" dirty="0" smtClean="0"/>
              <a:t>ü</a:t>
            </a:r>
            <a:r>
              <a:rPr lang="en-US" dirty="0" err="1" smtClean="0"/>
              <a:t>samettin</a:t>
            </a:r>
            <a:r>
              <a:rPr lang="en-US" dirty="0" smtClean="0"/>
              <a:t> Ba</a:t>
            </a:r>
            <a:r>
              <a:rPr lang="tr-TR" dirty="0" smtClean="0"/>
              <a:t>ş</a:t>
            </a:r>
            <a:r>
              <a:rPr lang="en-US" dirty="0" smtClean="0"/>
              <a:t>kaya, Regional Director, </a:t>
            </a:r>
            <a:r>
              <a:rPr lang="en-US" dirty="0" err="1" smtClean="0"/>
              <a:t>MedAf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BE49A0-230D-4300-87FD-0BA5BB68EDD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8159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nis202\Departments\Marketing\Webcasts\2012\JC Insights Webcast April 2012\mirror\mirror-ba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2"/>
          <a:stretch>
            <a:fillRect/>
          </a:stretch>
        </p:blipFill>
        <p:spPr bwMode="auto">
          <a:xfrm>
            <a:off x="705079" y="0"/>
            <a:ext cx="8438921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297454" y="627372"/>
            <a:ext cx="6083146" cy="1201426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The Enemy is in</a:t>
            </a:r>
            <a:br>
              <a:rPr lang="en-US" sz="5300" dirty="0" smtClean="0"/>
            </a:br>
            <a:r>
              <a:rPr lang="en-US" sz="5300" dirty="0"/>
              <a:t> </a:t>
            </a:r>
            <a:r>
              <a:rPr lang="en-US" sz="5300" dirty="0" smtClean="0"/>
              <a:t>   your </a:t>
            </a:r>
            <a:r>
              <a:rPr lang="en-US" sz="5300" dirty="0" smtClean="0">
                <a:solidFill>
                  <a:srgbClr val="FFC000"/>
                </a:solidFill>
              </a:rPr>
              <a:t>Blind Spots</a:t>
            </a:r>
            <a:endParaRPr lang="en-US" sz="5300" dirty="0">
              <a:solidFill>
                <a:srgbClr val="FFC000"/>
              </a:solidFill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908600" y="2130917"/>
            <a:ext cx="5969270" cy="280882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SSL</a:t>
            </a:r>
          </a:p>
          <a:p>
            <a:r>
              <a:rPr lang="en-US" sz="2800" dirty="0">
                <a:solidFill>
                  <a:schemeClr val="bg1"/>
                </a:solidFill>
              </a:rPr>
              <a:t>Spear Phishing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AD, SAM, Password extraction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Custom Encryption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Malware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1028" name="Picture 4" descr="\\nis202\Departments\Marketing\Webcasts\2012\JC Insights Webcast April 2012\mirror\thie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60" y="1204879"/>
            <a:ext cx="1443368" cy="83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218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Defense Game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9A0-230D-4300-87FD-0BA5BB68EDD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 descr="titlep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262"/>
            <a:ext cx="9144000" cy="456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433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title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95312"/>
            <a:ext cx="9144000" cy="4567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Arial" pitchFamily="34" charset="0"/>
              </a:rPr>
              <a:t>The decline of AV effectiveness</a:t>
            </a:r>
            <a:endParaRPr lang="en-GB" dirty="0"/>
          </a:p>
        </p:txBody>
      </p:sp>
      <p:grpSp>
        <p:nvGrpSpPr>
          <p:cNvPr id="3" name="Group 10"/>
          <p:cNvGrpSpPr/>
          <p:nvPr/>
        </p:nvGrpSpPr>
        <p:grpSpPr>
          <a:xfrm>
            <a:off x="736918" y="3344756"/>
            <a:ext cx="1510507" cy="1523018"/>
            <a:chOff x="736918" y="3003798"/>
            <a:chExt cx="1510507" cy="1523018"/>
          </a:xfrm>
        </p:grpSpPr>
        <p:sp>
          <p:nvSpPr>
            <p:cNvPr id="8" name="Rectangle 7"/>
            <p:cNvSpPr/>
            <p:nvPr/>
          </p:nvSpPr>
          <p:spPr>
            <a:xfrm>
              <a:off x="952111" y="3003798"/>
              <a:ext cx="1080120" cy="115212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6918" y="3339199"/>
              <a:ext cx="15105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smtClean="0">
                  <a:solidFill>
                    <a:prstClr val="white"/>
                  </a:solidFill>
                  <a:latin typeface="Arial Black" pitchFamily="34" charset="0"/>
                </a:rPr>
                <a:t>153</a:t>
              </a:r>
              <a:endParaRPr lang="en-GB" sz="36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65800" y="4157484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prstClr val="white"/>
                  </a:solidFill>
                  <a:latin typeface="Trebuchet MS" pitchFamily="34" charset="0"/>
                </a:rPr>
                <a:t>2008</a:t>
              </a:r>
              <a:endParaRPr lang="en-GB" dirty="0">
                <a:solidFill>
                  <a:prstClr val="white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2855372" y="2768692"/>
            <a:ext cx="1510507" cy="2099082"/>
            <a:chOff x="736918" y="2427734"/>
            <a:chExt cx="1510507" cy="2099082"/>
          </a:xfrm>
        </p:grpSpPr>
        <p:sp>
          <p:nvSpPr>
            <p:cNvPr id="13" name="Rectangle 12"/>
            <p:cNvSpPr/>
            <p:nvPr/>
          </p:nvSpPr>
          <p:spPr>
            <a:xfrm>
              <a:off x="952111" y="2427734"/>
              <a:ext cx="1080120" cy="17281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6918" y="3339199"/>
              <a:ext cx="15105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smtClean="0">
                  <a:solidFill>
                    <a:prstClr val="white"/>
                  </a:solidFill>
                  <a:latin typeface="Arial Black" pitchFamily="34" charset="0"/>
                </a:rPr>
                <a:t>298</a:t>
              </a:r>
              <a:endParaRPr lang="en-GB" sz="36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65800" y="4157484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prstClr val="white"/>
                  </a:solidFill>
                  <a:latin typeface="Trebuchet MS" pitchFamily="34" charset="0"/>
                </a:rPr>
                <a:t>2009</a:t>
              </a:r>
              <a:endParaRPr lang="en-GB" dirty="0">
                <a:solidFill>
                  <a:prstClr val="white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4973826" y="1904596"/>
            <a:ext cx="1510507" cy="2963178"/>
            <a:chOff x="736918" y="1563638"/>
            <a:chExt cx="1510507" cy="2963178"/>
          </a:xfrm>
        </p:grpSpPr>
        <p:sp>
          <p:nvSpPr>
            <p:cNvPr id="17" name="Rectangle 16"/>
            <p:cNvSpPr/>
            <p:nvPr/>
          </p:nvSpPr>
          <p:spPr>
            <a:xfrm>
              <a:off x="952111" y="1563638"/>
              <a:ext cx="1080120" cy="259228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6918" y="3339199"/>
              <a:ext cx="15105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smtClean="0">
                  <a:solidFill>
                    <a:prstClr val="white"/>
                  </a:solidFill>
                  <a:latin typeface="Arial Black" pitchFamily="34" charset="0"/>
                </a:rPr>
                <a:t>409</a:t>
              </a:r>
              <a:endParaRPr lang="en-GB" sz="36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65800" y="4157484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prstClr val="white"/>
                  </a:solidFill>
                  <a:latin typeface="Trebuchet MS" pitchFamily="34" charset="0"/>
                </a:rPr>
                <a:t>2010</a:t>
              </a:r>
              <a:endParaRPr lang="en-GB" dirty="0">
                <a:solidFill>
                  <a:prstClr val="white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7" name="Group 19"/>
          <p:cNvGrpSpPr/>
          <p:nvPr/>
        </p:nvGrpSpPr>
        <p:grpSpPr>
          <a:xfrm>
            <a:off x="7092280" y="1184516"/>
            <a:ext cx="1510507" cy="3683258"/>
            <a:chOff x="736918" y="843558"/>
            <a:chExt cx="1510507" cy="3683258"/>
          </a:xfrm>
        </p:grpSpPr>
        <p:sp>
          <p:nvSpPr>
            <p:cNvPr id="21" name="Rectangle 20"/>
            <p:cNvSpPr/>
            <p:nvPr/>
          </p:nvSpPr>
          <p:spPr>
            <a:xfrm>
              <a:off x="952111" y="843558"/>
              <a:ext cx="1080120" cy="331236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6918" y="3339199"/>
              <a:ext cx="15105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smtClean="0">
                  <a:solidFill>
                    <a:prstClr val="white"/>
                  </a:solidFill>
                  <a:latin typeface="Arial Black" pitchFamily="34" charset="0"/>
                </a:rPr>
                <a:t>641</a:t>
              </a:r>
              <a:endParaRPr lang="en-GB" sz="36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65800" y="4157484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prstClr val="white"/>
                  </a:solidFill>
                  <a:latin typeface="Trebuchet MS" pitchFamily="34" charset="0"/>
                </a:rPr>
                <a:t>2011</a:t>
              </a:r>
              <a:endParaRPr lang="en-GB" dirty="0">
                <a:solidFill>
                  <a:prstClr val="white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8600" y="742950"/>
            <a:ext cx="4969412" cy="990600"/>
            <a:chOff x="228600" y="742950"/>
            <a:chExt cx="4969412" cy="990600"/>
          </a:xfrm>
        </p:grpSpPr>
        <p:sp>
          <p:nvSpPr>
            <p:cNvPr id="26" name="Rectangle 25"/>
            <p:cNvSpPr/>
            <p:nvPr/>
          </p:nvSpPr>
          <p:spPr>
            <a:xfrm>
              <a:off x="228600" y="742950"/>
              <a:ext cx="4953000" cy="990600"/>
            </a:xfrm>
            <a:prstGeom prst="rect">
              <a:avLst/>
            </a:prstGeom>
            <a:solidFill>
              <a:srgbClr val="000000">
                <a:alpha val="70980"/>
              </a:srgbClr>
            </a:solidFill>
            <a:effectLst>
              <a:softEdge rad="63500"/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4744" y="777038"/>
              <a:ext cx="49132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/>
                  <a:cs typeface="Trebuchet MS"/>
                </a:rPr>
                <a:t>NUMBER OF MALWARE THREATS DETECTED</a:t>
              </a:r>
            </a:p>
            <a:p>
              <a:r>
                <a:rPr lang="en-US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/>
                  <a:cs typeface="Trebuchet MS"/>
                </a:rPr>
                <a:t>BY WEBSENSE ADVANCED DETECTION PER DAY </a:t>
              </a:r>
            </a:p>
            <a:p>
              <a:r>
                <a:rPr lang="en-US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/>
                  <a:cs typeface="Trebuchet MS"/>
                </a:rPr>
                <a:t>NOT DETECTED BY FIVE TOP AV ENGINES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43361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6262"/>
            <a:ext cx="9144000" cy="4567238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64505438"/>
              </p:ext>
            </p:extLst>
          </p:nvPr>
        </p:nvGraphicFramePr>
        <p:xfrm>
          <a:off x="0" y="150394"/>
          <a:ext cx="9144000" cy="4993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36307"/>
            <a:ext cx="8229600" cy="541209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latin typeface="Arial" pitchFamily="34" charset="0"/>
                <a:cs typeface="Arial" pitchFamily="34" charset="0"/>
              </a:rPr>
              <a:t>What is your best security solution?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047132" y="843558"/>
            <a:ext cx="1080120" cy="576064"/>
          </a:xfrm>
          <a:prstGeom prst="wedgeRoundRectCallout">
            <a:avLst>
              <a:gd name="adj1" fmla="val 59121"/>
              <a:gd name="adj2" fmla="val 77331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3" tIns="45720" rIns="91433" bIns="45720" rtlCol="0" anchor="ctr"/>
          <a:lstStyle/>
          <a:p>
            <a:pPr algn="ctr" defTabSz="914337"/>
            <a:r>
              <a:rPr lang="en-GB" dirty="0" smtClean="0">
                <a:solidFill>
                  <a:prstClr val="white"/>
                </a:solidFill>
              </a:rPr>
              <a:t>AV?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876256" y="843558"/>
            <a:ext cx="1080120" cy="576064"/>
          </a:xfrm>
          <a:prstGeom prst="wedgeRoundRectCallout">
            <a:avLst>
              <a:gd name="adj1" fmla="val 59121"/>
              <a:gd name="adj2" fmla="val 77331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3" tIns="45720" rIns="91433" bIns="45720" rtlCol="0" anchor="ctr"/>
          <a:lstStyle/>
          <a:p>
            <a:pPr algn="ctr" defTabSz="914337"/>
            <a:r>
              <a:rPr lang="en-GB" dirty="0">
                <a:solidFill>
                  <a:prstClr val="white"/>
                </a:solidFill>
              </a:rPr>
              <a:t>Firewall?</a:t>
            </a:r>
          </a:p>
        </p:txBody>
      </p:sp>
    </p:spTree>
    <p:extLst>
      <p:ext uri="{BB962C8B-B14F-4D97-AF65-F5344CB8AC3E}">
        <p14:creationId xmlns:p14="http://schemas.microsoft.com/office/powerpoint/2010/main" val="26564786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Defense Game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9A0-230D-4300-87FD-0BA5BB68EDD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title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6262"/>
            <a:ext cx="9144000" cy="456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433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BE49A0-230D-4300-87FD-0BA5BB68EDD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9317" y="3033415"/>
            <a:ext cx="7606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https:// www.facebook.com/groups/WebsenseTR</a:t>
            </a:r>
          </a:p>
        </p:txBody>
      </p:sp>
    </p:spTree>
    <p:extLst>
      <p:ext uri="{BB962C8B-B14F-4D97-AF65-F5344CB8AC3E}">
        <p14:creationId xmlns:p14="http://schemas.microsoft.com/office/powerpoint/2010/main" val="8005657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Welcome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No One Stops More Threats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BE49A0-230D-4300-87FD-0BA5BB68EDD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548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tlep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262"/>
            <a:ext cx="9144000" cy="456723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95800" y="1352550"/>
            <a:ext cx="4433784" cy="5893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The State of Security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95800" y="2229076"/>
            <a:ext cx="4433784" cy="589364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Arial" pitchFamily="34" charset="0"/>
                <a:cs typeface="Arial" pitchFamily="34" charset="0"/>
              </a:rPr>
              <a:t>Advancing Data Theft Defenses 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95800" y="3139450"/>
            <a:ext cx="4433784" cy="589364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Capabilities &amp; Results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Defending Your Data - 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962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bad guys modus operandi </a:t>
            </a:r>
            <a:endParaRPr lang="en-US" dirty="0"/>
          </a:p>
        </p:txBody>
      </p:sp>
      <p:pic>
        <p:nvPicPr>
          <p:cNvPr id="21" name="Picture 20" descr="title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6262"/>
            <a:ext cx="9144000" cy="456723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322618" y="4393870"/>
            <a:ext cx="4726379" cy="546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nip Single Corner Rectangle 27"/>
          <p:cNvSpPr/>
          <p:nvPr/>
        </p:nvSpPr>
        <p:spPr>
          <a:xfrm>
            <a:off x="4334495" y="1413165"/>
            <a:ext cx="4726378" cy="3526970"/>
          </a:xfrm>
          <a:prstGeom prst="snip1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HARD TO PROTECT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0629" y="4393870"/>
            <a:ext cx="3669475" cy="546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Snip Single Corner Rectangle 24"/>
          <p:cNvSpPr/>
          <p:nvPr/>
        </p:nvSpPr>
        <p:spPr>
          <a:xfrm>
            <a:off x="130630" y="1413165"/>
            <a:ext cx="3657600" cy="3526970"/>
          </a:xfrm>
          <a:prstGeom prst="snip1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EASY TO PROTECT</a:t>
            </a:r>
            <a:endParaRPr lang="en-GB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310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9A0-230D-4300-87FD-0BA5BB68EDD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 descr="title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576262"/>
            <a:ext cx="9143998" cy="456723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Lures Prey on Human Curiosity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9A0-230D-4300-87FD-0BA5BB68EDD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22348"/>
            <a:ext cx="9144000" cy="45672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245176" y="791111"/>
            <a:ext cx="3124200" cy="1323439"/>
            <a:chOff x="381000" y="819150"/>
            <a:chExt cx="3124200" cy="1323439"/>
          </a:xfrm>
        </p:grpSpPr>
        <p:sp>
          <p:nvSpPr>
            <p:cNvPr id="9" name="TextBox 8"/>
            <p:cNvSpPr txBox="1"/>
            <p:nvPr/>
          </p:nvSpPr>
          <p:spPr>
            <a:xfrm>
              <a:off x="381000" y="819150"/>
              <a:ext cx="223717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kern="1200" dirty="0" smtClean="0">
                  <a:solidFill>
                    <a:schemeClr val="bg1"/>
                  </a:solidFill>
                  <a:latin typeface="Arial Black"/>
                  <a:ea typeface="+mn-ea"/>
                  <a:cs typeface="Arial Black"/>
                </a:rPr>
                <a:t>92</a:t>
              </a:r>
              <a:r>
                <a:rPr lang="en-US" sz="8000" kern="1200" baseline="30000" dirty="0" smtClean="0">
                  <a:solidFill>
                    <a:schemeClr val="bg1"/>
                  </a:solidFill>
                  <a:latin typeface="Arial Black"/>
                  <a:ea typeface="+mn-ea"/>
                  <a:cs typeface="Arial Black"/>
                </a:rPr>
                <a:t>%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01920" y="1581150"/>
              <a:ext cx="1703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of email spam contains a web link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71600" y="2190750"/>
            <a:ext cx="3536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kern="1200" dirty="0" smtClean="0">
                <a:solidFill>
                  <a:srgbClr val="FFFFFF"/>
                </a:solidFill>
                <a:latin typeface="Arial Black"/>
                <a:ea typeface="+mn-ea"/>
                <a:cs typeface="Arial Black"/>
              </a:rPr>
              <a:t>Spear-Phishing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09600" y="2495550"/>
            <a:ext cx="762000" cy="9906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71600" y="272415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The key to major data theft attacks last year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57800" y="3790950"/>
            <a:ext cx="3733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Defenses focused on high volume known attacks which are less effective</a:t>
            </a:r>
          </a:p>
        </p:txBody>
      </p:sp>
    </p:spTree>
    <p:extLst>
      <p:ext uri="{BB962C8B-B14F-4D97-AF65-F5344CB8AC3E}">
        <p14:creationId xmlns:p14="http://schemas.microsoft.com/office/powerpoint/2010/main" val="37047595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9A0-230D-4300-87FD-0BA5BB68EDD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 descr="title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576262"/>
            <a:ext cx="9143998" cy="456723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4868864"/>
            <a:ext cx="2133600" cy="274637"/>
          </a:xfrm>
          <a:prstGeom prst="rect">
            <a:avLst/>
          </a:prstGeom>
        </p:spPr>
        <p:txBody>
          <a:bodyPr/>
          <a:lstStyle/>
          <a:p>
            <a:fld id="{ECF924B2-DA5A-42DB-98F1-7DEDCDD08A03}" type="slidenum">
              <a:rPr lang="en-US" smtClean="0">
                <a:solidFill>
                  <a:srgbClr val="003352"/>
                </a:solidFill>
              </a:rPr>
              <a:pPr/>
              <a:t>8</a:t>
            </a:fld>
            <a:endParaRPr lang="en-US">
              <a:solidFill>
                <a:srgbClr val="003352"/>
              </a:solidFill>
            </a:endParaRPr>
          </a:p>
        </p:txBody>
      </p:sp>
      <p:pic>
        <p:nvPicPr>
          <p:cNvPr id="5" name="Picture 4" descr="title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6262"/>
            <a:ext cx="9144000" cy="456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663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9A0-230D-4300-87FD-0BA5BB68EDD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title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6262"/>
            <a:ext cx="9144000" cy="456723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bsense Public PPT Template">
  <a:themeElements>
    <a:clrScheme name="Websense Corporate 20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0D0"/>
      </a:accent1>
      <a:accent2>
        <a:srgbClr val="E88C22"/>
      </a:accent2>
      <a:accent3>
        <a:srgbClr val="779C3C"/>
      </a:accent3>
      <a:accent4>
        <a:srgbClr val="5C2B59"/>
      </a:accent4>
      <a:accent5>
        <a:srgbClr val="3CC0C2"/>
      </a:accent5>
      <a:accent6>
        <a:srgbClr val="DC532C"/>
      </a:accent6>
      <a:hlink>
        <a:srgbClr val="0080D0"/>
      </a:hlink>
      <a:folHlink>
        <a:srgbClr val="0080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kern="1200" dirty="0" smtClean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bsense Public PPT Template">
  <a:themeElements>
    <a:clrScheme name="Websense Corporate 20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0D0"/>
      </a:accent1>
      <a:accent2>
        <a:srgbClr val="E88C22"/>
      </a:accent2>
      <a:accent3>
        <a:srgbClr val="779C3C"/>
      </a:accent3>
      <a:accent4>
        <a:srgbClr val="5C2B59"/>
      </a:accent4>
      <a:accent5>
        <a:srgbClr val="3CC0C2"/>
      </a:accent5>
      <a:accent6>
        <a:srgbClr val="DC532C"/>
      </a:accent6>
      <a:hlink>
        <a:srgbClr val="0080D0"/>
      </a:hlink>
      <a:folHlink>
        <a:srgbClr val="0080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kern="1200" dirty="0" smtClean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FFB2EA969CAE4EB8315300FC6658D2" ma:contentTypeVersion="0" ma:contentTypeDescription="Create a new document." ma:contentTypeScope="" ma:versionID="86cc2ac488e2d052d5e12e5a29d469e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3E12DA-207B-4AB1-8B65-C0EF39002F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1FE9D9-E701-4679-8A54-A2C1B288B83C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3E55D383-1FD9-4D5C-AC83-DBAD5A61A8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2716</TotalTime>
  <Words>180</Words>
  <Application>Microsoft Office PowerPoint</Application>
  <PresentationFormat>On-screen Show (16:9)</PresentationFormat>
  <Paragraphs>67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Websense Public PPT Template</vt:lpstr>
      <vt:lpstr>6_Office Theme</vt:lpstr>
      <vt:lpstr>1_Websense Public PPT Template</vt:lpstr>
      <vt:lpstr>PowerPoint Presentation</vt:lpstr>
      <vt:lpstr>Welcome</vt:lpstr>
      <vt:lpstr>Defending Your Data - Agenda</vt:lpstr>
      <vt:lpstr>Evolution of the bad guys modus operandi </vt:lpstr>
      <vt:lpstr>PowerPoint Presentation</vt:lpstr>
      <vt:lpstr>Lures Prey on Human Curiosity</vt:lpstr>
      <vt:lpstr>PowerPoint Presentation</vt:lpstr>
      <vt:lpstr>PowerPoint Presentation</vt:lpstr>
      <vt:lpstr>PowerPoint Presentation</vt:lpstr>
      <vt:lpstr>The Enemy is in     your Blind Spots</vt:lpstr>
      <vt:lpstr>New Defense Game</vt:lpstr>
      <vt:lpstr>The decline of AV effectiveness</vt:lpstr>
      <vt:lpstr>What is your best security solution?</vt:lpstr>
      <vt:lpstr>New Defense Game</vt:lpstr>
      <vt:lpstr>PowerPoint Presentation</vt:lpstr>
    </vt:vector>
  </TitlesOfParts>
  <Company>Emory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Websense Public Template 2012</dc:title>
  <dc:creator>Presentation Partners</dc:creator>
  <cp:lastModifiedBy>Webb, Ben</cp:lastModifiedBy>
  <cp:revision>209</cp:revision>
  <dcterms:created xsi:type="dcterms:W3CDTF">2012-03-25T23:32:51Z</dcterms:created>
  <dcterms:modified xsi:type="dcterms:W3CDTF">2012-09-20T10:09:14Z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0x01010072FFB2EA969CAE4EB8315300FC6658D2</vt:lpwstr>
  </property>
  <property fmtid="{D5CDD505-2E9C-101B-9397-08002B2CF9AE}" pid="3" name="Order">
    <vt:r8>400</vt:r8>
  </property>
</Properties>
</file>