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46"/>
  </p:notesMasterIdLst>
  <p:handoutMasterIdLst>
    <p:handoutMasterId r:id="rId47"/>
  </p:handoutMasterIdLst>
  <p:sldIdLst>
    <p:sldId id="256" r:id="rId5"/>
    <p:sldId id="335" r:id="rId6"/>
    <p:sldId id="321" r:id="rId7"/>
    <p:sldId id="336" r:id="rId8"/>
    <p:sldId id="322" r:id="rId9"/>
    <p:sldId id="257" r:id="rId10"/>
    <p:sldId id="276" r:id="rId11"/>
    <p:sldId id="277" r:id="rId12"/>
    <p:sldId id="298" r:id="rId13"/>
    <p:sldId id="358" r:id="rId14"/>
    <p:sldId id="304" r:id="rId15"/>
    <p:sldId id="323" r:id="rId16"/>
    <p:sldId id="337" r:id="rId17"/>
    <p:sldId id="301" r:id="rId18"/>
    <p:sldId id="338" r:id="rId19"/>
    <p:sldId id="339" r:id="rId20"/>
    <p:sldId id="285" r:id="rId21"/>
    <p:sldId id="279" r:id="rId22"/>
    <p:sldId id="280" r:id="rId23"/>
    <p:sldId id="281" r:id="rId24"/>
    <p:sldId id="325" r:id="rId25"/>
    <p:sldId id="299" r:id="rId26"/>
    <p:sldId id="345" r:id="rId27"/>
    <p:sldId id="347" r:id="rId28"/>
    <p:sldId id="346" r:id="rId29"/>
    <p:sldId id="303" r:id="rId30"/>
    <p:sldId id="348" r:id="rId31"/>
    <p:sldId id="349" r:id="rId32"/>
    <p:sldId id="350" r:id="rId33"/>
    <p:sldId id="351" r:id="rId34"/>
    <p:sldId id="352" r:id="rId35"/>
    <p:sldId id="353" r:id="rId36"/>
    <p:sldId id="354" r:id="rId37"/>
    <p:sldId id="355" r:id="rId38"/>
    <p:sldId id="356" r:id="rId39"/>
    <p:sldId id="340" r:id="rId40"/>
    <p:sldId id="341" r:id="rId41"/>
    <p:sldId id="342" r:id="rId42"/>
    <p:sldId id="343" r:id="rId43"/>
    <p:sldId id="344" r:id="rId44"/>
    <p:sldId id="357"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13" autoAdjust="0"/>
    <p:restoredTop sz="84038" autoAdjust="0"/>
  </p:normalViewPr>
  <p:slideViewPr>
    <p:cSldViewPr>
      <p:cViewPr varScale="1">
        <p:scale>
          <a:sx n="110" d="100"/>
          <a:sy n="110" d="100"/>
        </p:scale>
        <p:origin x="-104" y="-7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97" d="100"/>
          <a:sy n="97" d="100"/>
        </p:scale>
        <p:origin x="-262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gif"/><Relationship Id="rId3"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gif"/><Relationship Id="rId3"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3516F0-7AAF-469D-A4CA-0C1BE29B64D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95C829D5-1643-49A6-9F5B-9126DA60B8FB}">
      <dgm:prSet phldrT="[Text]"/>
      <dgm:spPr/>
      <dgm:t>
        <a:bodyPr/>
        <a:lstStyle/>
        <a:p>
          <a:r>
            <a:rPr lang="en-US"/>
            <a:t>Attack Phase 1</a:t>
          </a:r>
        </a:p>
      </dgm:t>
    </dgm:pt>
    <dgm:pt modelId="{3351F76F-8080-46D1-8A4D-D9793E521B68}" type="parTrans" cxnId="{CD51847C-CB13-4250-B6B5-F57D0AC341B6}">
      <dgm:prSet/>
      <dgm:spPr/>
      <dgm:t>
        <a:bodyPr/>
        <a:lstStyle/>
        <a:p>
          <a:endParaRPr lang="en-US"/>
        </a:p>
      </dgm:t>
    </dgm:pt>
    <dgm:pt modelId="{93867F83-1F2C-4453-AF20-69886E9F18CE}" type="sibTrans" cxnId="{CD51847C-CB13-4250-B6B5-F57D0AC341B6}">
      <dgm:prSet/>
      <dgm:spPr/>
      <dgm:t>
        <a:bodyPr/>
        <a:lstStyle/>
        <a:p>
          <a:endParaRPr lang="en-US"/>
        </a:p>
      </dgm:t>
    </dgm:pt>
    <dgm:pt modelId="{1C64D1A5-8B49-4CF7-8E61-3F7A8376C5B1}">
      <dgm:prSet phldrT="[Text]" custT="1"/>
      <dgm:spPr/>
      <dgm:t>
        <a:bodyPr/>
        <a:lstStyle/>
        <a:p>
          <a:r>
            <a:rPr lang="en-US" sz="1200" dirty="0"/>
            <a:t>PLAN, LAUNCH, INFECT / SUCCESS </a:t>
          </a:r>
        </a:p>
      </dgm:t>
    </dgm:pt>
    <dgm:pt modelId="{F8851BA6-26A4-46A5-8DF1-3EA5D908D5E9}" type="parTrans" cxnId="{BCACCCC4-906E-4E8D-853C-FA5024B2740A}">
      <dgm:prSet/>
      <dgm:spPr/>
      <dgm:t>
        <a:bodyPr/>
        <a:lstStyle/>
        <a:p>
          <a:endParaRPr lang="en-US"/>
        </a:p>
      </dgm:t>
    </dgm:pt>
    <dgm:pt modelId="{3DC106A1-372A-4D6F-899E-A518A1F830E0}" type="sibTrans" cxnId="{BCACCCC4-906E-4E8D-853C-FA5024B2740A}">
      <dgm:prSet/>
      <dgm:spPr/>
      <dgm:t>
        <a:bodyPr/>
        <a:lstStyle/>
        <a:p>
          <a:endParaRPr lang="en-US"/>
        </a:p>
      </dgm:t>
    </dgm:pt>
    <dgm:pt modelId="{FA4DED51-E379-42A7-9997-7B81D609F069}">
      <dgm:prSet phldrT="[Text]" custT="1"/>
      <dgm:spPr/>
      <dgm:t>
        <a:bodyPr/>
        <a:lstStyle/>
        <a:p>
          <a:pPr algn="l"/>
          <a:r>
            <a:rPr lang="en-US" sz="800" dirty="0"/>
            <a:t>The initial phase is when the attacker performs some sort of </a:t>
          </a:r>
          <a:r>
            <a:rPr lang="en-US" sz="800" dirty="0" smtClean="0"/>
            <a:t>reconnaissance, </a:t>
          </a:r>
          <a:r>
            <a:rPr lang="en-US" sz="800" dirty="0"/>
            <a:t>launches and attack, and then infects hosts within the target environment.</a:t>
          </a:r>
        </a:p>
      </dgm:t>
    </dgm:pt>
    <dgm:pt modelId="{72514704-9DE0-4406-A08E-EB836522B743}" type="parTrans" cxnId="{528F98BF-CE57-449D-A057-4EEC4F594109}">
      <dgm:prSet/>
      <dgm:spPr/>
      <dgm:t>
        <a:bodyPr/>
        <a:lstStyle/>
        <a:p>
          <a:endParaRPr lang="en-US"/>
        </a:p>
      </dgm:t>
    </dgm:pt>
    <dgm:pt modelId="{35A0925F-DD98-4900-95EB-3E1E4C0B48EF}" type="sibTrans" cxnId="{528F98BF-CE57-449D-A057-4EEC4F594109}">
      <dgm:prSet/>
      <dgm:spPr/>
      <dgm:t>
        <a:bodyPr/>
        <a:lstStyle/>
        <a:p>
          <a:endParaRPr lang="en-US"/>
        </a:p>
      </dgm:t>
    </dgm:pt>
    <dgm:pt modelId="{DD54D607-F203-4FC1-8B78-D45582B61D9A}">
      <dgm:prSet phldrT="[Text]"/>
      <dgm:spPr/>
      <dgm:t>
        <a:bodyPr/>
        <a:lstStyle/>
        <a:p>
          <a:r>
            <a:rPr lang="en-US"/>
            <a:t>Attack Phase 2</a:t>
          </a:r>
        </a:p>
      </dgm:t>
    </dgm:pt>
    <dgm:pt modelId="{2E47C4B8-683A-4A60-AE4F-C6DB78094374}" type="parTrans" cxnId="{C4ABEB11-D92D-49E0-A32D-E512EB22F5EF}">
      <dgm:prSet/>
      <dgm:spPr/>
      <dgm:t>
        <a:bodyPr/>
        <a:lstStyle/>
        <a:p>
          <a:endParaRPr lang="en-US"/>
        </a:p>
      </dgm:t>
    </dgm:pt>
    <dgm:pt modelId="{A8D801A1-30A4-4E82-9E53-1D0D480DD6C7}" type="sibTrans" cxnId="{C4ABEB11-D92D-49E0-A32D-E512EB22F5EF}">
      <dgm:prSet/>
      <dgm:spPr/>
      <dgm:t>
        <a:bodyPr/>
        <a:lstStyle/>
        <a:p>
          <a:endParaRPr lang="en-US"/>
        </a:p>
      </dgm:t>
    </dgm:pt>
    <dgm:pt modelId="{E9DB37BE-6E63-4476-8B6E-AC4DB6AC4149}">
      <dgm:prSet phldrT="[Text]" custT="1"/>
      <dgm:spPr/>
      <dgm:t>
        <a:bodyPr/>
        <a:lstStyle/>
        <a:p>
          <a:r>
            <a:rPr lang="en-US" sz="1200" dirty="0"/>
            <a:t>CONTROL, DISCOVER, PERSIST</a:t>
          </a:r>
        </a:p>
      </dgm:t>
    </dgm:pt>
    <dgm:pt modelId="{070E93E4-BE98-461C-98A8-E82A89F6DF82}" type="parTrans" cxnId="{BAA655D3-2C60-46A5-88FF-7D386D503E74}">
      <dgm:prSet/>
      <dgm:spPr/>
      <dgm:t>
        <a:bodyPr/>
        <a:lstStyle/>
        <a:p>
          <a:endParaRPr lang="en-US"/>
        </a:p>
      </dgm:t>
    </dgm:pt>
    <dgm:pt modelId="{918EF3C2-6323-4970-905A-79710A332F66}" type="sibTrans" cxnId="{BAA655D3-2C60-46A5-88FF-7D386D503E74}">
      <dgm:prSet/>
      <dgm:spPr/>
      <dgm:t>
        <a:bodyPr/>
        <a:lstStyle/>
        <a:p>
          <a:endParaRPr lang="en-US"/>
        </a:p>
      </dgm:t>
    </dgm:pt>
    <dgm:pt modelId="{34BE7276-52C2-4F53-A8DA-4280F80A1FC3}">
      <dgm:prSet phldrT="[Text]" custT="1"/>
      <dgm:spPr/>
      <dgm:t>
        <a:bodyPr/>
        <a:lstStyle/>
        <a:p>
          <a:pPr algn="l"/>
          <a:r>
            <a:rPr lang="en-US" sz="800"/>
            <a:t>The second phase is post infection. The attacker now will be controlling the infected hosts, updating the code, and discovering other machines and data on the network.</a:t>
          </a:r>
        </a:p>
      </dgm:t>
    </dgm:pt>
    <dgm:pt modelId="{4F2EC464-8B1F-46A0-B4CF-B16EE21308A5}" type="parTrans" cxnId="{41AA4974-02CB-4F7E-AFFF-422E9665D2A9}">
      <dgm:prSet/>
      <dgm:spPr/>
      <dgm:t>
        <a:bodyPr/>
        <a:lstStyle/>
        <a:p>
          <a:endParaRPr lang="en-US"/>
        </a:p>
      </dgm:t>
    </dgm:pt>
    <dgm:pt modelId="{AC600E1E-976E-4BEE-8611-F2984B9BA1BD}" type="sibTrans" cxnId="{41AA4974-02CB-4F7E-AFFF-422E9665D2A9}">
      <dgm:prSet/>
      <dgm:spPr/>
      <dgm:t>
        <a:bodyPr/>
        <a:lstStyle/>
        <a:p>
          <a:endParaRPr lang="en-US"/>
        </a:p>
      </dgm:t>
    </dgm:pt>
    <dgm:pt modelId="{A9F6899D-B421-49D0-A8B5-7BC5091AE762}">
      <dgm:prSet phldrT="[Text]"/>
      <dgm:spPr/>
      <dgm:t>
        <a:bodyPr/>
        <a:lstStyle/>
        <a:p>
          <a:r>
            <a:rPr lang="en-US"/>
            <a:t>Attack Phase 3</a:t>
          </a:r>
        </a:p>
      </dgm:t>
    </dgm:pt>
    <dgm:pt modelId="{9B15E4D0-99E3-4965-9359-3EECF6DE0165}" type="parTrans" cxnId="{53D53562-264E-4A1D-8E9F-C76729335285}">
      <dgm:prSet/>
      <dgm:spPr/>
      <dgm:t>
        <a:bodyPr/>
        <a:lstStyle/>
        <a:p>
          <a:endParaRPr lang="en-US"/>
        </a:p>
      </dgm:t>
    </dgm:pt>
    <dgm:pt modelId="{27747800-887B-4E48-882C-1B7490979A6C}" type="sibTrans" cxnId="{53D53562-264E-4A1D-8E9F-C76729335285}">
      <dgm:prSet/>
      <dgm:spPr/>
      <dgm:t>
        <a:bodyPr/>
        <a:lstStyle/>
        <a:p>
          <a:endParaRPr lang="en-US"/>
        </a:p>
      </dgm:t>
    </dgm:pt>
    <dgm:pt modelId="{08B6C432-EA59-43D2-A860-E91C26414BC6}">
      <dgm:prSet phldrT="[Text]" custT="1"/>
      <dgm:spPr/>
      <dgm:t>
        <a:bodyPr/>
        <a:lstStyle/>
        <a:p>
          <a:r>
            <a:rPr lang="en-US" sz="1200"/>
            <a:t>UPLOAD, UPDATE, TAKE ACTION</a:t>
          </a:r>
        </a:p>
      </dgm:t>
    </dgm:pt>
    <dgm:pt modelId="{2246B2C6-E6EA-479B-92CA-274414E66E7D}" type="parTrans" cxnId="{A9382F4B-34CE-4648-9DC4-BF8736B6EE36}">
      <dgm:prSet/>
      <dgm:spPr/>
      <dgm:t>
        <a:bodyPr/>
        <a:lstStyle/>
        <a:p>
          <a:endParaRPr lang="en-US"/>
        </a:p>
      </dgm:t>
    </dgm:pt>
    <dgm:pt modelId="{831E2CBB-70C4-48D1-BB7B-A4D53F10BDF7}" type="sibTrans" cxnId="{A9382F4B-34CE-4648-9DC4-BF8736B6EE36}">
      <dgm:prSet/>
      <dgm:spPr/>
      <dgm:t>
        <a:bodyPr/>
        <a:lstStyle/>
        <a:p>
          <a:endParaRPr lang="en-US"/>
        </a:p>
      </dgm:t>
    </dgm:pt>
    <dgm:pt modelId="{D52A501D-1DC6-4AC1-AC3F-2031F994D862}">
      <dgm:prSet phldrT="[Text]" custT="1"/>
      <dgm:spPr/>
      <dgm:t>
        <a:bodyPr/>
        <a:lstStyle/>
        <a:p>
          <a:pPr algn="l"/>
          <a:r>
            <a:rPr lang="en-US" sz="800"/>
            <a:t>The final phase is when the attackers have captured data and are uploading it and then taking action on the data. </a:t>
          </a:r>
        </a:p>
      </dgm:t>
    </dgm:pt>
    <dgm:pt modelId="{0DD109BD-8879-44A4-8A59-6DEB839B9659}" type="parTrans" cxnId="{E2C709C8-E5C9-477E-9210-AE2CE8F89896}">
      <dgm:prSet/>
      <dgm:spPr/>
      <dgm:t>
        <a:bodyPr/>
        <a:lstStyle/>
        <a:p>
          <a:endParaRPr lang="en-US"/>
        </a:p>
      </dgm:t>
    </dgm:pt>
    <dgm:pt modelId="{922528F2-082E-418B-A1A0-57D6ED93F2A8}" type="sibTrans" cxnId="{E2C709C8-E5C9-477E-9210-AE2CE8F89896}">
      <dgm:prSet/>
      <dgm:spPr/>
      <dgm:t>
        <a:bodyPr/>
        <a:lstStyle/>
        <a:p>
          <a:endParaRPr lang="en-US"/>
        </a:p>
      </dgm:t>
    </dgm:pt>
    <dgm:pt modelId="{04295912-D44C-41E8-88D0-7017FDEC83B4}" type="pres">
      <dgm:prSet presAssocID="{A63516F0-7AAF-469D-A4CA-0C1BE29B64D7}" presName="Name0" presStyleCnt="0">
        <dgm:presLayoutVars>
          <dgm:dir/>
          <dgm:animLvl val="lvl"/>
          <dgm:resizeHandles val="exact"/>
        </dgm:presLayoutVars>
      </dgm:prSet>
      <dgm:spPr/>
      <dgm:t>
        <a:bodyPr/>
        <a:lstStyle/>
        <a:p>
          <a:endParaRPr lang="en-US"/>
        </a:p>
      </dgm:t>
    </dgm:pt>
    <dgm:pt modelId="{026F7744-4C42-420D-BC55-56853C1FB1C4}" type="pres">
      <dgm:prSet presAssocID="{A9F6899D-B421-49D0-A8B5-7BC5091AE762}" presName="boxAndChildren" presStyleCnt="0"/>
      <dgm:spPr/>
    </dgm:pt>
    <dgm:pt modelId="{BECADACD-5FF3-4DB3-8144-3F9D810E9395}" type="pres">
      <dgm:prSet presAssocID="{A9F6899D-B421-49D0-A8B5-7BC5091AE762}" presName="parentTextBox" presStyleLbl="node1" presStyleIdx="0" presStyleCnt="3"/>
      <dgm:spPr/>
      <dgm:t>
        <a:bodyPr/>
        <a:lstStyle/>
        <a:p>
          <a:endParaRPr lang="en-US"/>
        </a:p>
      </dgm:t>
    </dgm:pt>
    <dgm:pt modelId="{B25D786E-5CF8-4A86-9207-6DC1B001CB84}" type="pres">
      <dgm:prSet presAssocID="{A9F6899D-B421-49D0-A8B5-7BC5091AE762}" presName="entireBox" presStyleLbl="node1" presStyleIdx="0" presStyleCnt="3"/>
      <dgm:spPr/>
      <dgm:t>
        <a:bodyPr/>
        <a:lstStyle/>
        <a:p>
          <a:endParaRPr lang="en-US"/>
        </a:p>
      </dgm:t>
    </dgm:pt>
    <dgm:pt modelId="{AA8DD4F6-9FB2-4278-82DC-9295D402F9AC}" type="pres">
      <dgm:prSet presAssocID="{A9F6899D-B421-49D0-A8B5-7BC5091AE762}" presName="descendantBox" presStyleCnt="0"/>
      <dgm:spPr/>
    </dgm:pt>
    <dgm:pt modelId="{078AFF35-83EA-45E4-9E94-B4ABE8741515}" type="pres">
      <dgm:prSet presAssocID="{08B6C432-EA59-43D2-A860-E91C26414BC6}" presName="childTextBox" presStyleLbl="fgAccFollowNode1" presStyleIdx="0" presStyleCnt="6">
        <dgm:presLayoutVars>
          <dgm:bulletEnabled val="1"/>
        </dgm:presLayoutVars>
      </dgm:prSet>
      <dgm:spPr/>
      <dgm:t>
        <a:bodyPr/>
        <a:lstStyle/>
        <a:p>
          <a:endParaRPr lang="en-US"/>
        </a:p>
      </dgm:t>
    </dgm:pt>
    <dgm:pt modelId="{3A654186-1FD3-4948-A554-A4BD22F1A86D}" type="pres">
      <dgm:prSet presAssocID="{D52A501D-1DC6-4AC1-AC3F-2031F994D862}" presName="childTextBox" presStyleLbl="fgAccFollowNode1" presStyleIdx="1" presStyleCnt="6">
        <dgm:presLayoutVars>
          <dgm:bulletEnabled val="1"/>
        </dgm:presLayoutVars>
      </dgm:prSet>
      <dgm:spPr/>
      <dgm:t>
        <a:bodyPr/>
        <a:lstStyle/>
        <a:p>
          <a:endParaRPr lang="en-US"/>
        </a:p>
      </dgm:t>
    </dgm:pt>
    <dgm:pt modelId="{CE5402F4-EA20-4153-9DB6-0C81AD3262CC}" type="pres">
      <dgm:prSet presAssocID="{A8D801A1-30A4-4E82-9E53-1D0D480DD6C7}" presName="sp" presStyleCnt="0"/>
      <dgm:spPr/>
    </dgm:pt>
    <dgm:pt modelId="{6CF1794E-CF5F-46D0-AAEE-B40088E745E4}" type="pres">
      <dgm:prSet presAssocID="{DD54D607-F203-4FC1-8B78-D45582B61D9A}" presName="arrowAndChildren" presStyleCnt="0"/>
      <dgm:spPr/>
    </dgm:pt>
    <dgm:pt modelId="{4EC58B71-AE07-470A-96E0-00D309C50755}" type="pres">
      <dgm:prSet presAssocID="{DD54D607-F203-4FC1-8B78-D45582B61D9A}" presName="parentTextArrow" presStyleLbl="node1" presStyleIdx="0" presStyleCnt="3"/>
      <dgm:spPr/>
      <dgm:t>
        <a:bodyPr/>
        <a:lstStyle/>
        <a:p>
          <a:endParaRPr lang="en-US"/>
        </a:p>
      </dgm:t>
    </dgm:pt>
    <dgm:pt modelId="{A971AB3A-B950-41F1-B4E5-7BF45FBF2200}" type="pres">
      <dgm:prSet presAssocID="{DD54D607-F203-4FC1-8B78-D45582B61D9A}" presName="arrow" presStyleLbl="node1" presStyleIdx="1" presStyleCnt="3"/>
      <dgm:spPr/>
      <dgm:t>
        <a:bodyPr/>
        <a:lstStyle/>
        <a:p>
          <a:endParaRPr lang="en-US"/>
        </a:p>
      </dgm:t>
    </dgm:pt>
    <dgm:pt modelId="{D451C0E2-391D-49EB-8FEA-F98E452912ED}" type="pres">
      <dgm:prSet presAssocID="{DD54D607-F203-4FC1-8B78-D45582B61D9A}" presName="descendantArrow" presStyleCnt="0"/>
      <dgm:spPr/>
    </dgm:pt>
    <dgm:pt modelId="{5496138A-A4E9-4157-8F28-FE4DD1FEBB70}" type="pres">
      <dgm:prSet presAssocID="{E9DB37BE-6E63-4476-8B6E-AC4DB6AC4149}" presName="childTextArrow" presStyleLbl="fgAccFollowNode1" presStyleIdx="2" presStyleCnt="6">
        <dgm:presLayoutVars>
          <dgm:bulletEnabled val="1"/>
        </dgm:presLayoutVars>
      </dgm:prSet>
      <dgm:spPr/>
      <dgm:t>
        <a:bodyPr/>
        <a:lstStyle/>
        <a:p>
          <a:endParaRPr lang="en-US"/>
        </a:p>
      </dgm:t>
    </dgm:pt>
    <dgm:pt modelId="{B514292E-8F3A-4B37-BCAB-6009E2EEDD3D}" type="pres">
      <dgm:prSet presAssocID="{34BE7276-52C2-4F53-A8DA-4280F80A1FC3}" presName="childTextArrow" presStyleLbl="fgAccFollowNode1" presStyleIdx="3" presStyleCnt="6">
        <dgm:presLayoutVars>
          <dgm:bulletEnabled val="1"/>
        </dgm:presLayoutVars>
      </dgm:prSet>
      <dgm:spPr/>
      <dgm:t>
        <a:bodyPr/>
        <a:lstStyle/>
        <a:p>
          <a:endParaRPr lang="en-US"/>
        </a:p>
      </dgm:t>
    </dgm:pt>
    <dgm:pt modelId="{4EC7A1F1-C55C-4E4F-A6FA-BF56DC2FC1F7}" type="pres">
      <dgm:prSet presAssocID="{93867F83-1F2C-4453-AF20-69886E9F18CE}" presName="sp" presStyleCnt="0"/>
      <dgm:spPr/>
    </dgm:pt>
    <dgm:pt modelId="{F5E57AEB-5E80-44E1-B2B8-4301ED089951}" type="pres">
      <dgm:prSet presAssocID="{95C829D5-1643-49A6-9F5B-9126DA60B8FB}" presName="arrowAndChildren" presStyleCnt="0"/>
      <dgm:spPr/>
    </dgm:pt>
    <dgm:pt modelId="{904D4478-5111-4578-9055-2F4CFE67D527}" type="pres">
      <dgm:prSet presAssocID="{95C829D5-1643-49A6-9F5B-9126DA60B8FB}" presName="parentTextArrow" presStyleLbl="node1" presStyleIdx="1" presStyleCnt="3"/>
      <dgm:spPr/>
      <dgm:t>
        <a:bodyPr/>
        <a:lstStyle/>
        <a:p>
          <a:endParaRPr lang="en-US"/>
        </a:p>
      </dgm:t>
    </dgm:pt>
    <dgm:pt modelId="{CCD8BA99-8E95-47B4-ADCC-8F9916B390BF}" type="pres">
      <dgm:prSet presAssocID="{95C829D5-1643-49A6-9F5B-9126DA60B8FB}" presName="arrow" presStyleLbl="node1" presStyleIdx="2" presStyleCnt="3"/>
      <dgm:spPr/>
      <dgm:t>
        <a:bodyPr/>
        <a:lstStyle/>
        <a:p>
          <a:endParaRPr lang="en-US"/>
        </a:p>
      </dgm:t>
    </dgm:pt>
    <dgm:pt modelId="{8DDAE962-7293-4B43-B0C7-F59DC068F1FE}" type="pres">
      <dgm:prSet presAssocID="{95C829D5-1643-49A6-9F5B-9126DA60B8FB}" presName="descendantArrow" presStyleCnt="0"/>
      <dgm:spPr/>
    </dgm:pt>
    <dgm:pt modelId="{AB30B2AA-6E35-41E7-BA13-69BD1110B9AB}" type="pres">
      <dgm:prSet presAssocID="{1C64D1A5-8B49-4CF7-8E61-3F7A8376C5B1}" presName="childTextArrow" presStyleLbl="fgAccFollowNode1" presStyleIdx="4" presStyleCnt="6" custScaleX="49370" custScaleY="87461">
        <dgm:presLayoutVars>
          <dgm:bulletEnabled val="1"/>
        </dgm:presLayoutVars>
      </dgm:prSet>
      <dgm:spPr/>
      <dgm:t>
        <a:bodyPr/>
        <a:lstStyle/>
        <a:p>
          <a:endParaRPr lang="en-US"/>
        </a:p>
      </dgm:t>
    </dgm:pt>
    <dgm:pt modelId="{77A4D6DD-4D2F-4D36-9870-9099B982AD7C}" type="pres">
      <dgm:prSet presAssocID="{FA4DED51-E379-42A7-9997-7B81D609F069}" presName="childTextArrow" presStyleLbl="fgAccFollowNode1" presStyleIdx="5" presStyleCnt="6" custScaleX="49370" custScaleY="87461" custLinFactNeighborX="0" custLinFactNeighborY="0">
        <dgm:presLayoutVars>
          <dgm:bulletEnabled val="1"/>
        </dgm:presLayoutVars>
      </dgm:prSet>
      <dgm:spPr/>
      <dgm:t>
        <a:bodyPr/>
        <a:lstStyle/>
        <a:p>
          <a:endParaRPr lang="en-US"/>
        </a:p>
      </dgm:t>
    </dgm:pt>
  </dgm:ptLst>
  <dgm:cxnLst>
    <dgm:cxn modelId="{5608056B-0ED4-4458-A30C-915455B1B5DD}" type="presOf" srcId="{1C64D1A5-8B49-4CF7-8E61-3F7A8376C5B1}" destId="{AB30B2AA-6E35-41E7-BA13-69BD1110B9AB}" srcOrd="0" destOrd="0" presId="urn:microsoft.com/office/officeart/2005/8/layout/process4"/>
    <dgm:cxn modelId="{41AA4974-02CB-4F7E-AFFF-422E9665D2A9}" srcId="{DD54D607-F203-4FC1-8B78-D45582B61D9A}" destId="{34BE7276-52C2-4F53-A8DA-4280F80A1FC3}" srcOrd="1" destOrd="0" parTransId="{4F2EC464-8B1F-46A0-B4CF-B16EE21308A5}" sibTransId="{AC600E1E-976E-4BEE-8611-F2984B9BA1BD}"/>
    <dgm:cxn modelId="{BCACCCC4-906E-4E8D-853C-FA5024B2740A}" srcId="{95C829D5-1643-49A6-9F5B-9126DA60B8FB}" destId="{1C64D1A5-8B49-4CF7-8E61-3F7A8376C5B1}" srcOrd="0" destOrd="0" parTransId="{F8851BA6-26A4-46A5-8DF1-3EA5D908D5E9}" sibTransId="{3DC106A1-372A-4D6F-899E-A518A1F830E0}"/>
    <dgm:cxn modelId="{CD51847C-CB13-4250-B6B5-F57D0AC341B6}" srcId="{A63516F0-7AAF-469D-A4CA-0C1BE29B64D7}" destId="{95C829D5-1643-49A6-9F5B-9126DA60B8FB}" srcOrd="0" destOrd="0" parTransId="{3351F76F-8080-46D1-8A4D-D9793E521B68}" sibTransId="{93867F83-1F2C-4453-AF20-69886E9F18CE}"/>
    <dgm:cxn modelId="{53D53562-264E-4A1D-8E9F-C76729335285}" srcId="{A63516F0-7AAF-469D-A4CA-0C1BE29B64D7}" destId="{A9F6899D-B421-49D0-A8B5-7BC5091AE762}" srcOrd="2" destOrd="0" parTransId="{9B15E4D0-99E3-4965-9359-3EECF6DE0165}" sibTransId="{27747800-887B-4E48-882C-1B7490979A6C}"/>
    <dgm:cxn modelId="{FBC9634D-2CCE-417B-9E68-255C3E410B98}" type="presOf" srcId="{D52A501D-1DC6-4AC1-AC3F-2031F994D862}" destId="{3A654186-1FD3-4948-A554-A4BD22F1A86D}" srcOrd="0" destOrd="0" presId="urn:microsoft.com/office/officeart/2005/8/layout/process4"/>
    <dgm:cxn modelId="{06151C9E-566D-46CE-A136-5E7C978C7DA3}" type="presOf" srcId="{A9F6899D-B421-49D0-A8B5-7BC5091AE762}" destId="{B25D786E-5CF8-4A86-9207-6DC1B001CB84}" srcOrd="1" destOrd="0" presId="urn:microsoft.com/office/officeart/2005/8/layout/process4"/>
    <dgm:cxn modelId="{A9382F4B-34CE-4648-9DC4-BF8736B6EE36}" srcId="{A9F6899D-B421-49D0-A8B5-7BC5091AE762}" destId="{08B6C432-EA59-43D2-A860-E91C26414BC6}" srcOrd="0" destOrd="0" parTransId="{2246B2C6-E6EA-479B-92CA-274414E66E7D}" sibTransId="{831E2CBB-70C4-48D1-BB7B-A4D53F10BDF7}"/>
    <dgm:cxn modelId="{A4C80B76-A88F-4014-9935-52F5A5D2BD0E}" type="presOf" srcId="{DD54D607-F203-4FC1-8B78-D45582B61D9A}" destId="{A971AB3A-B950-41F1-B4E5-7BF45FBF2200}" srcOrd="1" destOrd="0" presId="urn:microsoft.com/office/officeart/2005/8/layout/process4"/>
    <dgm:cxn modelId="{2A0C893E-8281-44E5-821C-8133D7981542}" type="presOf" srcId="{DD54D607-F203-4FC1-8B78-D45582B61D9A}" destId="{4EC58B71-AE07-470A-96E0-00D309C50755}" srcOrd="0" destOrd="0" presId="urn:microsoft.com/office/officeart/2005/8/layout/process4"/>
    <dgm:cxn modelId="{528F98BF-CE57-449D-A057-4EEC4F594109}" srcId="{95C829D5-1643-49A6-9F5B-9126DA60B8FB}" destId="{FA4DED51-E379-42A7-9997-7B81D609F069}" srcOrd="1" destOrd="0" parTransId="{72514704-9DE0-4406-A08E-EB836522B743}" sibTransId="{35A0925F-DD98-4900-95EB-3E1E4C0B48EF}"/>
    <dgm:cxn modelId="{045F6D68-C066-4BA3-86C4-60B7BDB92E8D}" type="presOf" srcId="{FA4DED51-E379-42A7-9997-7B81D609F069}" destId="{77A4D6DD-4D2F-4D36-9870-9099B982AD7C}" srcOrd="0" destOrd="0" presId="urn:microsoft.com/office/officeart/2005/8/layout/process4"/>
    <dgm:cxn modelId="{91181235-EC47-44D5-B5B4-FE1AFC82DDC8}" type="presOf" srcId="{E9DB37BE-6E63-4476-8B6E-AC4DB6AC4149}" destId="{5496138A-A4E9-4157-8F28-FE4DD1FEBB70}" srcOrd="0" destOrd="0" presId="urn:microsoft.com/office/officeart/2005/8/layout/process4"/>
    <dgm:cxn modelId="{E2C709C8-E5C9-477E-9210-AE2CE8F89896}" srcId="{A9F6899D-B421-49D0-A8B5-7BC5091AE762}" destId="{D52A501D-1DC6-4AC1-AC3F-2031F994D862}" srcOrd="1" destOrd="0" parTransId="{0DD109BD-8879-44A4-8A59-6DEB839B9659}" sibTransId="{922528F2-082E-418B-A1A0-57D6ED93F2A8}"/>
    <dgm:cxn modelId="{19CB7C0B-C6C4-4CD6-8631-151D15AD68C2}" type="presOf" srcId="{95C829D5-1643-49A6-9F5B-9126DA60B8FB}" destId="{904D4478-5111-4578-9055-2F4CFE67D527}" srcOrd="0" destOrd="0" presId="urn:microsoft.com/office/officeart/2005/8/layout/process4"/>
    <dgm:cxn modelId="{E76D5F81-A8CB-4BD1-AD01-EE4FDFC8A3D5}" type="presOf" srcId="{95C829D5-1643-49A6-9F5B-9126DA60B8FB}" destId="{CCD8BA99-8E95-47B4-ADCC-8F9916B390BF}" srcOrd="1" destOrd="0" presId="urn:microsoft.com/office/officeart/2005/8/layout/process4"/>
    <dgm:cxn modelId="{BAA655D3-2C60-46A5-88FF-7D386D503E74}" srcId="{DD54D607-F203-4FC1-8B78-D45582B61D9A}" destId="{E9DB37BE-6E63-4476-8B6E-AC4DB6AC4149}" srcOrd="0" destOrd="0" parTransId="{070E93E4-BE98-461C-98A8-E82A89F6DF82}" sibTransId="{918EF3C2-6323-4970-905A-79710A332F66}"/>
    <dgm:cxn modelId="{A3FA57FF-70BD-4AC0-9FE6-FD60F4F71BAC}" type="presOf" srcId="{A63516F0-7AAF-469D-A4CA-0C1BE29B64D7}" destId="{04295912-D44C-41E8-88D0-7017FDEC83B4}" srcOrd="0" destOrd="0" presId="urn:microsoft.com/office/officeart/2005/8/layout/process4"/>
    <dgm:cxn modelId="{7553EB50-A54B-43C3-8E96-828F6704FDC0}" type="presOf" srcId="{08B6C432-EA59-43D2-A860-E91C26414BC6}" destId="{078AFF35-83EA-45E4-9E94-B4ABE8741515}" srcOrd="0" destOrd="0" presId="urn:microsoft.com/office/officeart/2005/8/layout/process4"/>
    <dgm:cxn modelId="{C4ABEB11-D92D-49E0-A32D-E512EB22F5EF}" srcId="{A63516F0-7AAF-469D-A4CA-0C1BE29B64D7}" destId="{DD54D607-F203-4FC1-8B78-D45582B61D9A}" srcOrd="1" destOrd="0" parTransId="{2E47C4B8-683A-4A60-AE4F-C6DB78094374}" sibTransId="{A8D801A1-30A4-4E82-9E53-1D0D480DD6C7}"/>
    <dgm:cxn modelId="{0F073598-1406-46F4-98BE-D35FA598CE14}" type="presOf" srcId="{34BE7276-52C2-4F53-A8DA-4280F80A1FC3}" destId="{B514292E-8F3A-4B37-BCAB-6009E2EEDD3D}" srcOrd="0" destOrd="0" presId="urn:microsoft.com/office/officeart/2005/8/layout/process4"/>
    <dgm:cxn modelId="{BF51509E-4C2D-40A7-B7B0-EF7EAFA8015C}" type="presOf" srcId="{A9F6899D-B421-49D0-A8B5-7BC5091AE762}" destId="{BECADACD-5FF3-4DB3-8144-3F9D810E9395}" srcOrd="0" destOrd="0" presId="urn:microsoft.com/office/officeart/2005/8/layout/process4"/>
    <dgm:cxn modelId="{4F54DB8D-F396-4A9C-AEEB-65F6D983384F}" type="presParOf" srcId="{04295912-D44C-41E8-88D0-7017FDEC83B4}" destId="{026F7744-4C42-420D-BC55-56853C1FB1C4}" srcOrd="0" destOrd="0" presId="urn:microsoft.com/office/officeart/2005/8/layout/process4"/>
    <dgm:cxn modelId="{2A1F7EED-3EE1-4952-8085-014562A523C7}" type="presParOf" srcId="{026F7744-4C42-420D-BC55-56853C1FB1C4}" destId="{BECADACD-5FF3-4DB3-8144-3F9D810E9395}" srcOrd="0" destOrd="0" presId="urn:microsoft.com/office/officeart/2005/8/layout/process4"/>
    <dgm:cxn modelId="{E5C45600-ADF2-46D2-99BB-E10967935DB7}" type="presParOf" srcId="{026F7744-4C42-420D-BC55-56853C1FB1C4}" destId="{B25D786E-5CF8-4A86-9207-6DC1B001CB84}" srcOrd="1" destOrd="0" presId="urn:microsoft.com/office/officeart/2005/8/layout/process4"/>
    <dgm:cxn modelId="{C2AEC696-34FB-44F5-9551-516185503531}" type="presParOf" srcId="{026F7744-4C42-420D-BC55-56853C1FB1C4}" destId="{AA8DD4F6-9FB2-4278-82DC-9295D402F9AC}" srcOrd="2" destOrd="0" presId="urn:microsoft.com/office/officeart/2005/8/layout/process4"/>
    <dgm:cxn modelId="{1AAA11EA-40CE-48B1-B602-73AA081FF27F}" type="presParOf" srcId="{AA8DD4F6-9FB2-4278-82DC-9295D402F9AC}" destId="{078AFF35-83EA-45E4-9E94-B4ABE8741515}" srcOrd="0" destOrd="0" presId="urn:microsoft.com/office/officeart/2005/8/layout/process4"/>
    <dgm:cxn modelId="{DFF54CEB-CA7E-471E-B779-A3C7D472E56B}" type="presParOf" srcId="{AA8DD4F6-9FB2-4278-82DC-9295D402F9AC}" destId="{3A654186-1FD3-4948-A554-A4BD22F1A86D}" srcOrd="1" destOrd="0" presId="urn:microsoft.com/office/officeart/2005/8/layout/process4"/>
    <dgm:cxn modelId="{92227D10-8659-43BF-BF40-7EDA254F475E}" type="presParOf" srcId="{04295912-D44C-41E8-88D0-7017FDEC83B4}" destId="{CE5402F4-EA20-4153-9DB6-0C81AD3262CC}" srcOrd="1" destOrd="0" presId="urn:microsoft.com/office/officeart/2005/8/layout/process4"/>
    <dgm:cxn modelId="{D19F49A6-B41B-4CA3-83D9-95AF102CBBD8}" type="presParOf" srcId="{04295912-D44C-41E8-88D0-7017FDEC83B4}" destId="{6CF1794E-CF5F-46D0-AAEE-B40088E745E4}" srcOrd="2" destOrd="0" presId="urn:microsoft.com/office/officeart/2005/8/layout/process4"/>
    <dgm:cxn modelId="{CDC553B6-FA83-4F01-91F6-BE2A29ECD735}" type="presParOf" srcId="{6CF1794E-CF5F-46D0-AAEE-B40088E745E4}" destId="{4EC58B71-AE07-470A-96E0-00D309C50755}" srcOrd="0" destOrd="0" presId="urn:microsoft.com/office/officeart/2005/8/layout/process4"/>
    <dgm:cxn modelId="{1DB80A57-A922-4AED-8624-C9A0E72D9110}" type="presParOf" srcId="{6CF1794E-CF5F-46D0-AAEE-B40088E745E4}" destId="{A971AB3A-B950-41F1-B4E5-7BF45FBF2200}" srcOrd="1" destOrd="0" presId="urn:microsoft.com/office/officeart/2005/8/layout/process4"/>
    <dgm:cxn modelId="{F02A286B-A4E8-4F4D-8EE0-6ABD09DF6BEB}" type="presParOf" srcId="{6CF1794E-CF5F-46D0-AAEE-B40088E745E4}" destId="{D451C0E2-391D-49EB-8FEA-F98E452912ED}" srcOrd="2" destOrd="0" presId="urn:microsoft.com/office/officeart/2005/8/layout/process4"/>
    <dgm:cxn modelId="{C1606ED2-15C9-45F1-8549-53C00A275202}" type="presParOf" srcId="{D451C0E2-391D-49EB-8FEA-F98E452912ED}" destId="{5496138A-A4E9-4157-8F28-FE4DD1FEBB70}" srcOrd="0" destOrd="0" presId="urn:microsoft.com/office/officeart/2005/8/layout/process4"/>
    <dgm:cxn modelId="{537AE721-3C25-479E-BC19-866B5CB7DE91}" type="presParOf" srcId="{D451C0E2-391D-49EB-8FEA-F98E452912ED}" destId="{B514292E-8F3A-4B37-BCAB-6009E2EEDD3D}" srcOrd="1" destOrd="0" presId="urn:microsoft.com/office/officeart/2005/8/layout/process4"/>
    <dgm:cxn modelId="{D579B5B9-4E51-4AF6-AED4-11479A6A7D28}" type="presParOf" srcId="{04295912-D44C-41E8-88D0-7017FDEC83B4}" destId="{4EC7A1F1-C55C-4E4F-A6FA-BF56DC2FC1F7}" srcOrd="3" destOrd="0" presId="urn:microsoft.com/office/officeart/2005/8/layout/process4"/>
    <dgm:cxn modelId="{87F2C2EB-097D-44CD-A457-0C4135062882}" type="presParOf" srcId="{04295912-D44C-41E8-88D0-7017FDEC83B4}" destId="{F5E57AEB-5E80-44E1-B2B8-4301ED089951}" srcOrd="4" destOrd="0" presId="urn:microsoft.com/office/officeart/2005/8/layout/process4"/>
    <dgm:cxn modelId="{DDF27591-65C2-4097-9F3E-4E01C8A86256}" type="presParOf" srcId="{F5E57AEB-5E80-44E1-B2B8-4301ED089951}" destId="{904D4478-5111-4578-9055-2F4CFE67D527}" srcOrd="0" destOrd="0" presId="urn:microsoft.com/office/officeart/2005/8/layout/process4"/>
    <dgm:cxn modelId="{14392190-16A6-427A-A3B0-12A4103D77EA}" type="presParOf" srcId="{F5E57AEB-5E80-44E1-B2B8-4301ED089951}" destId="{CCD8BA99-8E95-47B4-ADCC-8F9916B390BF}" srcOrd="1" destOrd="0" presId="urn:microsoft.com/office/officeart/2005/8/layout/process4"/>
    <dgm:cxn modelId="{AAB1DA5C-7F76-41E9-9A57-FF79D661E019}" type="presParOf" srcId="{F5E57AEB-5E80-44E1-B2B8-4301ED089951}" destId="{8DDAE962-7293-4B43-B0C7-F59DC068F1FE}" srcOrd="2" destOrd="0" presId="urn:microsoft.com/office/officeart/2005/8/layout/process4"/>
    <dgm:cxn modelId="{4B26159E-6871-481C-94C2-89944554E3BF}" type="presParOf" srcId="{8DDAE962-7293-4B43-B0C7-F59DC068F1FE}" destId="{AB30B2AA-6E35-41E7-BA13-69BD1110B9AB}" srcOrd="0" destOrd="0" presId="urn:microsoft.com/office/officeart/2005/8/layout/process4"/>
    <dgm:cxn modelId="{1992AF24-F01B-4C47-8BEB-EE2B19500E92}" type="presParOf" srcId="{8DDAE962-7293-4B43-B0C7-F59DC068F1FE}" destId="{77A4D6DD-4D2F-4D36-9870-9099B982AD7C}"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80C27C-7E8C-417A-BCEC-4F4FC0A3507F}" type="doc">
      <dgm:prSet loTypeId="urn:microsoft.com/office/officeart/2005/8/layout/cycle1" loCatId="cycle" qsTypeId="urn:microsoft.com/office/officeart/2005/8/quickstyle/3d4" qsCatId="3D" csTypeId="urn:microsoft.com/office/officeart/2005/8/colors/accent1_2" csCatId="accent1" phldr="1"/>
      <dgm:spPr/>
      <dgm:t>
        <a:bodyPr/>
        <a:lstStyle/>
        <a:p>
          <a:endParaRPr lang="en-US"/>
        </a:p>
      </dgm:t>
    </dgm:pt>
    <dgm:pt modelId="{494E159F-0842-4F16-9748-554BA0EC96A1}">
      <dgm:prSet phldrT="[Text]"/>
      <dgm:spPr/>
      <dgm:t>
        <a:bodyPr/>
        <a:lstStyle/>
        <a:p>
          <a:endParaRPr lang="en-US" dirty="0"/>
        </a:p>
      </dgm:t>
    </dgm:pt>
    <dgm:pt modelId="{26ECB20A-8DD7-480B-8701-093F53BC3E9F}" type="parTrans" cxnId="{8FDC39A8-1E69-49C8-86C4-93A01E2EEE1A}">
      <dgm:prSet/>
      <dgm:spPr/>
      <dgm:t>
        <a:bodyPr/>
        <a:lstStyle/>
        <a:p>
          <a:endParaRPr lang="en-US"/>
        </a:p>
      </dgm:t>
    </dgm:pt>
    <dgm:pt modelId="{AF68F7D2-7B45-4ADE-ADD5-370E9CE9AB2E}" type="sibTrans" cxnId="{8FDC39A8-1E69-49C8-86C4-93A01E2EEE1A}">
      <dgm:prSet/>
      <dgm:spPr/>
      <dgm:t>
        <a:bodyPr/>
        <a:lstStyle/>
        <a:p>
          <a:endParaRPr lang="en-US" dirty="0"/>
        </a:p>
      </dgm:t>
    </dgm:pt>
    <dgm:pt modelId="{DE036C1C-6A3A-4C6B-9C28-D872005A4CE2}">
      <dgm:prSet phldrT="[Text]"/>
      <dgm:spPr/>
      <dgm:t>
        <a:bodyPr/>
        <a:lstStyle/>
        <a:p>
          <a:endParaRPr lang="en-US" dirty="0"/>
        </a:p>
      </dgm:t>
    </dgm:pt>
    <dgm:pt modelId="{1544DB91-4088-465A-9AD4-94D506A57536}" type="parTrans" cxnId="{D0B4A5B7-1027-4465-86EC-D29B02B04CBB}">
      <dgm:prSet/>
      <dgm:spPr/>
      <dgm:t>
        <a:bodyPr/>
        <a:lstStyle/>
        <a:p>
          <a:endParaRPr lang="en-US"/>
        </a:p>
      </dgm:t>
    </dgm:pt>
    <dgm:pt modelId="{FAECE002-CE58-438D-9F27-6D388CBD38CC}" type="sibTrans" cxnId="{D0B4A5B7-1027-4465-86EC-D29B02B04CBB}">
      <dgm:prSet/>
      <dgm:spPr/>
      <dgm:t>
        <a:bodyPr/>
        <a:lstStyle/>
        <a:p>
          <a:endParaRPr lang="en-US" dirty="0"/>
        </a:p>
      </dgm:t>
    </dgm:pt>
    <dgm:pt modelId="{79416156-2A92-4138-B5CE-FEB0FE4320A8}">
      <dgm:prSet phldrT="[Text]"/>
      <dgm:spPr/>
      <dgm:t>
        <a:bodyPr/>
        <a:lstStyle/>
        <a:p>
          <a:endParaRPr lang="en-US" dirty="0"/>
        </a:p>
      </dgm:t>
    </dgm:pt>
    <dgm:pt modelId="{565DED77-A14A-4D42-A7D2-8C75A77E5EDC}" type="parTrans" cxnId="{56BF60C2-0AB5-4607-A3D3-ADBE0102A647}">
      <dgm:prSet/>
      <dgm:spPr/>
      <dgm:t>
        <a:bodyPr/>
        <a:lstStyle/>
        <a:p>
          <a:endParaRPr lang="en-US"/>
        </a:p>
      </dgm:t>
    </dgm:pt>
    <dgm:pt modelId="{78D9C5C0-7E6F-47B1-B6DF-6882554084D8}" type="sibTrans" cxnId="{56BF60C2-0AB5-4607-A3D3-ADBE0102A647}">
      <dgm:prSet/>
      <dgm:spPr/>
      <dgm:t>
        <a:bodyPr/>
        <a:lstStyle/>
        <a:p>
          <a:endParaRPr lang="en-US" dirty="0"/>
        </a:p>
      </dgm:t>
    </dgm:pt>
    <dgm:pt modelId="{7DC73666-AB6B-4C4B-8134-6BC861ED9A2B}" type="pres">
      <dgm:prSet presAssocID="{A380C27C-7E8C-417A-BCEC-4F4FC0A3507F}" presName="cycle" presStyleCnt="0">
        <dgm:presLayoutVars>
          <dgm:dir/>
          <dgm:resizeHandles val="exact"/>
        </dgm:presLayoutVars>
      </dgm:prSet>
      <dgm:spPr/>
      <dgm:t>
        <a:bodyPr/>
        <a:lstStyle/>
        <a:p>
          <a:endParaRPr lang="en-US"/>
        </a:p>
      </dgm:t>
    </dgm:pt>
    <dgm:pt modelId="{191AB944-A8BC-4BD5-B8CD-70416C9C270E}" type="pres">
      <dgm:prSet presAssocID="{494E159F-0842-4F16-9748-554BA0EC96A1}" presName="dummy" presStyleCnt="0"/>
      <dgm:spPr/>
    </dgm:pt>
    <dgm:pt modelId="{F10A3CD2-D41F-4F31-BA60-4B29C3375CCC}" type="pres">
      <dgm:prSet presAssocID="{494E159F-0842-4F16-9748-554BA0EC96A1}" presName="node" presStyleLbl="revTx" presStyleIdx="0" presStyleCnt="3">
        <dgm:presLayoutVars>
          <dgm:bulletEnabled val="1"/>
        </dgm:presLayoutVars>
      </dgm:prSet>
      <dgm:spPr/>
      <dgm:t>
        <a:bodyPr/>
        <a:lstStyle/>
        <a:p>
          <a:endParaRPr lang="en-US"/>
        </a:p>
      </dgm:t>
    </dgm:pt>
    <dgm:pt modelId="{20172689-7079-43BB-B271-CC6810E65935}" type="pres">
      <dgm:prSet presAssocID="{AF68F7D2-7B45-4ADE-ADD5-370E9CE9AB2E}" presName="sibTrans" presStyleLbl="node1" presStyleIdx="0" presStyleCnt="3" custScaleX="70894" custScaleY="72952" custLinFactNeighborX="11754" custLinFactNeighborY="2784"/>
      <dgm:spPr/>
      <dgm:t>
        <a:bodyPr/>
        <a:lstStyle/>
        <a:p>
          <a:endParaRPr lang="en-US"/>
        </a:p>
      </dgm:t>
    </dgm:pt>
    <dgm:pt modelId="{BAAE0997-B375-47AB-B4E6-C93A64A88C30}" type="pres">
      <dgm:prSet presAssocID="{DE036C1C-6A3A-4C6B-9C28-D872005A4CE2}" presName="dummy" presStyleCnt="0"/>
      <dgm:spPr/>
    </dgm:pt>
    <dgm:pt modelId="{A12A44B0-1222-4F03-A401-54FAAEF86D4D}" type="pres">
      <dgm:prSet presAssocID="{DE036C1C-6A3A-4C6B-9C28-D872005A4CE2}" presName="node" presStyleLbl="revTx" presStyleIdx="1" presStyleCnt="3">
        <dgm:presLayoutVars>
          <dgm:bulletEnabled val="1"/>
        </dgm:presLayoutVars>
      </dgm:prSet>
      <dgm:spPr/>
      <dgm:t>
        <a:bodyPr/>
        <a:lstStyle/>
        <a:p>
          <a:endParaRPr lang="en-US"/>
        </a:p>
      </dgm:t>
    </dgm:pt>
    <dgm:pt modelId="{A40C7349-7E9F-4D62-9C18-93F5B236CCB0}" type="pres">
      <dgm:prSet presAssocID="{FAECE002-CE58-438D-9F27-6D388CBD38CC}" presName="sibTrans" presStyleLbl="node1" presStyleIdx="1" presStyleCnt="3" custScaleX="67054" custScaleY="74600" custLinFactNeighborX="-7749" custLinFactNeighborY="915"/>
      <dgm:spPr/>
      <dgm:t>
        <a:bodyPr/>
        <a:lstStyle/>
        <a:p>
          <a:endParaRPr lang="en-US"/>
        </a:p>
      </dgm:t>
    </dgm:pt>
    <dgm:pt modelId="{E904AB8D-10EE-494C-BB1D-96FB17AE1C6B}" type="pres">
      <dgm:prSet presAssocID="{79416156-2A92-4138-B5CE-FEB0FE4320A8}" presName="dummy" presStyleCnt="0"/>
      <dgm:spPr/>
    </dgm:pt>
    <dgm:pt modelId="{2BB6F8B3-6459-4254-86A4-9352D685602B}" type="pres">
      <dgm:prSet presAssocID="{79416156-2A92-4138-B5CE-FEB0FE4320A8}" presName="node" presStyleLbl="revTx" presStyleIdx="2" presStyleCnt="3">
        <dgm:presLayoutVars>
          <dgm:bulletEnabled val="1"/>
        </dgm:presLayoutVars>
      </dgm:prSet>
      <dgm:spPr/>
      <dgm:t>
        <a:bodyPr/>
        <a:lstStyle/>
        <a:p>
          <a:endParaRPr lang="en-US"/>
        </a:p>
      </dgm:t>
    </dgm:pt>
    <dgm:pt modelId="{85C3EA9F-3216-4253-8E97-41E07508F03D}" type="pres">
      <dgm:prSet presAssocID="{78D9C5C0-7E6F-47B1-B6DF-6882554084D8}" presName="sibTrans" presStyleLbl="node1" presStyleIdx="2" presStyleCnt="3" custScaleX="70367" custScaleY="83464" custLinFactNeighborX="3658" custLinFactNeighborY="4703"/>
      <dgm:spPr/>
      <dgm:t>
        <a:bodyPr/>
        <a:lstStyle/>
        <a:p>
          <a:endParaRPr lang="en-US"/>
        </a:p>
      </dgm:t>
    </dgm:pt>
  </dgm:ptLst>
  <dgm:cxnLst>
    <dgm:cxn modelId="{A2CFCE9C-2CCF-C148-9BA8-9012E03866E5}" type="presOf" srcId="{78D9C5C0-7E6F-47B1-B6DF-6882554084D8}" destId="{85C3EA9F-3216-4253-8E97-41E07508F03D}" srcOrd="0" destOrd="0" presId="urn:microsoft.com/office/officeart/2005/8/layout/cycle1"/>
    <dgm:cxn modelId="{56BF60C2-0AB5-4607-A3D3-ADBE0102A647}" srcId="{A380C27C-7E8C-417A-BCEC-4F4FC0A3507F}" destId="{79416156-2A92-4138-B5CE-FEB0FE4320A8}" srcOrd="2" destOrd="0" parTransId="{565DED77-A14A-4D42-A7D2-8C75A77E5EDC}" sibTransId="{78D9C5C0-7E6F-47B1-B6DF-6882554084D8}"/>
    <dgm:cxn modelId="{31EDA942-4B7E-C244-8158-6C67C5AD8296}" type="presOf" srcId="{AF68F7D2-7B45-4ADE-ADD5-370E9CE9AB2E}" destId="{20172689-7079-43BB-B271-CC6810E65935}" srcOrd="0" destOrd="0" presId="urn:microsoft.com/office/officeart/2005/8/layout/cycle1"/>
    <dgm:cxn modelId="{8FDC39A8-1E69-49C8-86C4-93A01E2EEE1A}" srcId="{A380C27C-7E8C-417A-BCEC-4F4FC0A3507F}" destId="{494E159F-0842-4F16-9748-554BA0EC96A1}" srcOrd="0" destOrd="0" parTransId="{26ECB20A-8DD7-480B-8701-093F53BC3E9F}" sibTransId="{AF68F7D2-7B45-4ADE-ADD5-370E9CE9AB2E}"/>
    <dgm:cxn modelId="{CD8BAE04-B508-284D-8DB4-6EC7BA48625F}" type="presOf" srcId="{DE036C1C-6A3A-4C6B-9C28-D872005A4CE2}" destId="{A12A44B0-1222-4F03-A401-54FAAEF86D4D}" srcOrd="0" destOrd="0" presId="urn:microsoft.com/office/officeart/2005/8/layout/cycle1"/>
    <dgm:cxn modelId="{D0B4A5B7-1027-4465-86EC-D29B02B04CBB}" srcId="{A380C27C-7E8C-417A-BCEC-4F4FC0A3507F}" destId="{DE036C1C-6A3A-4C6B-9C28-D872005A4CE2}" srcOrd="1" destOrd="0" parTransId="{1544DB91-4088-465A-9AD4-94D506A57536}" sibTransId="{FAECE002-CE58-438D-9F27-6D388CBD38CC}"/>
    <dgm:cxn modelId="{EA86D631-A2F3-E74D-B3C8-8F7A4F1C789F}" type="presOf" srcId="{79416156-2A92-4138-B5CE-FEB0FE4320A8}" destId="{2BB6F8B3-6459-4254-86A4-9352D685602B}" srcOrd="0" destOrd="0" presId="urn:microsoft.com/office/officeart/2005/8/layout/cycle1"/>
    <dgm:cxn modelId="{E8441A2E-1C5E-1144-8C84-30E03AB3C9CF}" type="presOf" srcId="{FAECE002-CE58-438D-9F27-6D388CBD38CC}" destId="{A40C7349-7E9F-4D62-9C18-93F5B236CCB0}" srcOrd="0" destOrd="0" presId="urn:microsoft.com/office/officeart/2005/8/layout/cycle1"/>
    <dgm:cxn modelId="{4DE7CB2D-86C6-6A44-A280-DC2D6E4BFDB4}" type="presOf" srcId="{A380C27C-7E8C-417A-BCEC-4F4FC0A3507F}" destId="{7DC73666-AB6B-4C4B-8134-6BC861ED9A2B}" srcOrd="0" destOrd="0" presId="urn:microsoft.com/office/officeart/2005/8/layout/cycle1"/>
    <dgm:cxn modelId="{9EDB326A-DD37-6946-B0DE-99E3581BC1DB}" type="presOf" srcId="{494E159F-0842-4F16-9748-554BA0EC96A1}" destId="{F10A3CD2-D41F-4F31-BA60-4B29C3375CCC}" srcOrd="0" destOrd="0" presId="urn:microsoft.com/office/officeart/2005/8/layout/cycle1"/>
    <dgm:cxn modelId="{39474060-F7FB-7449-B6BC-863EB0ABCEB0}" type="presParOf" srcId="{7DC73666-AB6B-4C4B-8134-6BC861ED9A2B}" destId="{191AB944-A8BC-4BD5-B8CD-70416C9C270E}" srcOrd="0" destOrd="0" presId="urn:microsoft.com/office/officeart/2005/8/layout/cycle1"/>
    <dgm:cxn modelId="{2DD2055E-496A-2043-BF1F-FB5B858E12F1}" type="presParOf" srcId="{7DC73666-AB6B-4C4B-8134-6BC861ED9A2B}" destId="{F10A3CD2-D41F-4F31-BA60-4B29C3375CCC}" srcOrd="1" destOrd="0" presId="urn:microsoft.com/office/officeart/2005/8/layout/cycle1"/>
    <dgm:cxn modelId="{AE0BD1A6-0CE3-A14C-A326-40F44A69FE74}" type="presParOf" srcId="{7DC73666-AB6B-4C4B-8134-6BC861ED9A2B}" destId="{20172689-7079-43BB-B271-CC6810E65935}" srcOrd="2" destOrd="0" presId="urn:microsoft.com/office/officeart/2005/8/layout/cycle1"/>
    <dgm:cxn modelId="{2F79D55C-4BDC-9849-9DF6-D2337B13A610}" type="presParOf" srcId="{7DC73666-AB6B-4C4B-8134-6BC861ED9A2B}" destId="{BAAE0997-B375-47AB-B4E6-C93A64A88C30}" srcOrd="3" destOrd="0" presId="urn:microsoft.com/office/officeart/2005/8/layout/cycle1"/>
    <dgm:cxn modelId="{31F16392-00A3-5A47-9C1D-ACC314AB915D}" type="presParOf" srcId="{7DC73666-AB6B-4C4B-8134-6BC861ED9A2B}" destId="{A12A44B0-1222-4F03-A401-54FAAEF86D4D}" srcOrd="4" destOrd="0" presId="urn:microsoft.com/office/officeart/2005/8/layout/cycle1"/>
    <dgm:cxn modelId="{AD34EE81-5BB1-BE4A-8D8F-FFBFCF9D2021}" type="presParOf" srcId="{7DC73666-AB6B-4C4B-8134-6BC861ED9A2B}" destId="{A40C7349-7E9F-4D62-9C18-93F5B236CCB0}" srcOrd="5" destOrd="0" presId="urn:microsoft.com/office/officeart/2005/8/layout/cycle1"/>
    <dgm:cxn modelId="{5820724E-B560-444D-8E16-970EDE7838CF}" type="presParOf" srcId="{7DC73666-AB6B-4C4B-8134-6BC861ED9A2B}" destId="{E904AB8D-10EE-494C-BB1D-96FB17AE1C6B}" srcOrd="6" destOrd="0" presId="urn:microsoft.com/office/officeart/2005/8/layout/cycle1"/>
    <dgm:cxn modelId="{6D542E36-9534-2A4C-A5D7-132C9A38C58B}" type="presParOf" srcId="{7DC73666-AB6B-4C4B-8134-6BC861ED9A2B}" destId="{2BB6F8B3-6459-4254-86A4-9352D685602B}" srcOrd="7" destOrd="0" presId="urn:microsoft.com/office/officeart/2005/8/layout/cycle1"/>
    <dgm:cxn modelId="{D0B4AA54-308B-7446-A7DD-A61937769A29}" type="presParOf" srcId="{7DC73666-AB6B-4C4B-8134-6BC861ED9A2B}" destId="{85C3EA9F-3216-4253-8E97-41E07508F03D}"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2FC352-6B2B-4E79-BF58-B8D6DF6EBDBE}" type="doc">
      <dgm:prSet loTypeId="urn:microsoft.com/office/officeart/2005/8/layout/vList3#1" loCatId="list" qsTypeId="urn:microsoft.com/office/officeart/2005/8/quickstyle/simple1" qsCatId="simple" csTypeId="urn:microsoft.com/office/officeart/2005/8/colors/accent1_2" csCatId="accent1" phldr="1"/>
      <dgm:spPr/>
    </dgm:pt>
    <dgm:pt modelId="{293910BB-D1C2-4A88-BC84-1EC79A8E0F00}">
      <dgm:prSet phldrT="[Text]"/>
      <dgm:spPr/>
      <dgm:t>
        <a:bodyPr/>
        <a:lstStyle/>
        <a:p>
          <a:r>
            <a:rPr lang="en-US"/>
            <a:t>CONTROL</a:t>
          </a:r>
        </a:p>
      </dgm:t>
    </dgm:pt>
    <dgm:pt modelId="{32072319-416B-45F2-8D68-F29440E33C6E}" type="parTrans" cxnId="{F7401D08-3A0B-44AC-AE49-964ED2EB6051}">
      <dgm:prSet/>
      <dgm:spPr/>
      <dgm:t>
        <a:bodyPr/>
        <a:lstStyle/>
        <a:p>
          <a:endParaRPr lang="en-US"/>
        </a:p>
      </dgm:t>
    </dgm:pt>
    <dgm:pt modelId="{E10E199C-DAE7-4E74-9C33-0AD012AA41B9}" type="sibTrans" cxnId="{F7401D08-3A0B-44AC-AE49-964ED2EB6051}">
      <dgm:prSet/>
      <dgm:spPr/>
      <dgm:t>
        <a:bodyPr/>
        <a:lstStyle/>
        <a:p>
          <a:endParaRPr lang="en-US"/>
        </a:p>
      </dgm:t>
    </dgm:pt>
    <dgm:pt modelId="{D9FDDAC6-4C43-4BEC-B8A1-BEDA1ADCCE02}">
      <dgm:prSet phldrT="[Text]"/>
      <dgm:spPr/>
      <dgm:t>
        <a:bodyPr/>
        <a:lstStyle/>
        <a:p>
          <a:r>
            <a:rPr lang="en-US"/>
            <a:t>DISCOVER</a:t>
          </a:r>
        </a:p>
      </dgm:t>
    </dgm:pt>
    <dgm:pt modelId="{77DCC805-345C-4B0D-9FE8-5057DD207612}" type="parTrans" cxnId="{F7C13512-7B03-4B1C-9E0B-6A1E208C3966}">
      <dgm:prSet/>
      <dgm:spPr/>
      <dgm:t>
        <a:bodyPr/>
        <a:lstStyle/>
        <a:p>
          <a:endParaRPr lang="en-US"/>
        </a:p>
      </dgm:t>
    </dgm:pt>
    <dgm:pt modelId="{E720E5F2-413F-4D61-8716-EDC10E8534B4}" type="sibTrans" cxnId="{F7C13512-7B03-4B1C-9E0B-6A1E208C3966}">
      <dgm:prSet/>
      <dgm:spPr/>
      <dgm:t>
        <a:bodyPr/>
        <a:lstStyle/>
        <a:p>
          <a:endParaRPr lang="en-US"/>
        </a:p>
      </dgm:t>
    </dgm:pt>
    <dgm:pt modelId="{D9B6BD5E-98B3-4952-A3E8-639C909681D6}">
      <dgm:prSet phldrT="[Text]"/>
      <dgm:spPr/>
      <dgm:t>
        <a:bodyPr/>
        <a:lstStyle/>
        <a:p>
          <a:r>
            <a:rPr lang="en-US"/>
            <a:t>PERSIST</a:t>
          </a:r>
        </a:p>
      </dgm:t>
    </dgm:pt>
    <dgm:pt modelId="{4364466F-97E7-4D62-850E-D89CDA62EF88}" type="parTrans" cxnId="{CAE3D90E-F278-438B-9899-FD2CCDECD006}">
      <dgm:prSet/>
      <dgm:spPr/>
      <dgm:t>
        <a:bodyPr/>
        <a:lstStyle/>
        <a:p>
          <a:endParaRPr lang="en-US"/>
        </a:p>
      </dgm:t>
    </dgm:pt>
    <dgm:pt modelId="{ACE9BBCE-53CE-4121-BBBB-8E1E696CDFE8}" type="sibTrans" cxnId="{CAE3D90E-F278-438B-9899-FD2CCDECD006}">
      <dgm:prSet/>
      <dgm:spPr/>
      <dgm:t>
        <a:bodyPr/>
        <a:lstStyle/>
        <a:p>
          <a:endParaRPr lang="en-US"/>
        </a:p>
      </dgm:t>
    </dgm:pt>
    <dgm:pt modelId="{0694F3D3-124A-4033-ACB5-4281DD09935D}" type="pres">
      <dgm:prSet presAssocID="{E92FC352-6B2B-4E79-BF58-B8D6DF6EBDBE}" presName="linearFlow" presStyleCnt="0">
        <dgm:presLayoutVars>
          <dgm:dir/>
          <dgm:resizeHandles val="exact"/>
        </dgm:presLayoutVars>
      </dgm:prSet>
      <dgm:spPr/>
    </dgm:pt>
    <dgm:pt modelId="{0C17289D-E91F-4789-A89C-ACEF50FC677A}" type="pres">
      <dgm:prSet presAssocID="{293910BB-D1C2-4A88-BC84-1EC79A8E0F00}" presName="composite" presStyleCnt="0"/>
      <dgm:spPr/>
    </dgm:pt>
    <dgm:pt modelId="{A7D79743-526E-4ED4-A905-32DFB99015AD}" type="pres">
      <dgm:prSet presAssocID="{293910BB-D1C2-4A88-BC84-1EC79A8E0F00}" presName="imgShp" presStyleLbl="fgImgPlace1" presStyleIdx="0" presStyleCnt="3" custScaleX="105199" custScaleY="90526" custLinFactNeighborX="-4850" custLinFactNeighborY="-77"/>
      <dgm:spPr>
        <a:blipFill rotWithShape="0">
          <a:blip xmlns:r="http://schemas.openxmlformats.org/officeDocument/2006/relationships" r:embed="rId1"/>
          <a:stretch>
            <a:fillRect/>
          </a:stretch>
        </a:blipFill>
        <a:ln>
          <a:noFill/>
        </a:ln>
        <a:effectLst>
          <a:outerShdw blurRad="50800" dist="38100" dir="5400000" algn="t" rotWithShape="0">
            <a:prstClr val="black">
              <a:alpha val="40000"/>
            </a:prstClr>
          </a:outerShdw>
        </a:effectLst>
      </dgm:spPr>
    </dgm:pt>
    <dgm:pt modelId="{34819E04-24D7-49E7-B3B5-B8B84F71A9C3}" type="pres">
      <dgm:prSet presAssocID="{293910BB-D1C2-4A88-BC84-1EC79A8E0F00}" presName="txShp" presStyleLbl="node1" presStyleIdx="0" presStyleCnt="3" custLinFactNeighborX="11821" custLinFactNeighborY="-77">
        <dgm:presLayoutVars>
          <dgm:bulletEnabled val="1"/>
        </dgm:presLayoutVars>
      </dgm:prSet>
      <dgm:spPr/>
      <dgm:t>
        <a:bodyPr/>
        <a:lstStyle/>
        <a:p>
          <a:endParaRPr lang="en-US"/>
        </a:p>
      </dgm:t>
    </dgm:pt>
    <dgm:pt modelId="{4EFFF65B-0873-4A08-9179-DF44295C5920}" type="pres">
      <dgm:prSet presAssocID="{E10E199C-DAE7-4E74-9C33-0AD012AA41B9}" presName="spacing" presStyleCnt="0"/>
      <dgm:spPr/>
    </dgm:pt>
    <dgm:pt modelId="{D8400C81-40AF-4CA3-AC9A-529A816AF3E5}" type="pres">
      <dgm:prSet presAssocID="{D9FDDAC6-4C43-4BEC-B8A1-BEDA1ADCCE02}" presName="composite" presStyleCnt="0"/>
      <dgm:spPr/>
    </dgm:pt>
    <dgm:pt modelId="{29BF544F-CB51-4AD7-925A-BE2B0DE69B14}" type="pres">
      <dgm:prSet presAssocID="{D9FDDAC6-4C43-4BEC-B8A1-BEDA1ADCCE02}" presName="imgShp" presStyleLbl="fgImgPlace1" presStyleIdx="1" presStyleCnt="3" custLinFactNeighborX="-4850" custLinFactNeighborY="2856"/>
      <dgm:spPr>
        <a:blipFill rotWithShape="0">
          <a:blip xmlns:r="http://schemas.openxmlformats.org/officeDocument/2006/relationships" r:embed="rId2"/>
          <a:stretch>
            <a:fillRect/>
          </a:stretch>
        </a:blipFill>
        <a:effectLst>
          <a:outerShdw blurRad="50800" dist="38100" dir="5400000" algn="t" rotWithShape="0">
            <a:prstClr val="black">
              <a:alpha val="40000"/>
            </a:prstClr>
          </a:outerShdw>
        </a:effectLst>
      </dgm:spPr>
    </dgm:pt>
    <dgm:pt modelId="{A8F2E487-914D-4C27-BABB-97769F9D26B9}" type="pres">
      <dgm:prSet presAssocID="{D9FDDAC6-4C43-4BEC-B8A1-BEDA1ADCCE02}" presName="txShp" presStyleLbl="node1" presStyleIdx="1" presStyleCnt="3" custLinFactNeighborX="12531" custLinFactNeighborY="-1940">
        <dgm:presLayoutVars>
          <dgm:bulletEnabled val="1"/>
        </dgm:presLayoutVars>
      </dgm:prSet>
      <dgm:spPr/>
      <dgm:t>
        <a:bodyPr/>
        <a:lstStyle/>
        <a:p>
          <a:endParaRPr lang="en-US"/>
        </a:p>
      </dgm:t>
    </dgm:pt>
    <dgm:pt modelId="{235D69F7-609C-4305-B4B9-0DFD695337F6}" type="pres">
      <dgm:prSet presAssocID="{E720E5F2-413F-4D61-8716-EDC10E8534B4}" presName="spacing" presStyleCnt="0"/>
      <dgm:spPr/>
    </dgm:pt>
    <dgm:pt modelId="{CB55397C-00C5-4001-BF7B-A2863E44BF5E}" type="pres">
      <dgm:prSet presAssocID="{D9B6BD5E-98B3-4952-A3E8-639C909681D6}" presName="composite" presStyleCnt="0"/>
      <dgm:spPr/>
    </dgm:pt>
    <dgm:pt modelId="{127BAD99-23F6-42B2-83FC-AED844B1EEB8}" type="pres">
      <dgm:prSet presAssocID="{D9B6BD5E-98B3-4952-A3E8-639C909681D6}" presName="imgShp" presStyleLbl="fgImgPlace1" presStyleIdx="2" presStyleCnt="3" custScaleX="91909" custScaleY="88341" custLinFactNeighborX="-5712"/>
      <dgm:spPr>
        <a:blipFill rotWithShape="0">
          <a:blip xmlns:r="http://schemas.openxmlformats.org/officeDocument/2006/relationships" r:embed="rId3"/>
          <a:stretch>
            <a:fillRect/>
          </a:stretch>
        </a:blipFill>
        <a:effectLst>
          <a:outerShdw blurRad="50800" dist="38100" dir="5400000" algn="t" rotWithShape="0">
            <a:prstClr val="black">
              <a:alpha val="40000"/>
            </a:prstClr>
          </a:outerShdw>
        </a:effectLst>
      </dgm:spPr>
    </dgm:pt>
    <dgm:pt modelId="{7E45BC6C-2CFA-4F96-8F39-498A59C0AE99}" type="pres">
      <dgm:prSet presAssocID="{D9B6BD5E-98B3-4952-A3E8-639C909681D6}" presName="txShp" presStyleLbl="node1" presStyleIdx="2" presStyleCnt="3" custLinFactNeighborX="12059" custLinFactNeighborY="77">
        <dgm:presLayoutVars>
          <dgm:bulletEnabled val="1"/>
        </dgm:presLayoutVars>
      </dgm:prSet>
      <dgm:spPr/>
      <dgm:t>
        <a:bodyPr/>
        <a:lstStyle/>
        <a:p>
          <a:endParaRPr lang="en-US"/>
        </a:p>
      </dgm:t>
    </dgm:pt>
  </dgm:ptLst>
  <dgm:cxnLst>
    <dgm:cxn modelId="{3ED554D2-75E1-4D5A-B752-502C996AF32F}" type="presOf" srcId="{D9FDDAC6-4C43-4BEC-B8A1-BEDA1ADCCE02}" destId="{A8F2E487-914D-4C27-BABB-97769F9D26B9}" srcOrd="0" destOrd="0" presId="urn:microsoft.com/office/officeart/2005/8/layout/vList3#1"/>
    <dgm:cxn modelId="{34AABB5E-C15D-4A58-86BA-8F41D3735829}" type="presOf" srcId="{E92FC352-6B2B-4E79-BF58-B8D6DF6EBDBE}" destId="{0694F3D3-124A-4033-ACB5-4281DD09935D}" srcOrd="0" destOrd="0" presId="urn:microsoft.com/office/officeart/2005/8/layout/vList3#1"/>
    <dgm:cxn modelId="{CAE3D90E-F278-438B-9899-FD2CCDECD006}" srcId="{E92FC352-6B2B-4E79-BF58-B8D6DF6EBDBE}" destId="{D9B6BD5E-98B3-4952-A3E8-639C909681D6}" srcOrd="2" destOrd="0" parTransId="{4364466F-97E7-4D62-850E-D89CDA62EF88}" sibTransId="{ACE9BBCE-53CE-4121-BBBB-8E1E696CDFE8}"/>
    <dgm:cxn modelId="{F7401D08-3A0B-44AC-AE49-964ED2EB6051}" srcId="{E92FC352-6B2B-4E79-BF58-B8D6DF6EBDBE}" destId="{293910BB-D1C2-4A88-BC84-1EC79A8E0F00}" srcOrd="0" destOrd="0" parTransId="{32072319-416B-45F2-8D68-F29440E33C6E}" sibTransId="{E10E199C-DAE7-4E74-9C33-0AD012AA41B9}"/>
    <dgm:cxn modelId="{814CC226-EF36-4BF1-ABD1-2E7B2C12B723}" type="presOf" srcId="{293910BB-D1C2-4A88-BC84-1EC79A8E0F00}" destId="{34819E04-24D7-49E7-B3B5-B8B84F71A9C3}" srcOrd="0" destOrd="0" presId="urn:microsoft.com/office/officeart/2005/8/layout/vList3#1"/>
    <dgm:cxn modelId="{F7C13512-7B03-4B1C-9E0B-6A1E208C3966}" srcId="{E92FC352-6B2B-4E79-BF58-B8D6DF6EBDBE}" destId="{D9FDDAC6-4C43-4BEC-B8A1-BEDA1ADCCE02}" srcOrd="1" destOrd="0" parTransId="{77DCC805-345C-4B0D-9FE8-5057DD207612}" sibTransId="{E720E5F2-413F-4D61-8716-EDC10E8534B4}"/>
    <dgm:cxn modelId="{B1590FE5-1EC0-493B-87BE-E8EB15C2E73A}" type="presOf" srcId="{D9B6BD5E-98B3-4952-A3E8-639C909681D6}" destId="{7E45BC6C-2CFA-4F96-8F39-498A59C0AE99}" srcOrd="0" destOrd="0" presId="urn:microsoft.com/office/officeart/2005/8/layout/vList3#1"/>
    <dgm:cxn modelId="{6B1585F4-508B-4E78-AA8C-FEE07C6F5E3E}" type="presParOf" srcId="{0694F3D3-124A-4033-ACB5-4281DD09935D}" destId="{0C17289D-E91F-4789-A89C-ACEF50FC677A}" srcOrd="0" destOrd="0" presId="urn:microsoft.com/office/officeart/2005/8/layout/vList3#1"/>
    <dgm:cxn modelId="{349A5BDC-DF7F-4531-8397-B56E31E372DC}" type="presParOf" srcId="{0C17289D-E91F-4789-A89C-ACEF50FC677A}" destId="{A7D79743-526E-4ED4-A905-32DFB99015AD}" srcOrd="0" destOrd="0" presId="urn:microsoft.com/office/officeart/2005/8/layout/vList3#1"/>
    <dgm:cxn modelId="{C7CFCB89-D919-4016-818A-C25364EF7909}" type="presParOf" srcId="{0C17289D-E91F-4789-A89C-ACEF50FC677A}" destId="{34819E04-24D7-49E7-B3B5-B8B84F71A9C3}" srcOrd="1" destOrd="0" presId="urn:microsoft.com/office/officeart/2005/8/layout/vList3#1"/>
    <dgm:cxn modelId="{E49ADEFE-2FD4-46CD-BFC9-CC6F38D86F8F}" type="presParOf" srcId="{0694F3D3-124A-4033-ACB5-4281DD09935D}" destId="{4EFFF65B-0873-4A08-9179-DF44295C5920}" srcOrd="1" destOrd="0" presId="urn:microsoft.com/office/officeart/2005/8/layout/vList3#1"/>
    <dgm:cxn modelId="{71530B17-1793-4C19-8E31-643F391C1329}" type="presParOf" srcId="{0694F3D3-124A-4033-ACB5-4281DD09935D}" destId="{D8400C81-40AF-4CA3-AC9A-529A816AF3E5}" srcOrd="2" destOrd="0" presId="urn:microsoft.com/office/officeart/2005/8/layout/vList3#1"/>
    <dgm:cxn modelId="{41F915F3-7A73-4FFE-8686-DBD7EF8E6743}" type="presParOf" srcId="{D8400C81-40AF-4CA3-AC9A-529A816AF3E5}" destId="{29BF544F-CB51-4AD7-925A-BE2B0DE69B14}" srcOrd="0" destOrd="0" presId="urn:microsoft.com/office/officeart/2005/8/layout/vList3#1"/>
    <dgm:cxn modelId="{83F5E2EA-59DD-459B-B676-A0BDC96D0F3F}" type="presParOf" srcId="{D8400C81-40AF-4CA3-AC9A-529A816AF3E5}" destId="{A8F2E487-914D-4C27-BABB-97769F9D26B9}" srcOrd="1" destOrd="0" presId="urn:microsoft.com/office/officeart/2005/8/layout/vList3#1"/>
    <dgm:cxn modelId="{C33D13F5-5815-4C3F-978F-F521DF195878}" type="presParOf" srcId="{0694F3D3-124A-4033-ACB5-4281DD09935D}" destId="{235D69F7-609C-4305-B4B9-0DFD695337F6}" srcOrd="3" destOrd="0" presId="urn:microsoft.com/office/officeart/2005/8/layout/vList3#1"/>
    <dgm:cxn modelId="{FAAB7AF6-8646-445E-A273-CA4C46039DA5}" type="presParOf" srcId="{0694F3D3-124A-4033-ACB5-4281DD09935D}" destId="{CB55397C-00C5-4001-BF7B-A2863E44BF5E}" srcOrd="4" destOrd="0" presId="urn:microsoft.com/office/officeart/2005/8/layout/vList3#1"/>
    <dgm:cxn modelId="{880F553D-A06E-49F6-9554-D7A86D52520D}" type="presParOf" srcId="{CB55397C-00C5-4001-BF7B-A2863E44BF5E}" destId="{127BAD99-23F6-42B2-83FC-AED844B1EEB8}" srcOrd="0" destOrd="0" presId="urn:microsoft.com/office/officeart/2005/8/layout/vList3#1"/>
    <dgm:cxn modelId="{855C22DD-4AE7-4CBD-B02C-0489BB747124}" type="presParOf" srcId="{CB55397C-00C5-4001-BF7B-A2863E44BF5E}" destId="{7E45BC6C-2CFA-4F96-8F39-498A59C0AE99}"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80C27C-7E8C-417A-BCEC-4F4FC0A3507F}" type="doc">
      <dgm:prSet loTypeId="urn:microsoft.com/office/officeart/2005/8/layout/cycle1" loCatId="cycle" qsTypeId="urn:microsoft.com/office/officeart/2005/8/quickstyle/3d4" qsCatId="3D" csTypeId="urn:microsoft.com/office/officeart/2005/8/colors/accent1_2" csCatId="accent1" phldr="1"/>
      <dgm:spPr/>
      <dgm:t>
        <a:bodyPr/>
        <a:lstStyle/>
        <a:p>
          <a:endParaRPr lang="en-US"/>
        </a:p>
      </dgm:t>
    </dgm:pt>
    <dgm:pt modelId="{494E159F-0842-4F16-9748-554BA0EC96A1}">
      <dgm:prSet phldrT="[Text]"/>
      <dgm:spPr/>
      <dgm:t>
        <a:bodyPr/>
        <a:lstStyle/>
        <a:p>
          <a:endParaRPr lang="en-US" dirty="0"/>
        </a:p>
      </dgm:t>
    </dgm:pt>
    <dgm:pt modelId="{26ECB20A-8DD7-480B-8701-093F53BC3E9F}" type="parTrans" cxnId="{8FDC39A8-1E69-49C8-86C4-93A01E2EEE1A}">
      <dgm:prSet/>
      <dgm:spPr/>
      <dgm:t>
        <a:bodyPr/>
        <a:lstStyle/>
        <a:p>
          <a:endParaRPr lang="en-US"/>
        </a:p>
      </dgm:t>
    </dgm:pt>
    <dgm:pt modelId="{AF68F7D2-7B45-4ADE-ADD5-370E9CE9AB2E}" type="sibTrans" cxnId="{8FDC39A8-1E69-49C8-86C4-93A01E2EEE1A}">
      <dgm:prSet/>
      <dgm:spPr/>
      <dgm:t>
        <a:bodyPr/>
        <a:lstStyle/>
        <a:p>
          <a:endParaRPr lang="en-US" dirty="0"/>
        </a:p>
      </dgm:t>
    </dgm:pt>
    <dgm:pt modelId="{DE036C1C-6A3A-4C6B-9C28-D872005A4CE2}">
      <dgm:prSet phldrT="[Text]"/>
      <dgm:spPr/>
      <dgm:t>
        <a:bodyPr/>
        <a:lstStyle/>
        <a:p>
          <a:endParaRPr lang="en-US" dirty="0"/>
        </a:p>
      </dgm:t>
    </dgm:pt>
    <dgm:pt modelId="{1544DB91-4088-465A-9AD4-94D506A57536}" type="parTrans" cxnId="{D0B4A5B7-1027-4465-86EC-D29B02B04CBB}">
      <dgm:prSet/>
      <dgm:spPr/>
      <dgm:t>
        <a:bodyPr/>
        <a:lstStyle/>
        <a:p>
          <a:endParaRPr lang="en-US"/>
        </a:p>
      </dgm:t>
    </dgm:pt>
    <dgm:pt modelId="{FAECE002-CE58-438D-9F27-6D388CBD38CC}" type="sibTrans" cxnId="{D0B4A5B7-1027-4465-86EC-D29B02B04CBB}">
      <dgm:prSet/>
      <dgm:spPr/>
      <dgm:t>
        <a:bodyPr/>
        <a:lstStyle/>
        <a:p>
          <a:endParaRPr lang="en-US" dirty="0"/>
        </a:p>
      </dgm:t>
    </dgm:pt>
    <dgm:pt modelId="{79416156-2A92-4138-B5CE-FEB0FE4320A8}">
      <dgm:prSet phldrT="[Text]"/>
      <dgm:spPr/>
      <dgm:t>
        <a:bodyPr/>
        <a:lstStyle/>
        <a:p>
          <a:endParaRPr lang="en-US" dirty="0"/>
        </a:p>
      </dgm:t>
    </dgm:pt>
    <dgm:pt modelId="{565DED77-A14A-4D42-A7D2-8C75A77E5EDC}" type="parTrans" cxnId="{56BF60C2-0AB5-4607-A3D3-ADBE0102A647}">
      <dgm:prSet/>
      <dgm:spPr/>
      <dgm:t>
        <a:bodyPr/>
        <a:lstStyle/>
        <a:p>
          <a:endParaRPr lang="en-US"/>
        </a:p>
      </dgm:t>
    </dgm:pt>
    <dgm:pt modelId="{78D9C5C0-7E6F-47B1-B6DF-6882554084D8}" type="sibTrans" cxnId="{56BF60C2-0AB5-4607-A3D3-ADBE0102A647}">
      <dgm:prSet/>
      <dgm:spPr/>
      <dgm:t>
        <a:bodyPr/>
        <a:lstStyle/>
        <a:p>
          <a:endParaRPr lang="en-US" dirty="0"/>
        </a:p>
      </dgm:t>
    </dgm:pt>
    <dgm:pt modelId="{7DC73666-AB6B-4C4B-8134-6BC861ED9A2B}" type="pres">
      <dgm:prSet presAssocID="{A380C27C-7E8C-417A-BCEC-4F4FC0A3507F}" presName="cycle" presStyleCnt="0">
        <dgm:presLayoutVars>
          <dgm:dir/>
          <dgm:resizeHandles val="exact"/>
        </dgm:presLayoutVars>
      </dgm:prSet>
      <dgm:spPr/>
      <dgm:t>
        <a:bodyPr/>
        <a:lstStyle/>
        <a:p>
          <a:endParaRPr lang="en-US"/>
        </a:p>
      </dgm:t>
    </dgm:pt>
    <dgm:pt modelId="{191AB944-A8BC-4BD5-B8CD-70416C9C270E}" type="pres">
      <dgm:prSet presAssocID="{494E159F-0842-4F16-9748-554BA0EC96A1}" presName="dummy" presStyleCnt="0"/>
      <dgm:spPr/>
    </dgm:pt>
    <dgm:pt modelId="{F10A3CD2-D41F-4F31-BA60-4B29C3375CCC}" type="pres">
      <dgm:prSet presAssocID="{494E159F-0842-4F16-9748-554BA0EC96A1}" presName="node" presStyleLbl="revTx" presStyleIdx="0" presStyleCnt="3">
        <dgm:presLayoutVars>
          <dgm:bulletEnabled val="1"/>
        </dgm:presLayoutVars>
      </dgm:prSet>
      <dgm:spPr/>
      <dgm:t>
        <a:bodyPr/>
        <a:lstStyle/>
        <a:p>
          <a:endParaRPr lang="en-US"/>
        </a:p>
      </dgm:t>
    </dgm:pt>
    <dgm:pt modelId="{20172689-7079-43BB-B271-CC6810E65935}" type="pres">
      <dgm:prSet presAssocID="{AF68F7D2-7B45-4ADE-ADD5-370E9CE9AB2E}" presName="sibTrans" presStyleLbl="node1" presStyleIdx="0" presStyleCnt="3" custScaleX="70894" custScaleY="72952" custLinFactNeighborX="11754" custLinFactNeighborY="2784"/>
      <dgm:spPr/>
      <dgm:t>
        <a:bodyPr/>
        <a:lstStyle/>
        <a:p>
          <a:endParaRPr lang="en-US"/>
        </a:p>
      </dgm:t>
    </dgm:pt>
    <dgm:pt modelId="{BAAE0997-B375-47AB-B4E6-C93A64A88C30}" type="pres">
      <dgm:prSet presAssocID="{DE036C1C-6A3A-4C6B-9C28-D872005A4CE2}" presName="dummy" presStyleCnt="0"/>
      <dgm:spPr/>
    </dgm:pt>
    <dgm:pt modelId="{A12A44B0-1222-4F03-A401-54FAAEF86D4D}" type="pres">
      <dgm:prSet presAssocID="{DE036C1C-6A3A-4C6B-9C28-D872005A4CE2}" presName="node" presStyleLbl="revTx" presStyleIdx="1" presStyleCnt="3">
        <dgm:presLayoutVars>
          <dgm:bulletEnabled val="1"/>
        </dgm:presLayoutVars>
      </dgm:prSet>
      <dgm:spPr/>
      <dgm:t>
        <a:bodyPr/>
        <a:lstStyle/>
        <a:p>
          <a:endParaRPr lang="en-US"/>
        </a:p>
      </dgm:t>
    </dgm:pt>
    <dgm:pt modelId="{A40C7349-7E9F-4D62-9C18-93F5B236CCB0}" type="pres">
      <dgm:prSet presAssocID="{FAECE002-CE58-438D-9F27-6D388CBD38CC}" presName="sibTrans" presStyleLbl="node1" presStyleIdx="1" presStyleCnt="3" custScaleX="67054" custScaleY="74600" custLinFactNeighborX="-7749" custLinFactNeighborY="915"/>
      <dgm:spPr/>
      <dgm:t>
        <a:bodyPr/>
        <a:lstStyle/>
        <a:p>
          <a:endParaRPr lang="en-US"/>
        </a:p>
      </dgm:t>
    </dgm:pt>
    <dgm:pt modelId="{E904AB8D-10EE-494C-BB1D-96FB17AE1C6B}" type="pres">
      <dgm:prSet presAssocID="{79416156-2A92-4138-B5CE-FEB0FE4320A8}" presName="dummy" presStyleCnt="0"/>
      <dgm:spPr/>
    </dgm:pt>
    <dgm:pt modelId="{2BB6F8B3-6459-4254-86A4-9352D685602B}" type="pres">
      <dgm:prSet presAssocID="{79416156-2A92-4138-B5CE-FEB0FE4320A8}" presName="node" presStyleLbl="revTx" presStyleIdx="2" presStyleCnt="3">
        <dgm:presLayoutVars>
          <dgm:bulletEnabled val="1"/>
        </dgm:presLayoutVars>
      </dgm:prSet>
      <dgm:spPr/>
      <dgm:t>
        <a:bodyPr/>
        <a:lstStyle/>
        <a:p>
          <a:endParaRPr lang="en-US"/>
        </a:p>
      </dgm:t>
    </dgm:pt>
    <dgm:pt modelId="{85C3EA9F-3216-4253-8E97-41E07508F03D}" type="pres">
      <dgm:prSet presAssocID="{78D9C5C0-7E6F-47B1-B6DF-6882554084D8}" presName="sibTrans" presStyleLbl="node1" presStyleIdx="2" presStyleCnt="3" custScaleX="70367" custScaleY="83464" custLinFactNeighborX="3658" custLinFactNeighborY="4703"/>
      <dgm:spPr/>
      <dgm:t>
        <a:bodyPr/>
        <a:lstStyle/>
        <a:p>
          <a:endParaRPr lang="en-US"/>
        </a:p>
      </dgm:t>
    </dgm:pt>
  </dgm:ptLst>
  <dgm:cxnLst>
    <dgm:cxn modelId="{8FDC39A8-1E69-49C8-86C4-93A01E2EEE1A}" srcId="{A380C27C-7E8C-417A-BCEC-4F4FC0A3507F}" destId="{494E159F-0842-4F16-9748-554BA0EC96A1}" srcOrd="0" destOrd="0" parTransId="{26ECB20A-8DD7-480B-8701-093F53BC3E9F}" sibTransId="{AF68F7D2-7B45-4ADE-ADD5-370E9CE9AB2E}"/>
    <dgm:cxn modelId="{567D6508-A066-AF49-8CBE-2E73C5EBC3BD}" type="presOf" srcId="{AF68F7D2-7B45-4ADE-ADD5-370E9CE9AB2E}" destId="{20172689-7079-43BB-B271-CC6810E65935}" srcOrd="0" destOrd="0" presId="urn:microsoft.com/office/officeart/2005/8/layout/cycle1"/>
    <dgm:cxn modelId="{2D7EDF8B-0E0B-AA4A-90AF-97961B975FAB}" type="presOf" srcId="{494E159F-0842-4F16-9748-554BA0EC96A1}" destId="{F10A3CD2-D41F-4F31-BA60-4B29C3375CCC}" srcOrd="0" destOrd="0" presId="urn:microsoft.com/office/officeart/2005/8/layout/cycle1"/>
    <dgm:cxn modelId="{9825C9F6-E28F-F247-B2A6-062CAF916C0B}" type="presOf" srcId="{FAECE002-CE58-438D-9F27-6D388CBD38CC}" destId="{A40C7349-7E9F-4D62-9C18-93F5B236CCB0}" srcOrd="0" destOrd="0" presId="urn:microsoft.com/office/officeart/2005/8/layout/cycle1"/>
    <dgm:cxn modelId="{A622978D-E2CE-FC40-AC98-64DEB98B50AC}" type="presOf" srcId="{DE036C1C-6A3A-4C6B-9C28-D872005A4CE2}" destId="{A12A44B0-1222-4F03-A401-54FAAEF86D4D}" srcOrd="0" destOrd="0" presId="urn:microsoft.com/office/officeart/2005/8/layout/cycle1"/>
    <dgm:cxn modelId="{D2E1DD54-A462-B14C-AE8F-8B6B44D99AE1}" type="presOf" srcId="{A380C27C-7E8C-417A-BCEC-4F4FC0A3507F}" destId="{7DC73666-AB6B-4C4B-8134-6BC861ED9A2B}" srcOrd="0" destOrd="0" presId="urn:microsoft.com/office/officeart/2005/8/layout/cycle1"/>
    <dgm:cxn modelId="{9099E247-C859-A54C-AF13-70378DC8F3BB}" type="presOf" srcId="{79416156-2A92-4138-B5CE-FEB0FE4320A8}" destId="{2BB6F8B3-6459-4254-86A4-9352D685602B}" srcOrd="0" destOrd="0" presId="urn:microsoft.com/office/officeart/2005/8/layout/cycle1"/>
    <dgm:cxn modelId="{D0B4A5B7-1027-4465-86EC-D29B02B04CBB}" srcId="{A380C27C-7E8C-417A-BCEC-4F4FC0A3507F}" destId="{DE036C1C-6A3A-4C6B-9C28-D872005A4CE2}" srcOrd="1" destOrd="0" parTransId="{1544DB91-4088-465A-9AD4-94D506A57536}" sibTransId="{FAECE002-CE58-438D-9F27-6D388CBD38CC}"/>
    <dgm:cxn modelId="{56BF60C2-0AB5-4607-A3D3-ADBE0102A647}" srcId="{A380C27C-7E8C-417A-BCEC-4F4FC0A3507F}" destId="{79416156-2A92-4138-B5CE-FEB0FE4320A8}" srcOrd="2" destOrd="0" parTransId="{565DED77-A14A-4D42-A7D2-8C75A77E5EDC}" sibTransId="{78D9C5C0-7E6F-47B1-B6DF-6882554084D8}"/>
    <dgm:cxn modelId="{9C6C69D0-5084-454D-A9F7-2A012D8DAC35}" type="presOf" srcId="{78D9C5C0-7E6F-47B1-B6DF-6882554084D8}" destId="{85C3EA9F-3216-4253-8E97-41E07508F03D}" srcOrd="0" destOrd="0" presId="urn:microsoft.com/office/officeart/2005/8/layout/cycle1"/>
    <dgm:cxn modelId="{F3538D6F-C922-0842-B232-395E3019B419}" type="presParOf" srcId="{7DC73666-AB6B-4C4B-8134-6BC861ED9A2B}" destId="{191AB944-A8BC-4BD5-B8CD-70416C9C270E}" srcOrd="0" destOrd="0" presId="urn:microsoft.com/office/officeart/2005/8/layout/cycle1"/>
    <dgm:cxn modelId="{039D206E-F842-9941-B5C7-D8BD201FE44C}" type="presParOf" srcId="{7DC73666-AB6B-4C4B-8134-6BC861ED9A2B}" destId="{F10A3CD2-D41F-4F31-BA60-4B29C3375CCC}" srcOrd="1" destOrd="0" presId="urn:microsoft.com/office/officeart/2005/8/layout/cycle1"/>
    <dgm:cxn modelId="{D8E5743B-91C1-424D-86DF-1368D47F6331}" type="presParOf" srcId="{7DC73666-AB6B-4C4B-8134-6BC861ED9A2B}" destId="{20172689-7079-43BB-B271-CC6810E65935}" srcOrd="2" destOrd="0" presId="urn:microsoft.com/office/officeart/2005/8/layout/cycle1"/>
    <dgm:cxn modelId="{155BCA95-8B1E-3444-82A8-82EF2F10C61F}" type="presParOf" srcId="{7DC73666-AB6B-4C4B-8134-6BC861ED9A2B}" destId="{BAAE0997-B375-47AB-B4E6-C93A64A88C30}" srcOrd="3" destOrd="0" presId="urn:microsoft.com/office/officeart/2005/8/layout/cycle1"/>
    <dgm:cxn modelId="{40A913FC-B0F4-D649-8A9F-99A2061D7AAE}" type="presParOf" srcId="{7DC73666-AB6B-4C4B-8134-6BC861ED9A2B}" destId="{A12A44B0-1222-4F03-A401-54FAAEF86D4D}" srcOrd="4" destOrd="0" presId="urn:microsoft.com/office/officeart/2005/8/layout/cycle1"/>
    <dgm:cxn modelId="{AD3EBBAF-1845-0A4A-A175-454E00040284}" type="presParOf" srcId="{7DC73666-AB6B-4C4B-8134-6BC861ED9A2B}" destId="{A40C7349-7E9F-4D62-9C18-93F5B236CCB0}" srcOrd="5" destOrd="0" presId="urn:microsoft.com/office/officeart/2005/8/layout/cycle1"/>
    <dgm:cxn modelId="{B2C16E63-3C73-4D4B-9E3A-2E56A783E7C3}" type="presParOf" srcId="{7DC73666-AB6B-4C4B-8134-6BC861ED9A2B}" destId="{E904AB8D-10EE-494C-BB1D-96FB17AE1C6B}" srcOrd="6" destOrd="0" presId="urn:microsoft.com/office/officeart/2005/8/layout/cycle1"/>
    <dgm:cxn modelId="{382A57ED-8770-554F-AC88-7B3496908A11}" type="presParOf" srcId="{7DC73666-AB6B-4C4B-8134-6BC861ED9A2B}" destId="{2BB6F8B3-6459-4254-86A4-9352D685602B}" srcOrd="7" destOrd="0" presId="urn:microsoft.com/office/officeart/2005/8/layout/cycle1"/>
    <dgm:cxn modelId="{DD246DF8-354A-6C4E-A566-AECAC311469E}" type="presParOf" srcId="{7DC73666-AB6B-4C4B-8134-6BC861ED9A2B}" destId="{85C3EA9F-3216-4253-8E97-41E07508F03D}"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80C27C-7E8C-417A-BCEC-4F4FC0A3507F}" type="doc">
      <dgm:prSet loTypeId="urn:microsoft.com/office/officeart/2005/8/layout/cycle1" loCatId="cycle" qsTypeId="urn:microsoft.com/office/officeart/2005/8/quickstyle/3d4" qsCatId="3D" csTypeId="urn:microsoft.com/office/officeart/2005/8/colors/accent1_2" csCatId="accent1" phldr="1"/>
      <dgm:spPr/>
      <dgm:t>
        <a:bodyPr/>
        <a:lstStyle/>
        <a:p>
          <a:endParaRPr lang="en-US"/>
        </a:p>
      </dgm:t>
    </dgm:pt>
    <dgm:pt modelId="{494E159F-0842-4F16-9748-554BA0EC96A1}">
      <dgm:prSet phldrT="[Text]"/>
      <dgm:spPr/>
      <dgm:t>
        <a:bodyPr/>
        <a:lstStyle/>
        <a:p>
          <a:endParaRPr lang="en-US" dirty="0"/>
        </a:p>
      </dgm:t>
    </dgm:pt>
    <dgm:pt modelId="{26ECB20A-8DD7-480B-8701-093F53BC3E9F}" type="parTrans" cxnId="{8FDC39A8-1E69-49C8-86C4-93A01E2EEE1A}">
      <dgm:prSet/>
      <dgm:spPr/>
      <dgm:t>
        <a:bodyPr/>
        <a:lstStyle/>
        <a:p>
          <a:endParaRPr lang="en-US"/>
        </a:p>
      </dgm:t>
    </dgm:pt>
    <dgm:pt modelId="{AF68F7D2-7B45-4ADE-ADD5-370E9CE9AB2E}" type="sibTrans" cxnId="{8FDC39A8-1E69-49C8-86C4-93A01E2EEE1A}">
      <dgm:prSet/>
      <dgm:spPr/>
      <dgm:t>
        <a:bodyPr/>
        <a:lstStyle/>
        <a:p>
          <a:endParaRPr lang="en-US" dirty="0"/>
        </a:p>
      </dgm:t>
    </dgm:pt>
    <dgm:pt modelId="{DE036C1C-6A3A-4C6B-9C28-D872005A4CE2}">
      <dgm:prSet phldrT="[Text]"/>
      <dgm:spPr/>
      <dgm:t>
        <a:bodyPr/>
        <a:lstStyle/>
        <a:p>
          <a:endParaRPr lang="en-US" dirty="0"/>
        </a:p>
      </dgm:t>
    </dgm:pt>
    <dgm:pt modelId="{1544DB91-4088-465A-9AD4-94D506A57536}" type="parTrans" cxnId="{D0B4A5B7-1027-4465-86EC-D29B02B04CBB}">
      <dgm:prSet/>
      <dgm:spPr/>
      <dgm:t>
        <a:bodyPr/>
        <a:lstStyle/>
        <a:p>
          <a:endParaRPr lang="en-US"/>
        </a:p>
      </dgm:t>
    </dgm:pt>
    <dgm:pt modelId="{FAECE002-CE58-438D-9F27-6D388CBD38CC}" type="sibTrans" cxnId="{D0B4A5B7-1027-4465-86EC-D29B02B04CBB}">
      <dgm:prSet/>
      <dgm:spPr/>
      <dgm:t>
        <a:bodyPr/>
        <a:lstStyle/>
        <a:p>
          <a:endParaRPr lang="en-US" dirty="0"/>
        </a:p>
      </dgm:t>
    </dgm:pt>
    <dgm:pt modelId="{79416156-2A92-4138-B5CE-FEB0FE4320A8}">
      <dgm:prSet phldrT="[Text]"/>
      <dgm:spPr/>
      <dgm:t>
        <a:bodyPr/>
        <a:lstStyle/>
        <a:p>
          <a:endParaRPr lang="en-US" dirty="0"/>
        </a:p>
      </dgm:t>
    </dgm:pt>
    <dgm:pt modelId="{565DED77-A14A-4D42-A7D2-8C75A77E5EDC}" type="parTrans" cxnId="{56BF60C2-0AB5-4607-A3D3-ADBE0102A647}">
      <dgm:prSet/>
      <dgm:spPr/>
      <dgm:t>
        <a:bodyPr/>
        <a:lstStyle/>
        <a:p>
          <a:endParaRPr lang="en-US"/>
        </a:p>
      </dgm:t>
    </dgm:pt>
    <dgm:pt modelId="{78D9C5C0-7E6F-47B1-B6DF-6882554084D8}" type="sibTrans" cxnId="{56BF60C2-0AB5-4607-A3D3-ADBE0102A647}">
      <dgm:prSet/>
      <dgm:spPr/>
      <dgm:t>
        <a:bodyPr/>
        <a:lstStyle/>
        <a:p>
          <a:endParaRPr lang="en-US" dirty="0"/>
        </a:p>
      </dgm:t>
    </dgm:pt>
    <dgm:pt modelId="{7DC73666-AB6B-4C4B-8134-6BC861ED9A2B}" type="pres">
      <dgm:prSet presAssocID="{A380C27C-7E8C-417A-BCEC-4F4FC0A3507F}" presName="cycle" presStyleCnt="0">
        <dgm:presLayoutVars>
          <dgm:dir/>
          <dgm:resizeHandles val="exact"/>
        </dgm:presLayoutVars>
      </dgm:prSet>
      <dgm:spPr/>
      <dgm:t>
        <a:bodyPr/>
        <a:lstStyle/>
        <a:p>
          <a:endParaRPr lang="en-US"/>
        </a:p>
      </dgm:t>
    </dgm:pt>
    <dgm:pt modelId="{191AB944-A8BC-4BD5-B8CD-70416C9C270E}" type="pres">
      <dgm:prSet presAssocID="{494E159F-0842-4F16-9748-554BA0EC96A1}" presName="dummy" presStyleCnt="0"/>
      <dgm:spPr/>
    </dgm:pt>
    <dgm:pt modelId="{F10A3CD2-D41F-4F31-BA60-4B29C3375CCC}" type="pres">
      <dgm:prSet presAssocID="{494E159F-0842-4F16-9748-554BA0EC96A1}" presName="node" presStyleLbl="revTx" presStyleIdx="0" presStyleCnt="3">
        <dgm:presLayoutVars>
          <dgm:bulletEnabled val="1"/>
        </dgm:presLayoutVars>
      </dgm:prSet>
      <dgm:spPr/>
      <dgm:t>
        <a:bodyPr/>
        <a:lstStyle/>
        <a:p>
          <a:endParaRPr lang="en-US"/>
        </a:p>
      </dgm:t>
    </dgm:pt>
    <dgm:pt modelId="{20172689-7079-43BB-B271-CC6810E65935}" type="pres">
      <dgm:prSet presAssocID="{AF68F7D2-7B45-4ADE-ADD5-370E9CE9AB2E}" presName="sibTrans" presStyleLbl="node1" presStyleIdx="0" presStyleCnt="3" custScaleX="70894" custScaleY="72952" custLinFactNeighborX="11754" custLinFactNeighborY="2784"/>
      <dgm:spPr/>
      <dgm:t>
        <a:bodyPr/>
        <a:lstStyle/>
        <a:p>
          <a:endParaRPr lang="en-US"/>
        </a:p>
      </dgm:t>
    </dgm:pt>
    <dgm:pt modelId="{BAAE0997-B375-47AB-B4E6-C93A64A88C30}" type="pres">
      <dgm:prSet presAssocID="{DE036C1C-6A3A-4C6B-9C28-D872005A4CE2}" presName="dummy" presStyleCnt="0"/>
      <dgm:spPr/>
    </dgm:pt>
    <dgm:pt modelId="{A12A44B0-1222-4F03-A401-54FAAEF86D4D}" type="pres">
      <dgm:prSet presAssocID="{DE036C1C-6A3A-4C6B-9C28-D872005A4CE2}" presName="node" presStyleLbl="revTx" presStyleIdx="1" presStyleCnt="3">
        <dgm:presLayoutVars>
          <dgm:bulletEnabled val="1"/>
        </dgm:presLayoutVars>
      </dgm:prSet>
      <dgm:spPr/>
      <dgm:t>
        <a:bodyPr/>
        <a:lstStyle/>
        <a:p>
          <a:endParaRPr lang="en-US"/>
        </a:p>
      </dgm:t>
    </dgm:pt>
    <dgm:pt modelId="{A40C7349-7E9F-4D62-9C18-93F5B236CCB0}" type="pres">
      <dgm:prSet presAssocID="{FAECE002-CE58-438D-9F27-6D388CBD38CC}" presName="sibTrans" presStyleLbl="node1" presStyleIdx="1" presStyleCnt="3" custScaleX="67054" custScaleY="74600" custLinFactNeighborX="-7749" custLinFactNeighborY="915"/>
      <dgm:spPr/>
      <dgm:t>
        <a:bodyPr/>
        <a:lstStyle/>
        <a:p>
          <a:endParaRPr lang="en-US"/>
        </a:p>
      </dgm:t>
    </dgm:pt>
    <dgm:pt modelId="{E904AB8D-10EE-494C-BB1D-96FB17AE1C6B}" type="pres">
      <dgm:prSet presAssocID="{79416156-2A92-4138-B5CE-FEB0FE4320A8}" presName="dummy" presStyleCnt="0"/>
      <dgm:spPr/>
    </dgm:pt>
    <dgm:pt modelId="{2BB6F8B3-6459-4254-86A4-9352D685602B}" type="pres">
      <dgm:prSet presAssocID="{79416156-2A92-4138-B5CE-FEB0FE4320A8}" presName="node" presStyleLbl="revTx" presStyleIdx="2" presStyleCnt="3">
        <dgm:presLayoutVars>
          <dgm:bulletEnabled val="1"/>
        </dgm:presLayoutVars>
      </dgm:prSet>
      <dgm:spPr/>
      <dgm:t>
        <a:bodyPr/>
        <a:lstStyle/>
        <a:p>
          <a:endParaRPr lang="en-US"/>
        </a:p>
      </dgm:t>
    </dgm:pt>
    <dgm:pt modelId="{85C3EA9F-3216-4253-8E97-41E07508F03D}" type="pres">
      <dgm:prSet presAssocID="{78D9C5C0-7E6F-47B1-B6DF-6882554084D8}" presName="sibTrans" presStyleLbl="node1" presStyleIdx="2" presStyleCnt="3" custScaleX="70367" custScaleY="83464" custLinFactNeighborX="3658" custLinFactNeighborY="4703"/>
      <dgm:spPr/>
      <dgm:t>
        <a:bodyPr/>
        <a:lstStyle/>
        <a:p>
          <a:endParaRPr lang="en-US"/>
        </a:p>
      </dgm:t>
    </dgm:pt>
  </dgm:ptLst>
  <dgm:cxnLst>
    <dgm:cxn modelId="{56BF60C2-0AB5-4607-A3D3-ADBE0102A647}" srcId="{A380C27C-7E8C-417A-BCEC-4F4FC0A3507F}" destId="{79416156-2A92-4138-B5CE-FEB0FE4320A8}" srcOrd="2" destOrd="0" parTransId="{565DED77-A14A-4D42-A7D2-8C75A77E5EDC}" sibTransId="{78D9C5C0-7E6F-47B1-B6DF-6882554084D8}"/>
    <dgm:cxn modelId="{382F8197-BBD1-7D4D-92BE-9A47D08B6026}" type="presOf" srcId="{494E159F-0842-4F16-9748-554BA0EC96A1}" destId="{F10A3CD2-D41F-4F31-BA60-4B29C3375CCC}" srcOrd="0" destOrd="0" presId="urn:microsoft.com/office/officeart/2005/8/layout/cycle1"/>
    <dgm:cxn modelId="{12E483FE-B0E2-FC4C-9AF9-BCC62E12E055}" type="presOf" srcId="{A380C27C-7E8C-417A-BCEC-4F4FC0A3507F}" destId="{7DC73666-AB6B-4C4B-8134-6BC861ED9A2B}" srcOrd="0" destOrd="0" presId="urn:microsoft.com/office/officeart/2005/8/layout/cycle1"/>
    <dgm:cxn modelId="{B98DD0C9-52E8-114D-B7D7-B651C19C13EB}" type="presOf" srcId="{FAECE002-CE58-438D-9F27-6D388CBD38CC}" destId="{A40C7349-7E9F-4D62-9C18-93F5B236CCB0}" srcOrd="0" destOrd="0" presId="urn:microsoft.com/office/officeart/2005/8/layout/cycle1"/>
    <dgm:cxn modelId="{8FDC39A8-1E69-49C8-86C4-93A01E2EEE1A}" srcId="{A380C27C-7E8C-417A-BCEC-4F4FC0A3507F}" destId="{494E159F-0842-4F16-9748-554BA0EC96A1}" srcOrd="0" destOrd="0" parTransId="{26ECB20A-8DD7-480B-8701-093F53BC3E9F}" sibTransId="{AF68F7D2-7B45-4ADE-ADD5-370E9CE9AB2E}"/>
    <dgm:cxn modelId="{D0B4A5B7-1027-4465-86EC-D29B02B04CBB}" srcId="{A380C27C-7E8C-417A-BCEC-4F4FC0A3507F}" destId="{DE036C1C-6A3A-4C6B-9C28-D872005A4CE2}" srcOrd="1" destOrd="0" parTransId="{1544DB91-4088-465A-9AD4-94D506A57536}" sibTransId="{FAECE002-CE58-438D-9F27-6D388CBD38CC}"/>
    <dgm:cxn modelId="{29E7CCD6-4D83-FC4B-B4C4-73A4D0BF04D6}" type="presOf" srcId="{78D9C5C0-7E6F-47B1-B6DF-6882554084D8}" destId="{85C3EA9F-3216-4253-8E97-41E07508F03D}" srcOrd="0" destOrd="0" presId="urn:microsoft.com/office/officeart/2005/8/layout/cycle1"/>
    <dgm:cxn modelId="{76D52EA3-035F-5843-A88A-C7332CA68B62}" type="presOf" srcId="{DE036C1C-6A3A-4C6B-9C28-D872005A4CE2}" destId="{A12A44B0-1222-4F03-A401-54FAAEF86D4D}" srcOrd="0" destOrd="0" presId="urn:microsoft.com/office/officeart/2005/8/layout/cycle1"/>
    <dgm:cxn modelId="{AA38EBA6-B6C0-C44B-94F4-15D79E2D3A1B}" type="presOf" srcId="{79416156-2A92-4138-B5CE-FEB0FE4320A8}" destId="{2BB6F8B3-6459-4254-86A4-9352D685602B}" srcOrd="0" destOrd="0" presId="urn:microsoft.com/office/officeart/2005/8/layout/cycle1"/>
    <dgm:cxn modelId="{AC3FA8AD-9BF9-BF4F-BD38-F9B033B7CDB4}" type="presOf" srcId="{AF68F7D2-7B45-4ADE-ADD5-370E9CE9AB2E}" destId="{20172689-7079-43BB-B271-CC6810E65935}" srcOrd="0" destOrd="0" presId="urn:microsoft.com/office/officeart/2005/8/layout/cycle1"/>
    <dgm:cxn modelId="{96661E88-7CFC-4449-AC83-FD254AF95160}" type="presParOf" srcId="{7DC73666-AB6B-4C4B-8134-6BC861ED9A2B}" destId="{191AB944-A8BC-4BD5-B8CD-70416C9C270E}" srcOrd="0" destOrd="0" presId="urn:microsoft.com/office/officeart/2005/8/layout/cycle1"/>
    <dgm:cxn modelId="{6EDADC51-3F95-D148-9CC9-DC31D7EFDB8B}" type="presParOf" srcId="{7DC73666-AB6B-4C4B-8134-6BC861ED9A2B}" destId="{F10A3CD2-D41F-4F31-BA60-4B29C3375CCC}" srcOrd="1" destOrd="0" presId="urn:microsoft.com/office/officeart/2005/8/layout/cycle1"/>
    <dgm:cxn modelId="{3D160FBE-C228-2842-88FC-AF30BA7E9323}" type="presParOf" srcId="{7DC73666-AB6B-4C4B-8134-6BC861ED9A2B}" destId="{20172689-7079-43BB-B271-CC6810E65935}" srcOrd="2" destOrd="0" presId="urn:microsoft.com/office/officeart/2005/8/layout/cycle1"/>
    <dgm:cxn modelId="{6673ED18-3F99-7843-BFAB-1FEB6ED8FD1A}" type="presParOf" srcId="{7DC73666-AB6B-4C4B-8134-6BC861ED9A2B}" destId="{BAAE0997-B375-47AB-B4E6-C93A64A88C30}" srcOrd="3" destOrd="0" presId="urn:microsoft.com/office/officeart/2005/8/layout/cycle1"/>
    <dgm:cxn modelId="{60A05984-85DC-104E-9BD7-1CA6A1664A54}" type="presParOf" srcId="{7DC73666-AB6B-4C4B-8134-6BC861ED9A2B}" destId="{A12A44B0-1222-4F03-A401-54FAAEF86D4D}" srcOrd="4" destOrd="0" presId="urn:microsoft.com/office/officeart/2005/8/layout/cycle1"/>
    <dgm:cxn modelId="{4F62FD24-D95C-BF41-97A8-5641630BDE34}" type="presParOf" srcId="{7DC73666-AB6B-4C4B-8134-6BC861ED9A2B}" destId="{A40C7349-7E9F-4D62-9C18-93F5B236CCB0}" srcOrd="5" destOrd="0" presId="urn:microsoft.com/office/officeart/2005/8/layout/cycle1"/>
    <dgm:cxn modelId="{BB83447C-ACB9-804F-8B54-20E8B4AA3350}" type="presParOf" srcId="{7DC73666-AB6B-4C4B-8134-6BC861ED9A2B}" destId="{E904AB8D-10EE-494C-BB1D-96FB17AE1C6B}" srcOrd="6" destOrd="0" presId="urn:microsoft.com/office/officeart/2005/8/layout/cycle1"/>
    <dgm:cxn modelId="{78F45FC7-7BCC-724D-A84B-558CBF56EDC9}" type="presParOf" srcId="{7DC73666-AB6B-4C4B-8134-6BC861ED9A2B}" destId="{2BB6F8B3-6459-4254-86A4-9352D685602B}" srcOrd="7" destOrd="0" presId="urn:microsoft.com/office/officeart/2005/8/layout/cycle1"/>
    <dgm:cxn modelId="{49C079A1-07B6-B340-8E47-92B2715EB9F0}" type="presParOf" srcId="{7DC73666-AB6B-4C4B-8134-6BC861ED9A2B}" destId="{85C3EA9F-3216-4253-8E97-41E07508F03D}"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80C27C-7E8C-417A-BCEC-4F4FC0A3507F}" type="doc">
      <dgm:prSet loTypeId="urn:microsoft.com/office/officeart/2005/8/layout/cycle1" loCatId="cycle" qsTypeId="urn:microsoft.com/office/officeart/2005/8/quickstyle/3d4" qsCatId="3D" csTypeId="urn:microsoft.com/office/officeart/2005/8/colors/accent1_2" csCatId="accent1" phldr="1"/>
      <dgm:spPr/>
      <dgm:t>
        <a:bodyPr/>
        <a:lstStyle/>
        <a:p>
          <a:endParaRPr lang="en-US"/>
        </a:p>
      </dgm:t>
    </dgm:pt>
    <dgm:pt modelId="{494E159F-0842-4F16-9748-554BA0EC96A1}">
      <dgm:prSet phldrT="[Text]"/>
      <dgm:spPr/>
      <dgm:t>
        <a:bodyPr/>
        <a:lstStyle/>
        <a:p>
          <a:endParaRPr lang="en-US" dirty="0"/>
        </a:p>
      </dgm:t>
    </dgm:pt>
    <dgm:pt modelId="{26ECB20A-8DD7-480B-8701-093F53BC3E9F}" type="parTrans" cxnId="{8FDC39A8-1E69-49C8-86C4-93A01E2EEE1A}">
      <dgm:prSet/>
      <dgm:spPr/>
      <dgm:t>
        <a:bodyPr/>
        <a:lstStyle/>
        <a:p>
          <a:endParaRPr lang="en-US"/>
        </a:p>
      </dgm:t>
    </dgm:pt>
    <dgm:pt modelId="{AF68F7D2-7B45-4ADE-ADD5-370E9CE9AB2E}" type="sibTrans" cxnId="{8FDC39A8-1E69-49C8-86C4-93A01E2EEE1A}">
      <dgm:prSet/>
      <dgm:spPr/>
      <dgm:t>
        <a:bodyPr/>
        <a:lstStyle/>
        <a:p>
          <a:endParaRPr lang="en-US" dirty="0"/>
        </a:p>
      </dgm:t>
    </dgm:pt>
    <dgm:pt modelId="{DE036C1C-6A3A-4C6B-9C28-D872005A4CE2}">
      <dgm:prSet phldrT="[Text]"/>
      <dgm:spPr/>
      <dgm:t>
        <a:bodyPr/>
        <a:lstStyle/>
        <a:p>
          <a:endParaRPr lang="en-US" dirty="0"/>
        </a:p>
      </dgm:t>
    </dgm:pt>
    <dgm:pt modelId="{1544DB91-4088-465A-9AD4-94D506A57536}" type="parTrans" cxnId="{D0B4A5B7-1027-4465-86EC-D29B02B04CBB}">
      <dgm:prSet/>
      <dgm:spPr/>
      <dgm:t>
        <a:bodyPr/>
        <a:lstStyle/>
        <a:p>
          <a:endParaRPr lang="en-US"/>
        </a:p>
      </dgm:t>
    </dgm:pt>
    <dgm:pt modelId="{FAECE002-CE58-438D-9F27-6D388CBD38CC}" type="sibTrans" cxnId="{D0B4A5B7-1027-4465-86EC-D29B02B04CBB}">
      <dgm:prSet/>
      <dgm:spPr/>
      <dgm:t>
        <a:bodyPr/>
        <a:lstStyle/>
        <a:p>
          <a:endParaRPr lang="en-US" dirty="0"/>
        </a:p>
      </dgm:t>
    </dgm:pt>
    <dgm:pt modelId="{79416156-2A92-4138-B5CE-FEB0FE4320A8}">
      <dgm:prSet phldrT="[Text]"/>
      <dgm:spPr/>
      <dgm:t>
        <a:bodyPr/>
        <a:lstStyle/>
        <a:p>
          <a:endParaRPr lang="en-US" dirty="0"/>
        </a:p>
      </dgm:t>
    </dgm:pt>
    <dgm:pt modelId="{565DED77-A14A-4D42-A7D2-8C75A77E5EDC}" type="parTrans" cxnId="{56BF60C2-0AB5-4607-A3D3-ADBE0102A647}">
      <dgm:prSet/>
      <dgm:spPr/>
      <dgm:t>
        <a:bodyPr/>
        <a:lstStyle/>
        <a:p>
          <a:endParaRPr lang="en-US"/>
        </a:p>
      </dgm:t>
    </dgm:pt>
    <dgm:pt modelId="{78D9C5C0-7E6F-47B1-B6DF-6882554084D8}" type="sibTrans" cxnId="{56BF60C2-0AB5-4607-A3D3-ADBE0102A647}">
      <dgm:prSet/>
      <dgm:spPr/>
      <dgm:t>
        <a:bodyPr/>
        <a:lstStyle/>
        <a:p>
          <a:endParaRPr lang="en-US" dirty="0"/>
        </a:p>
      </dgm:t>
    </dgm:pt>
    <dgm:pt modelId="{7DC73666-AB6B-4C4B-8134-6BC861ED9A2B}" type="pres">
      <dgm:prSet presAssocID="{A380C27C-7E8C-417A-BCEC-4F4FC0A3507F}" presName="cycle" presStyleCnt="0">
        <dgm:presLayoutVars>
          <dgm:dir/>
          <dgm:resizeHandles val="exact"/>
        </dgm:presLayoutVars>
      </dgm:prSet>
      <dgm:spPr/>
      <dgm:t>
        <a:bodyPr/>
        <a:lstStyle/>
        <a:p>
          <a:endParaRPr lang="en-US"/>
        </a:p>
      </dgm:t>
    </dgm:pt>
    <dgm:pt modelId="{191AB944-A8BC-4BD5-B8CD-70416C9C270E}" type="pres">
      <dgm:prSet presAssocID="{494E159F-0842-4F16-9748-554BA0EC96A1}" presName="dummy" presStyleCnt="0"/>
      <dgm:spPr/>
    </dgm:pt>
    <dgm:pt modelId="{F10A3CD2-D41F-4F31-BA60-4B29C3375CCC}" type="pres">
      <dgm:prSet presAssocID="{494E159F-0842-4F16-9748-554BA0EC96A1}" presName="node" presStyleLbl="revTx" presStyleIdx="0" presStyleCnt="3">
        <dgm:presLayoutVars>
          <dgm:bulletEnabled val="1"/>
        </dgm:presLayoutVars>
      </dgm:prSet>
      <dgm:spPr/>
      <dgm:t>
        <a:bodyPr/>
        <a:lstStyle/>
        <a:p>
          <a:endParaRPr lang="en-US"/>
        </a:p>
      </dgm:t>
    </dgm:pt>
    <dgm:pt modelId="{20172689-7079-43BB-B271-CC6810E65935}" type="pres">
      <dgm:prSet presAssocID="{AF68F7D2-7B45-4ADE-ADD5-370E9CE9AB2E}" presName="sibTrans" presStyleLbl="node1" presStyleIdx="0" presStyleCnt="3" custScaleX="70894" custScaleY="72952" custLinFactNeighborX="11754" custLinFactNeighborY="2784"/>
      <dgm:spPr/>
      <dgm:t>
        <a:bodyPr/>
        <a:lstStyle/>
        <a:p>
          <a:endParaRPr lang="en-US"/>
        </a:p>
      </dgm:t>
    </dgm:pt>
    <dgm:pt modelId="{BAAE0997-B375-47AB-B4E6-C93A64A88C30}" type="pres">
      <dgm:prSet presAssocID="{DE036C1C-6A3A-4C6B-9C28-D872005A4CE2}" presName="dummy" presStyleCnt="0"/>
      <dgm:spPr/>
    </dgm:pt>
    <dgm:pt modelId="{A12A44B0-1222-4F03-A401-54FAAEF86D4D}" type="pres">
      <dgm:prSet presAssocID="{DE036C1C-6A3A-4C6B-9C28-D872005A4CE2}" presName="node" presStyleLbl="revTx" presStyleIdx="1" presStyleCnt="3">
        <dgm:presLayoutVars>
          <dgm:bulletEnabled val="1"/>
        </dgm:presLayoutVars>
      </dgm:prSet>
      <dgm:spPr/>
      <dgm:t>
        <a:bodyPr/>
        <a:lstStyle/>
        <a:p>
          <a:endParaRPr lang="en-US"/>
        </a:p>
      </dgm:t>
    </dgm:pt>
    <dgm:pt modelId="{A40C7349-7E9F-4D62-9C18-93F5B236CCB0}" type="pres">
      <dgm:prSet presAssocID="{FAECE002-CE58-438D-9F27-6D388CBD38CC}" presName="sibTrans" presStyleLbl="node1" presStyleIdx="1" presStyleCnt="3" custScaleX="67054" custScaleY="74600" custLinFactNeighborX="-7749" custLinFactNeighborY="915"/>
      <dgm:spPr/>
      <dgm:t>
        <a:bodyPr/>
        <a:lstStyle/>
        <a:p>
          <a:endParaRPr lang="en-US"/>
        </a:p>
      </dgm:t>
    </dgm:pt>
    <dgm:pt modelId="{E904AB8D-10EE-494C-BB1D-96FB17AE1C6B}" type="pres">
      <dgm:prSet presAssocID="{79416156-2A92-4138-B5CE-FEB0FE4320A8}" presName="dummy" presStyleCnt="0"/>
      <dgm:spPr/>
    </dgm:pt>
    <dgm:pt modelId="{2BB6F8B3-6459-4254-86A4-9352D685602B}" type="pres">
      <dgm:prSet presAssocID="{79416156-2A92-4138-B5CE-FEB0FE4320A8}" presName="node" presStyleLbl="revTx" presStyleIdx="2" presStyleCnt="3">
        <dgm:presLayoutVars>
          <dgm:bulletEnabled val="1"/>
        </dgm:presLayoutVars>
      </dgm:prSet>
      <dgm:spPr/>
      <dgm:t>
        <a:bodyPr/>
        <a:lstStyle/>
        <a:p>
          <a:endParaRPr lang="en-US"/>
        </a:p>
      </dgm:t>
    </dgm:pt>
    <dgm:pt modelId="{85C3EA9F-3216-4253-8E97-41E07508F03D}" type="pres">
      <dgm:prSet presAssocID="{78D9C5C0-7E6F-47B1-B6DF-6882554084D8}" presName="sibTrans" presStyleLbl="node1" presStyleIdx="2" presStyleCnt="3" custScaleX="70367" custScaleY="83464" custLinFactNeighborX="3658" custLinFactNeighborY="4703"/>
      <dgm:spPr/>
      <dgm:t>
        <a:bodyPr/>
        <a:lstStyle/>
        <a:p>
          <a:endParaRPr lang="en-US"/>
        </a:p>
      </dgm:t>
    </dgm:pt>
  </dgm:ptLst>
  <dgm:cxnLst>
    <dgm:cxn modelId="{DA722098-2EB6-9748-A114-13F9258C593A}" type="presOf" srcId="{78D9C5C0-7E6F-47B1-B6DF-6882554084D8}" destId="{85C3EA9F-3216-4253-8E97-41E07508F03D}" srcOrd="0" destOrd="0" presId="urn:microsoft.com/office/officeart/2005/8/layout/cycle1"/>
    <dgm:cxn modelId="{8FDC39A8-1E69-49C8-86C4-93A01E2EEE1A}" srcId="{A380C27C-7E8C-417A-BCEC-4F4FC0A3507F}" destId="{494E159F-0842-4F16-9748-554BA0EC96A1}" srcOrd="0" destOrd="0" parTransId="{26ECB20A-8DD7-480B-8701-093F53BC3E9F}" sibTransId="{AF68F7D2-7B45-4ADE-ADD5-370E9CE9AB2E}"/>
    <dgm:cxn modelId="{BBEDCFF2-97CF-9847-8322-9B1206FDF234}" type="presOf" srcId="{79416156-2A92-4138-B5CE-FEB0FE4320A8}" destId="{2BB6F8B3-6459-4254-86A4-9352D685602B}" srcOrd="0" destOrd="0" presId="urn:microsoft.com/office/officeart/2005/8/layout/cycle1"/>
    <dgm:cxn modelId="{4B9F0B5F-EFDE-5E4D-B25B-74C691BCAB0B}" type="presOf" srcId="{FAECE002-CE58-438D-9F27-6D388CBD38CC}" destId="{A40C7349-7E9F-4D62-9C18-93F5B236CCB0}" srcOrd="0" destOrd="0" presId="urn:microsoft.com/office/officeart/2005/8/layout/cycle1"/>
    <dgm:cxn modelId="{D0B4A5B7-1027-4465-86EC-D29B02B04CBB}" srcId="{A380C27C-7E8C-417A-BCEC-4F4FC0A3507F}" destId="{DE036C1C-6A3A-4C6B-9C28-D872005A4CE2}" srcOrd="1" destOrd="0" parTransId="{1544DB91-4088-465A-9AD4-94D506A57536}" sibTransId="{FAECE002-CE58-438D-9F27-6D388CBD38CC}"/>
    <dgm:cxn modelId="{56BF60C2-0AB5-4607-A3D3-ADBE0102A647}" srcId="{A380C27C-7E8C-417A-BCEC-4F4FC0A3507F}" destId="{79416156-2A92-4138-B5CE-FEB0FE4320A8}" srcOrd="2" destOrd="0" parTransId="{565DED77-A14A-4D42-A7D2-8C75A77E5EDC}" sibTransId="{78D9C5C0-7E6F-47B1-B6DF-6882554084D8}"/>
    <dgm:cxn modelId="{0ABD51D2-77D0-AF4E-8035-09E74067023D}" type="presOf" srcId="{AF68F7D2-7B45-4ADE-ADD5-370E9CE9AB2E}" destId="{20172689-7079-43BB-B271-CC6810E65935}" srcOrd="0" destOrd="0" presId="urn:microsoft.com/office/officeart/2005/8/layout/cycle1"/>
    <dgm:cxn modelId="{D1FD2F10-9C6E-0444-84E6-4A240D879FB1}" type="presOf" srcId="{DE036C1C-6A3A-4C6B-9C28-D872005A4CE2}" destId="{A12A44B0-1222-4F03-A401-54FAAEF86D4D}" srcOrd="0" destOrd="0" presId="urn:microsoft.com/office/officeart/2005/8/layout/cycle1"/>
    <dgm:cxn modelId="{E07FF962-352E-354C-8CEE-6A7F83CB25A8}" type="presOf" srcId="{A380C27C-7E8C-417A-BCEC-4F4FC0A3507F}" destId="{7DC73666-AB6B-4C4B-8134-6BC861ED9A2B}" srcOrd="0" destOrd="0" presId="urn:microsoft.com/office/officeart/2005/8/layout/cycle1"/>
    <dgm:cxn modelId="{6857749C-B494-694A-96EC-CD763EE41087}" type="presOf" srcId="{494E159F-0842-4F16-9748-554BA0EC96A1}" destId="{F10A3CD2-D41F-4F31-BA60-4B29C3375CCC}" srcOrd="0" destOrd="0" presId="urn:microsoft.com/office/officeart/2005/8/layout/cycle1"/>
    <dgm:cxn modelId="{83B86738-F1F1-3347-BC92-550CAC05AB52}" type="presParOf" srcId="{7DC73666-AB6B-4C4B-8134-6BC861ED9A2B}" destId="{191AB944-A8BC-4BD5-B8CD-70416C9C270E}" srcOrd="0" destOrd="0" presId="urn:microsoft.com/office/officeart/2005/8/layout/cycle1"/>
    <dgm:cxn modelId="{43E1E968-9F67-1743-B153-6DC6E60CEF9C}" type="presParOf" srcId="{7DC73666-AB6B-4C4B-8134-6BC861ED9A2B}" destId="{F10A3CD2-D41F-4F31-BA60-4B29C3375CCC}" srcOrd="1" destOrd="0" presId="urn:microsoft.com/office/officeart/2005/8/layout/cycle1"/>
    <dgm:cxn modelId="{63EE929C-3B5F-0545-BA99-703E1ED6E04D}" type="presParOf" srcId="{7DC73666-AB6B-4C4B-8134-6BC861ED9A2B}" destId="{20172689-7079-43BB-B271-CC6810E65935}" srcOrd="2" destOrd="0" presId="urn:microsoft.com/office/officeart/2005/8/layout/cycle1"/>
    <dgm:cxn modelId="{2B4587F4-8477-0847-BB08-2EB7E90EEAEE}" type="presParOf" srcId="{7DC73666-AB6B-4C4B-8134-6BC861ED9A2B}" destId="{BAAE0997-B375-47AB-B4E6-C93A64A88C30}" srcOrd="3" destOrd="0" presId="urn:microsoft.com/office/officeart/2005/8/layout/cycle1"/>
    <dgm:cxn modelId="{D9D32A54-01F0-FF43-BEA4-D29631DE86EB}" type="presParOf" srcId="{7DC73666-AB6B-4C4B-8134-6BC861ED9A2B}" destId="{A12A44B0-1222-4F03-A401-54FAAEF86D4D}" srcOrd="4" destOrd="0" presId="urn:microsoft.com/office/officeart/2005/8/layout/cycle1"/>
    <dgm:cxn modelId="{754F54F9-4207-FA41-919C-90B68830A2F5}" type="presParOf" srcId="{7DC73666-AB6B-4C4B-8134-6BC861ED9A2B}" destId="{A40C7349-7E9F-4D62-9C18-93F5B236CCB0}" srcOrd="5" destOrd="0" presId="urn:microsoft.com/office/officeart/2005/8/layout/cycle1"/>
    <dgm:cxn modelId="{4EF9F7B0-59F5-1243-B13E-2BE610432C90}" type="presParOf" srcId="{7DC73666-AB6B-4C4B-8134-6BC861ED9A2B}" destId="{E904AB8D-10EE-494C-BB1D-96FB17AE1C6B}" srcOrd="6" destOrd="0" presId="urn:microsoft.com/office/officeart/2005/8/layout/cycle1"/>
    <dgm:cxn modelId="{DAB9DC5B-C1D8-5A47-A18C-BE686856CA88}" type="presParOf" srcId="{7DC73666-AB6B-4C4B-8134-6BC861ED9A2B}" destId="{2BB6F8B3-6459-4254-86A4-9352D685602B}" srcOrd="7" destOrd="0" presId="urn:microsoft.com/office/officeart/2005/8/layout/cycle1"/>
    <dgm:cxn modelId="{17245D0A-61D2-D542-ADFC-A44A0019504D}" type="presParOf" srcId="{7DC73666-AB6B-4C4B-8134-6BC861ED9A2B}" destId="{85C3EA9F-3216-4253-8E97-41E07508F03D}"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80C27C-7E8C-417A-BCEC-4F4FC0A3507F}" type="doc">
      <dgm:prSet loTypeId="urn:microsoft.com/office/officeart/2005/8/layout/cycle1" loCatId="cycle" qsTypeId="urn:microsoft.com/office/officeart/2005/8/quickstyle/3d4" qsCatId="3D" csTypeId="urn:microsoft.com/office/officeart/2005/8/colors/accent1_2" csCatId="accent1" phldr="1"/>
      <dgm:spPr/>
      <dgm:t>
        <a:bodyPr/>
        <a:lstStyle/>
        <a:p>
          <a:endParaRPr lang="en-US"/>
        </a:p>
      </dgm:t>
    </dgm:pt>
    <dgm:pt modelId="{494E159F-0842-4F16-9748-554BA0EC96A1}">
      <dgm:prSet phldrT="[Text]"/>
      <dgm:spPr/>
      <dgm:t>
        <a:bodyPr/>
        <a:lstStyle/>
        <a:p>
          <a:endParaRPr lang="en-US" dirty="0"/>
        </a:p>
      </dgm:t>
    </dgm:pt>
    <dgm:pt modelId="{26ECB20A-8DD7-480B-8701-093F53BC3E9F}" type="parTrans" cxnId="{8FDC39A8-1E69-49C8-86C4-93A01E2EEE1A}">
      <dgm:prSet/>
      <dgm:spPr/>
      <dgm:t>
        <a:bodyPr/>
        <a:lstStyle/>
        <a:p>
          <a:endParaRPr lang="en-US"/>
        </a:p>
      </dgm:t>
    </dgm:pt>
    <dgm:pt modelId="{AF68F7D2-7B45-4ADE-ADD5-370E9CE9AB2E}" type="sibTrans" cxnId="{8FDC39A8-1E69-49C8-86C4-93A01E2EEE1A}">
      <dgm:prSet/>
      <dgm:spPr/>
      <dgm:t>
        <a:bodyPr/>
        <a:lstStyle/>
        <a:p>
          <a:endParaRPr lang="en-US" dirty="0"/>
        </a:p>
      </dgm:t>
    </dgm:pt>
    <dgm:pt modelId="{DE036C1C-6A3A-4C6B-9C28-D872005A4CE2}">
      <dgm:prSet phldrT="[Text]"/>
      <dgm:spPr/>
      <dgm:t>
        <a:bodyPr/>
        <a:lstStyle/>
        <a:p>
          <a:endParaRPr lang="en-US" dirty="0"/>
        </a:p>
      </dgm:t>
    </dgm:pt>
    <dgm:pt modelId="{1544DB91-4088-465A-9AD4-94D506A57536}" type="parTrans" cxnId="{D0B4A5B7-1027-4465-86EC-D29B02B04CBB}">
      <dgm:prSet/>
      <dgm:spPr/>
      <dgm:t>
        <a:bodyPr/>
        <a:lstStyle/>
        <a:p>
          <a:endParaRPr lang="en-US"/>
        </a:p>
      </dgm:t>
    </dgm:pt>
    <dgm:pt modelId="{FAECE002-CE58-438D-9F27-6D388CBD38CC}" type="sibTrans" cxnId="{D0B4A5B7-1027-4465-86EC-D29B02B04CBB}">
      <dgm:prSet/>
      <dgm:spPr/>
      <dgm:t>
        <a:bodyPr/>
        <a:lstStyle/>
        <a:p>
          <a:endParaRPr lang="en-US" dirty="0"/>
        </a:p>
      </dgm:t>
    </dgm:pt>
    <dgm:pt modelId="{79416156-2A92-4138-B5CE-FEB0FE4320A8}">
      <dgm:prSet phldrT="[Text]"/>
      <dgm:spPr/>
      <dgm:t>
        <a:bodyPr/>
        <a:lstStyle/>
        <a:p>
          <a:endParaRPr lang="en-US" dirty="0"/>
        </a:p>
      </dgm:t>
    </dgm:pt>
    <dgm:pt modelId="{565DED77-A14A-4D42-A7D2-8C75A77E5EDC}" type="parTrans" cxnId="{56BF60C2-0AB5-4607-A3D3-ADBE0102A647}">
      <dgm:prSet/>
      <dgm:spPr/>
      <dgm:t>
        <a:bodyPr/>
        <a:lstStyle/>
        <a:p>
          <a:endParaRPr lang="en-US"/>
        </a:p>
      </dgm:t>
    </dgm:pt>
    <dgm:pt modelId="{78D9C5C0-7E6F-47B1-B6DF-6882554084D8}" type="sibTrans" cxnId="{56BF60C2-0AB5-4607-A3D3-ADBE0102A647}">
      <dgm:prSet/>
      <dgm:spPr/>
      <dgm:t>
        <a:bodyPr/>
        <a:lstStyle/>
        <a:p>
          <a:endParaRPr lang="en-US" dirty="0"/>
        </a:p>
      </dgm:t>
    </dgm:pt>
    <dgm:pt modelId="{7DC73666-AB6B-4C4B-8134-6BC861ED9A2B}" type="pres">
      <dgm:prSet presAssocID="{A380C27C-7E8C-417A-BCEC-4F4FC0A3507F}" presName="cycle" presStyleCnt="0">
        <dgm:presLayoutVars>
          <dgm:dir/>
          <dgm:resizeHandles val="exact"/>
        </dgm:presLayoutVars>
      </dgm:prSet>
      <dgm:spPr/>
      <dgm:t>
        <a:bodyPr/>
        <a:lstStyle/>
        <a:p>
          <a:endParaRPr lang="en-US"/>
        </a:p>
      </dgm:t>
    </dgm:pt>
    <dgm:pt modelId="{191AB944-A8BC-4BD5-B8CD-70416C9C270E}" type="pres">
      <dgm:prSet presAssocID="{494E159F-0842-4F16-9748-554BA0EC96A1}" presName="dummy" presStyleCnt="0"/>
      <dgm:spPr/>
    </dgm:pt>
    <dgm:pt modelId="{F10A3CD2-D41F-4F31-BA60-4B29C3375CCC}" type="pres">
      <dgm:prSet presAssocID="{494E159F-0842-4F16-9748-554BA0EC96A1}" presName="node" presStyleLbl="revTx" presStyleIdx="0" presStyleCnt="3">
        <dgm:presLayoutVars>
          <dgm:bulletEnabled val="1"/>
        </dgm:presLayoutVars>
      </dgm:prSet>
      <dgm:spPr/>
      <dgm:t>
        <a:bodyPr/>
        <a:lstStyle/>
        <a:p>
          <a:endParaRPr lang="en-US"/>
        </a:p>
      </dgm:t>
    </dgm:pt>
    <dgm:pt modelId="{20172689-7079-43BB-B271-CC6810E65935}" type="pres">
      <dgm:prSet presAssocID="{AF68F7D2-7B45-4ADE-ADD5-370E9CE9AB2E}" presName="sibTrans" presStyleLbl="node1" presStyleIdx="0" presStyleCnt="3" custScaleX="70894" custScaleY="72952" custLinFactNeighborX="11754" custLinFactNeighborY="2784"/>
      <dgm:spPr/>
      <dgm:t>
        <a:bodyPr/>
        <a:lstStyle/>
        <a:p>
          <a:endParaRPr lang="en-US"/>
        </a:p>
      </dgm:t>
    </dgm:pt>
    <dgm:pt modelId="{BAAE0997-B375-47AB-B4E6-C93A64A88C30}" type="pres">
      <dgm:prSet presAssocID="{DE036C1C-6A3A-4C6B-9C28-D872005A4CE2}" presName="dummy" presStyleCnt="0"/>
      <dgm:spPr/>
    </dgm:pt>
    <dgm:pt modelId="{A12A44B0-1222-4F03-A401-54FAAEF86D4D}" type="pres">
      <dgm:prSet presAssocID="{DE036C1C-6A3A-4C6B-9C28-D872005A4CE2}" presName="node" presStyleLbl="revTx" presStyleIdx="1" presStyleCnt="3">
        <dgm:presLayoutVars>
          <dgm:bulletEnabled val="1"/>
        </dgm:presLayoutVars>
      </dgm:prSet>
      <dgm:spPr/>
      <dgm:t>
        <a:bodyPr/>
        <a:lstStyle/>
        <a:p>
          <a:endParaRPr lang="en-US"/>
        </a:p>
      </dgm:t>
    </dgm:pt>
    <dgm:pt modelId="{A40C7349-7E9F-4D62-9C18-93F5B236CCB0}" type="pres">
      <dgm:prSet presAssocID="{FAECE002-CE58-438D-9F27-6D388CBD38CC}" presName="sibTrans" presStyleLbl="node1" presStyleIdx="1" presStyleCnt="3" custScaleX="67054" custScaleY="74600" custLinFactNeighborX="-7749" custLinFactNeighborY="915"/>
      <dgm:spPr/>
      <dgm:t>
        <a:bodyPr/>
        <a:lstStyle/>
        <a:p>
          <a:endParaRPr lang="en-US"/>
        </a:p>
      </dgm:t>
    </dgm:pt>
    <dgm:pt modelId="{E904AB8D-10EE-494C-BB1D-96FB17AE1C6B}" type="pres">
      <dgm:prSet presAssocID="{79416156-2A92-4138-B5CE-FEB0FE4320A8}" presName="dummy" presStyleCnt="0"/>
      <dgm:spPr/>
    </dgm:pt>
    <dgm:pt modelId="{2BB6F8B3-6459-4254-86A4-9352D685602B}" type="pres">
      <dgm:prSet presAssocID="{79416156-2A92-4138-B5CE-FEB0FE4320A8}" presName="node" presStyleLbl="revTx" presStyleIdx="2" presStyleCnt="3">
        <dgm:presLayoutVars>
          <dgm:bulletEnabled val="1"/>
        </dgm:presLayoutVars>
      </dgm:prSet>
      <dgm:spPr/>
      <dgm:t>
        <a:bodyPr/>
        <a:lstStyle/>
        <a:p>
          <a:endParaRPr lang="en-US"/>
        </a:p>
      </dgm:t>
    </dgm:pt>
    <dgm:pt modelId="{85C3EA9F-3216-4253-8E97-41E07508F03D}" type="pres">
      <dgm:prSet presAssocID="{78D9C5C0-7E6F-47B1-B6DF-6882554084D8}" presName="sibTrans" presStyleLbl="node1" presStyleIdx="2" presStyleCnt="3" custScaleX="70367" custScaleY="83464" custLinFactNeighborX="3658" custLinFactNeighborY="4703"/>
      <dgm:spPr/>
      <dgm:t>
        <a:bodyPr/>
        <a:lstStyle/>
        <a:p>
          <a:endParaRPr lang="en-US"/>
        </a:p>
      </dgm:t>
    </dgm:pt>
  </dgm:ptLst>
  <dgm:cxnLst>
    <dgm:cxn modelId="{2834717F-D710-4F49-8BF3-7ABBD09EEDE8}" type="presOf" srcId="{79416156-2A92-4138-B5CE-FEB0FE4320A8}" destId="{2BB6F8B3-6459-4254-86A4-9352D685602B}" srcOrd="0" destOrd="0" presId="urn:microsoft.com/office/officeart/2005/8/layout/cycle1"/>
    <dgm:cxn modelId="{8FDC39A8-1E69-49C8-86C4-93A01E2EEE1A}" srcId="{A380C27C-7E8C-417A-BCEC-4F4FC0A3507F}" destId="{494E159F-0842-4F16-9748-554BA0EC96A1}" srcOrd="0" destOrd="0" parTransId="{26ECB20A-8DD7-480B-8701-093F53BC3E9F}" sibTransId="{AF68F7D2-7B45-4ADE-ADD5-370E9CE9AB2E}"/>
    <dgm:cxn modelId="{EAA9381D-BE06-4245-8198-325FC44A11C2}" type="presOf" srcId="{494E159F-0842-4F16-9748-554BA0EC96A1}" destId="{F10A3CD2-D41F-4F31-BA60-4B29C3375CCC}" srcOrd="0" destOrd="0" presId="urn:microsoft.com/office/officeart/2005/8/layout/cycle1"/>
    <dgm:cxn modelId="{965F0093-C079-164A-B78B-D2B7DF2CAE73}" type="presOf" srcId="{A380C27C-7E8C-417A-BCEC-4F4FC0A3507F}" destId="{7DC73666-AB6B-4C4B-8134-6BC861ED9A2B}" srcOrd="0" destOrd="0" presId="urn:microsoft.com/office/officeart/2005/8/layout/cycle1"/>
    <dgm:cxn modelId="{F522DAD5-2B0F-064E-A9D3-FCEEA76B1836}" type="presOf" srcId="{AF68F7D2-7B45-4ADE-ADD5-370E9CE9AB2E}" destId="{20172689-7079-43BB-B271-CC6810E65935}" srcOrd="0" destOrd="0" presId="urn:microsoft.com/office/officeart/2005/8/layout/cycle1"/>
    <dgm:cxn modelId="{743CFF8D-D37B-4A43-9B61-12909D7663B7}" type="presOf" srcId="{78D9C5C0-7E6F-47B1-B6DF-6882554084D8}" destId="{85C3EA9F-3216-4253-8E97-41E07508F03D}" srcOrd="0" destOrd="0" presId="urn:microsoft.com/office/officeart/2005/8/layout/cycle1"/>
    <dgm:cxn modelId="{28BF28D5-07CA-994F-B3F5-5ACE5C775FF9}" type="presOf" srcId="{DE036C1C-6A3A-4C6B-9C28-D872005A4CE2}" destId="{A12A44B0-1222-4F03-A401-54FAAEF86D4D}" srcOrd="0" destOrd="0" presId="urn:microsoft.com/office/officeart/2005/8/layout/cycle1"/>
    <dgm:cxn modelId="{D0B4A5B7-1027-4465-86EC-D29B02B04CBB}" srcId="{A380C27C-7E8C-417A-BCEC-4F4FC0A3507F}" destId="{DE036C1C-6A3A-4C6B-9C28-D872005A4CE2}" srcOrd="1" destOrd="0" parTransId="{1544DB91-4088-465A-9AD4-94D506A57536}" sibTransId="{FAECE002-CE58-438D-9F27-6D388CBD38CC}"/>
    <dgm:cxn modelId="{56BF60C2-0AB5-4607-A3D3-ADBE0102A647}" srcId="{A380C27C-7E8C-417A-BCEC-4F4FC0A3507F}" destId="{79416156-2A92-4138-B5CE-FEB0FE4320A8}" srcOrd="2" destOrd="0" parTransId="{565DED77-A14A-4D42-A7D2-8C75A77E5EDC}" sibTransId="{78D9C5C0-7E6F-47B1-B6DF-6882554084D8}"/>
    <dgm:cxn modelId="{8391CEE4-17E4-B54B-B467-AB482D95CB12}" type="presOf" srcId="{FAECE002-CE58-438D-9F27-6D388CBD38CC}" destId="{A40C7349-7E9F-4D62-9C18-93F5B236CCB0}" srcOrd="0" destOrd="0" presId="urn:microsoft.com/office/officeart/2005/8/layout/cycle1"/>
    <dgm:cxn modelId="{AEF19160-0B0C-4942-AF42-CC00E1AF2C28}" type="presParOf" srcId="{7DC73666-AB6B-4C4B-8134-6BC861ED9A2B}" destId="{191AB944-A8BC-4BD5-B8CD-70416C9C270E}" srcOrd="0" destOrd="0" presId="urn:microsoft.com/office/officeart/2005/8/layout/cycle1"/>
    <dgm:cxn modelId="{717DB592-8B7F-4746-9DED-B3A5914F106A}" type="presParOf" srcId="{7DC73666-AB6B-4C4B-8134-6BC861ED9A2B}" destId="{F10A3CD2-D41F-4F31-BA60-4B29C3375CCC}" srcOrd="1" destOrd="0" presId="urn:microsoft.com/office/officeart/2005/8/layout/cycle1"/>
    <dgm:cxn modelId="{9AF4E3B9-C2C5-0447-A2CC-0746E3DC6692}" type="presParOf" srcId="{7DC73666-AB6B-4C4B-8134-6BC861ED9A2B}" destId="{20172689-7079-43BB-B271-CC6810E65935}" srcOrd="2" destOrd="0" presId="urn:microsoft.com/office/officeart/2005/8/layout/cycle1"/>
    <dgm:cxn modelId="{8C3EB8DD-2B34-8144-9674-47C6F8981E46}" type="presParOf" srcId="{7DC73666-AB6B-4C4B-8134-6BC861ED9A2B}" destId="{BAAE0997-B375-47AB-B4E6-C93A64A88C30}" srcOrd="3" destOrd="0" presId="urn:microsoft.com/office/officeart/2005/8/layout/cycle1"/>
    <dgm:cxn modelId="{66805D07-145D-4241-B0C5-D048C92803AE}" type="presParOf" srcId="{7DC73666-AB6B-4C4B-8134-6BC861ED9A2B}" destId="{A12A44B0-1222-4F03-A401-54FAAEF86D4D}" srcOrd="4" destOrd="0" presId="urn:microsoft.com/office/officeart/2005/8/layout/cycle1"/>
    <dgm:cxn modelId="{6C01F4F3-B181-7545-9145-D6BFA0102784}" type="presParOf" srcId="{7DC73666-AB6B-4C4B-8134-6BC861ED9A2B}" destId="{A40C7349-7E9F-4D62-9C18-93F5B236CCB0}" srcOrd="5" destOrd="0" presId="urn:microsoft.com/office/officeart/2005/8/layout/cycle1"/>
    <dgm:cxn modelId="{36611D57-2F2A-554E-B1E6-1C3CE5C4C998}" type="presParOf" srcId="{7DC73666-AB6B-4C4B-8134-6BC861ED9A2B}" destId="{E904AB8D-10EE-494C-BB1D-96FB17AE1C6B}" srcOrd="6" destOrd="0" presId="urn:microsoft.com/office/officeart/2005/8/layout/cycle1"/>
    <dgm:cxn modelId="{74915FDE-4D38-BF4F-A5B1-467E907BDBEF}" type="presParOf" srcId="{7DC73666-AB6B-4C4B-8134-6BC861ED9A2B}" destId="{2BB6F8B3-6459-4254-86A4-9352D685602B}" srcOrd="7" destOrd="0" presId="urn:microsoft.com/office/officeart/2005/8/layout/cycle1"/>
    <dgm:cxn modelId="{15DE7E16-7137-8649-AB3E-C13573CC7F43}" type="presParOf" srcId="{7DC73666-AB6B-4C4B-8134-6BC861ED9A2B}" destId="{85C3EA9F-3216-4253-8E97-41E07508F03D}"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80C27C-7E8C-417A-BCEC-4F4FC0A3507F}" type="doc">
      <dgm:prSet loTypeId="urn:microsoft.com/office/officeart/2005/8/layout/cycle1" loCatId="cycle" qsTypeId="urn:microsoft.com/office/officeart/2005/8/quickstyle/3d4" qsCatId="3D" csTypeId="urn:microsoft.com/office/officeart/2005/8/colors/accent1_2" csCatId="accent1" phldr="1"/>
      <dgm:spPr/>
      <dgm:t>
        <a:bodyPr/>
        <a:lstStyle/>
        <a:p>
          <a:endParaRPr lang="en-US"/>
        </a:p>
      </dgm:t>
    </dgm:pt>
    <dgm:pt modelId="{494E159F-0842-4F16-9748-554BA0EC96A1}">
      <dgm:prSet phldrT="[Text]"/>
      <dgm:spPr/>
      <dgm:t>
        <a:bodyPr/>
        <a:lstStyle/>
        <a:p>
          <a:endParaRPr lang="en-US" dirty="0"/>
        </a:p>
      </dgm:t>
    </dgm:pt>
    <dgm:pt modelId="{26ECB20A-8DD7-480B-8701-093F53BC3E9F}" type="parTrans" cxnId="{8FDC39A8-1E69-49C8-86C4-93A01E2EEE1A}">
      <dgm:prSet/>
      <dgm:spPr/>
      <dgm:t>
        <a:bodyPr/>
        <a:lstStyle/>
        <a:p>
          <a:endParaRPr lang="en-US"/>
        </a:p>
      </dgm:t>
    </dgm:pt>
    <dgm:pt modelId="{AF68F7D2-7B45-4ADE-ADD5-370E9CE9AB2E}" type="sibTrans" cxnId="{8FDC39A8-1E69-49C8-86C4-93A01E2EEE1A}">
      <dgm:prSet/>
      <dgm:spPr/>
      <dgm:t>
        <a:bodyPr/>
        <a:lstStyle/>
        <a:p>
          <a:endParaRPr lang="en-US" dirty="0"/>
        </a:p>
      </dgm:t>
    </dgm:pt>
    <dgm:pt modelId="{DE036C1C-6A3A-4C6B-9C28-D872005A4CE2}">
      <dgm:prSet phldrT="[Text]"/>
      <dgm:spPr/>
      <dgm:t>
        <a:bodyPr/>
        <a:lstStyle/>
        <a:p>
          <a:endParaRPr lang="en-US" dirty="0"/>
        </a:p>
      </dgm:t>
    </dgm:pt>
    <dgm:pt modelId="{1544DB91-4088-465A-9AD4-94D506A57536}" type="parTrans" cxnId="{D0B4A5B7-1027-4465-86EC-D29B02B04CBB}">
      <dgm:prSet/>
      <dgm:spPr/>
      <dgm:t>
        <a:bodyPr/>
        <a:lstStyle/>
        <a:p>
          <a:endParaRPr lang="en-US"/>
        </a:p>
      </dgm:t>
    </dgm:pt>
    <dgm:pt modelId="{FAECE002-CE58-438D-9F27-6D388CBD38CC}" type="sibTrans" cxnId="{D0B4A5B7-1027-4465-86EC-D29B02B04CBB}">
      <dgm:prSet/>
      <dgm:spPr/>
      <dgm:t>
        <a:bodyPr/>
        <a:lstStyle/>
        <a:p>
          <a:endParaRPr lang="en-US" dirty="0"/>
        </a:p>
      </dgm:t>
    </dgm:pt>
    <dgm:pt modelId="{79416156-2A92-4138-B5CE-FEB0FE4320A8}">
      <dgm:prSet phldrT="[Text]"/>
      <dgm:spPr/>
      <dgm:t>
        <a:bodyPr/>
        <a:lstStyle/>
        <a:p>
          <a:endParaRPr lang="en-US" dirty="0"/>
        </a:p>
      </dgm:t>
    </dgm:pt>
    <dgm:pt modelId="{565DED77-A14A-4D42-A7D2-8C75A77E5EDC}" type="parTrans" cxnId="{56BF60C2-0AB5-4607-A3D3-ADBE0102A647}">
      <dgm:prSet/>
      <dgm:spPr/>
      <dgm:t>
        <a:bodyPr/>
        <a:lstStyle/>
        <a:p>
          <a:endParaRPr lang="en-US"/>
        </a:p>
      </dgm:t>
    </dgm:pt>
    <dgm:pt modelId="{78D9C5C0-7E6F-47B1-B6DF-6882554084D8}" type="sibTrans" cxnId="{56BF60C2-0AB5-4607-A3D3-ADBE0102A647}">
      <dgm:prSet/>
      <dgm:spPr/>
      <dgm:t>
        <a:bodyPr/>
        <a:lstStyle/>
        <a:p>
          <a:endParaRPr lang="en-US" dirty="0"/>
        </a:p>
      </dgm:t>
    </dgm:pt>
    <dgm:pt modelId="{7DC73666-AB6B-4C4B-8134-6BC861ED9A2B}" type="pres">
      <dgm:prSet presAssocID="{A380C27C-7E8C-417A-BCEC-4F4FC0A3507F}" presName="cycle" presStyleCnt="0">
        <dgm:presLayoutVars>
          <dgm:dir/>
          <dgm:resizeHandles val="exact"/>
        </dgm:presLayoutVars>
      </dgm:prSet>
      <dgm:spPr/>
      <dgm:t>
        <a:bodyPr/>
        <a:lstStyle/>
        <a:p>
          <a:endParaRPr lang="en-US"/>
        </a:p>
      </dgm:t>
    </dgm:pt>
    <dgm:pt modelId="{191AB944-A8BC-4BD5-B8CD-70416C9C270E}" type="pres">
      <dgm:prSet presAssocID="{494E159F-0842-4F16-9748-554BA0EC96A1}" presName="dummy" presStyleCnt="0"/>
      <dgm:spPr/>
    </dgm:pt>
    <dgm:pt modelId="{F10A3CD2-D41F-4F31-BA60-4B29C3375CCC}" type="pres">
      <dgm:prSet presAssocID="{494E159F-0842-4F16-9748-554BA0EC96A1}" presName="node" presStyleLbl="revTx" presStyleIdx="0" presStyleCnt="3">
        <dgm:presLayoutVars>
          <dgm:bulletEnabled val="1"/>
        </dgm:presLayoutVars>
      </dgm:prSet>
      <dgm:spPr/>
      <dgm:t>
        <a:bodyPr/>
        <a:lstStyle/>
        <a:p>
          <a:endParaRPr lang="en-US"/>
        </a:p>
      </dgm:t>
    </dgm:pt>
    <dgm:pt modelId="{20172689-7079-43BB-B271-CC6810E65935}" type="pres">
      <dgm:prSet presAssocID="{AF68F7D2-7B45-4ADE-ADD5-370E9CE9AB2E}" presName="sibTrans" presStyleLbl="node1" presStyleIdx="0" presStyleCnt="3" custScaleX="70894" custScaleY="72952" custLinFactNeighborX="11754" custLinFactNeighborY="2784"/>
      <dgm:spPr/>
      <dgm:t>
        <a:bodyPr/>
        <a:lstStyle/>
        <a:p>
          <a:endParaRPr lang="en-US"/>
        </a:p>
      </dgm:t>
    </dgm:pt>
    <dgm:pt modelId="{BAAE0997-B375-47AB-B4E6-C93A64A88C30}" type="pres">
      <dgm:prSet presAssocID="{DE036C1C-6A3A-4C6B-9C28-D872005A4CE2}" presName="dummy" presStyleCnt="0"/>
      <dgm:spPr/>
    </dgm:pt>
    <dgm:pt modelId="{A12A44B0-1222-4F03-A401-54FAAEF86D4D}" type="pres">
      <dgm:prSet presAssocID="{DE036C1C-6A3A-4C6B-9C28-D872005A4CE2}" presName="node" presStyleLbl="revTx" presStyleIdx="1" presStyleCnt="3">
        <dgm:presLayoutVars>
          <dgm:bulletEnabled val="1"/>
        </dgm:presLayoutVars>
      </dgm:prSet>
      <dgm:spPr/>
      <dgm:t>
        <a:bodyPr/>
        <a:lstStyle/>
        <a:p>
          <a:endParaRPr lang="en-US"/>
        </a:p>
      </dgm:t>
    </dgm:pt>
    <dgm:pt modelId="{A40C7349-7E9F-4D62-9C18-93F5B236CCB0}" type="pres">
      <dgm:prSet presAssocID="{FAECE002-CE58-438D-9F27-6D388CBD38CC}" presName="sibTrans" presStyleLbl="node1" presStyleIdx="1" presStyleCnt="3" custScaleX="67054" custScaleY="74600" custLinFactNeighborX="-7749" custLinFactNeighborY="915"/>
      <dgm:spPr/>
      <dgm:t>
        <a:bodyPr/>
        <a:lstStyle/>
        <a:p>
          <a:endParaRPr lang="en-US"/>
        </a:p>
      </dgm:t>
    </dgm:pt>
    <dgm:pt modelId="{E904AB8D-10EE-494C-BB1D-96FB17AE1C6B}" type="pres">
      <dgm:prSet presAssocID="{79416156-2A92-4138-B5CE-FEB0FE4320A8}" presName="dummy" presStyleCnt="0"/>
      <dgm:spPr/>
    </dgm:pt>
    <dgm:pt modelId="{2BB6F8B3-6459-4254-86A4-9352D685602B}" type="pres">
      <dgm:prSet presAssocID="{79416156-2A92-4138-B5CE-FEB0FE4320A8}" presName="node" presStyleLbl="revTx" presStyleIdx="2" presStyleCnt="3">
        <dgm:presLayoutVars>
          <dgm:bulletEnabled val="1"/>
        </dgm:presLayoutVars>
      </dgm:prSet>
      <dgm:spPr/>
      <dgm:t>
        <a:bodyPr/>
        <a:lstStyle/>
        <a:p>
          <a:endParaRPr lang="en-US"/>
        </a:p>
      </dgm:t>
    </dgm:pt>
    <dgm:pt modelId="{85C3EA9F-3216-4253-8E97-41E07508F03D}" type="pres">
      <dgm:prSet presAssocID="{78D9C5C0-7E6F-47B1-B6DF-6882554084D8}" presName="sibTrans" presStyleLbl="node1" presStyleIdx="2" presStyleCnt="3" custScaleX="70367" custScaleY="83464" custLinFactNeighborX="3658" custLinFactNeighborY="4703"/>
      <dgm:spPr/>
      <dgm:t>
        <a:bodyPr/>
        <a:lstStyle/>
        <a:p>
          <a:endParaRPr lang="en-US"/>
        </a:p>
      </dgm:t>
    </dgm:pt>
  </dgm:ptLst>
  <dgm:cxnLst>
    <dgm:cxn modelId="{018843F3-F69B-324C-8202-1BAD9F454B05}" type="presOf" srcId="{FAECE002-CE58-438D-9F27-6D388CBD38CC}" destId="{A40C7349-7E9F-4D62-9C18-93F5B236CCB0}" srcOrd="0" destOrd="0" presId="urn:microsoft.com/office/officeart/2005/8/layout/cycle1"/>
    <dgm:cxn modelId="{8FDC39A8-1E69-49C8-86C4-93A01E2EEE1A}" srcId="{A380C27C-7E8C-417A-BCEC-4F4FC0A3507F}" destId="{494E159F-0842-4F16-9748-554BA0EC96A1}" srcOrd="0" destOrd="0" parTransId="{26ECB20A-8DD7-480B-8701-093F53BC3E9F}" sibTransId="{AF68F7D2-7B45-4ADE-ADD5-370E9CE9AB2E}"/>
    <dgm:cxn modelId="{E0CF3D6A-7773-EA42-8D36-5765A53D95F6}" type="presOf" srcId="{AF68F7D2-7B45-4ADE-ADD5-370E9CE9AB2E}" destId="{20172689-7079-43BB-B271-CC6810E65935}" srcOrd="0" destOrd="0" presId="urn:microsoft.com/office/officeart/2005/8/layout/cycle1"/>
    <dgm:cxn modelId="{78385949-C0F1-BE4B-9135-A244A6C725F4}" type="presOf" srcId="{DE036C1C-6A3A-4C6B-9C28-D872005A4CE2}" destId="{A12A44B0-1222-4F03-A401-54FAAEF86D4D}" srcOrd="0" destOrd="0" presId="urn:microsoft.com/office/officeart/2005/8/layout/cycle1"/>
    <dgm:cxn modelId="{679733AF-0AF6-2943-946C-5BFB28F1FAD9}" type="presOf" srcId="{79416156-2A92-4138-B5CE-FEB0FE4320A8}" destId="{2BB6F8B3-6459-4254-86A4-9352D685602B}" srcOrd="0" destOrd="0" presId="urn:microsoft.com/office/officeart/2005/8/layout/cycle1"/>
    <dgm:cxn modelId="{027F9459-D91E-DA4B-AB44-C58E61DB563E}" type="presOf" srcId="{A380C27C-7E8C-417A-BCEC-4F4FC0A3507F}" destId="{7DC73666-AB6B-4C4B-8134-6BC861ED9A2B}" srcOrd="0" destOrd="0" presId="urn:microsoft.com/office/officeart/2005/8/layout/cycle1"/>
    <dgm:cxn modelId="{D0B4A5B7-1027-4465-86EC-D29B02B04CBB}" srcId="{A380C27C-7E8C-417A-BCEC-4F4FC0A3507F}" destId="{DE036C1C-6A3A-4C6B-9C28-D872005A4CE2}" srcOrd="1" destOrd="0" parTransId="{1544DB91-4088-465A-9AD4-94D506A57536}" sibTransId="{FAECE002-CE58-438D-9F27-6D388CBD38CC}"/>
    <dgm:cxn modelId="{FF8B479B-C79A-C744-852D-55C378BA798D}" type="presOf" srcId="{494E159F-0842-4F16-9748-554BA0EC96A1}" destId="{F10A3CD2-D41F-4F31-BA60-4B29C3375CCC}" srcOrd="0" destOrd="0" presId="urn:microsoft.com/office/officeart/2005/8/layout/cycle1"/>
    <dgm:cxn modelId="{0B60B1B3-E8A8-DD43-B1E5-5834E6548CE3}" type="presOf" srcId="{78D9C5C0-7E6F-47B1-B6DF-6882554084D8}" destId="{85C3EA9F-3216-4253-8E97-41E07508F03D}" srcOrd="0" destOrd="0" presId="urn:microsoft.com/office/officeart/2005/8/layout/cycle1"/>
    <dgm:cxn modelId="{56BF60C2-0AB5-4607-A3D3-ADBE0102A647}" srcId="{A380C27C-7E8C-417A-BCEC-4F4FC0A3507F}" destId="{79416156-2A92-4138-B5CE-FEB0FE4320A8}" srcOrd="2" destOrd="0" parTransId="{565DED77-A14A-4D42-A7D2-8C75A77E5EDC}" sibTransId="{78D9C5C0-7E6F-47B1-B6DF-6882554084D8}"/>
    <dgm:cxn modelId="{86C3FFF5-0E69-AA4E-9D0A-04085581A8D8}" type="presParOf" srcId="{7DC73666-AB6B-4C4B-8134-6BC861ED9A2B}" destId="{191AB944-A8BC-4BD5-B8CD-70416C9C270E}" srcOrd="0" destOrd="0" presId="urn:microsoft.com/office/officeart/2005/8/layout/cycle1"/>
    <dgm:cxn modelId="{44916564-A96B-8344-98A1-E192C5A0A296}" type="presParOf" srcId="{7DC73666-AB6B-4C4B-8134-6BC861ED9A2B}" destId="{F10A3CD2-D41F-4F31-BA60-4B29C3375CCC}" srcOrd="1" destOrd="0" presId="urn:microsoft.com/office/officeart/2005/8/layout/cycle1"/>
    <dgm:cxn modelId="{79350B9F-C765-8F44-AFDB-4F6160684D79}" type="presParOf" srcId="{7DC73666-AB6B-4C4B-8134-6BC861ED9A2B}" destId="{20172689-7079-43BB-B271-CC6810E65935}" srcOrd="2" destOrd="0" presId="urn:microsoft.com/office/officeart/2005/8/layout/cycle1"/>
    <dgm:cxn modelId="{C365E99C-5A9F-7141-8C67-E1E4D719AEE5}" type="presParOf" srcId="{7DC73666-AB6B-4C4B-8134-6BC861ED9A2B}" destId="{BAAE0997-B375-47AB-B4E6-C93A64A88C30}" srcOrd="3" destOrd="0" presId="urn:microsoft.com/office/officeart/2005/8/layout/cycle1"/>
    <dgm:cxn modelId="{A9A6B68E-CFB1-4F49-A030-1F12EAD72B5A}" type="presParOf" srcId="{7DC73666-AB6B-4C4B-8134-6BC861ED9A2B}" destId="{A12A44B0-1222-4F03-A401-54FAAEF86D4D}" srcOrd="4" destOrd="0" presId="urn:microsoft.com/office/officeart/2005/8/layout/cycle1"/>
    <dgm:cxn modelId="{CDD752B4-45D3-9549-B8E7-1EFAF6CEAF38}" type="presParOf" srcId="{7DC73666-AB6B-4C4B-8134-6BC861ED9A2B}" destId="{A40C7349-7E9F-4D62-9C18-93F5B236CCB0}" srcOrd="5" destOrd="0" presId="urn:microsoft.com/office/officeart/2005/8/layout/cycle1"/>
    <dgm:cxn modelId="{61A26764-F235-3441-93F7-D5117EB734E8}" type="presParOf" srcId="{7DC73666-AB6B-4C4B-8134-6BC861ED9A2B}" destId="{E904AB8D-10EE-494C-BB1D-96FB17AE1C6B}" srcOrd="6" destOrd="0" presId="urn:microsoft.com/office/officeart/2005/8/layout/cycle1"/>
    <dgm:cxn modelId="{598A272C-DDC2-3A47-9F8B-592C5ED17CE2}" type="presParOf" srcId="{7DC73666-AB6B-4C4B-8134-6BC861ED9A2B}" destId="{2BB6F8B3-6459-4254-86A4-9352D685602B}" srcOrd="7" destOrd="0" presId="urn:microsoft.com/office/officeart/2005/8/layout/cycle1"/>
    <dgm:cxn modelId="{C3C51946-D950-BA46-AF15-3AB9B431A41C}" type="presParOf" srcId="{7DC73666-AB6B-4C4B-8134-6BC861ED9A2B}" destId="{85C3EA9F-3216-4253-8E97-41E07508F03D}"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80C27C-7E8C-417A-BCEC-4F4FC0A3507F}" type="doc">
      <dgm:prSet loTypeId="urn:microsoft.com/office/officeart/2005/8/layout/cycle1" loCatId="cycle" qsTypeId="urn:microsoft.com/office/officeart/2005/8/quickstyle/3d4" qsCatId="3D" csTypeId="urn:microsoft.com/office/officeart/2005/8/colors/accent1_2" csCatId="accent1" phldr="1"/>
      <dgm:spPr/>
      <dgm:t>
        <a:bodyPr/>
        <a:lstStyle/>
        <a:p>
          <a:endParaRPr lang="en-US"/>
        </a:p>
      </dgm:t>
    </dgm:pt>
    <dgm:pt modelId="{494E159F-0842-4F16-9748-554BA0EC96A1}">
      <dgm:prSet phldrT="[Text]"/>
      <dgm:spPr/>
      <dgm:t>
        <a:bodyPr/>
        <a:lstStyle/>
        <a:p>
          <a:endParaRPr lang="en-US" dirty="0"/>
        </a:p>
      </dgm:t>
    </dgm:pt>
    <dgm:pt modelId="{26ECB20A-8DD7-480B-8701-093F53BC3E9F}" type="parTrans" cxnId="{8FDC39A8-1E69-49C8-86C4-93A01E2EEE1A}">
      <dgm:prSet/>
      <dgm:spPr/>
      <dgm:t>
        <a:bodyPr/>
        <a:lstStyle/>
        <a:p>
          <a:endParaRPr lang="en-US"/>
        </a:p>
      </dgm:t>
    </dgm:pt>
    <dgm:pt modelId="{AF68F7D2-7B45-4ADE-ADD5-370E9CE9AB2E}" type="sibTrans" cxnId="{8FDC39A8-1E69-49C8-86C4-93A01E2EEE1A}">
      <dgm:prSet/>
      <dgm:spPr/>
      <dgm:t>
        <a:bodyPr/>
        <a:lstStyle/>
        <a:p>
          <a:endParaRPr lang="en-US" dirty="0"/>
        </a:p>
      </dgm:t>
    </dgm:pt>
    <dgm:pt modelId="{DE036C1C-6A3A-4C6B-9C28-D872005A4CE2}">
      <dgm:prSet phldrT="[Text]"/>
      <dgm:spPr/>
      <dgm:t>
        <a:bodyPr/>
        <a:lstStyle/>
        <a:p>
          <a:endParaRPr lang="en-US" dirty="0"/>
        </a:p>
      </dgm:t>
    </dgm:pt>
    <dgm:pt modelId="{1544DB91-4088-465A-9AD4-94D506A57536}" type="parTrans" cxnId="{D0B4A5B7-1027-4465-86EC-D29B02B04CBB}">
      <dgm:prSet/>
      <dgm:spPr/>
      <dgm:t>
        <a:bodyPr/>
        <a:lstStyle/>
        <a:p>
          <a:endParaRPr lang="en-US"/>
        </a:p>
      </dgm:t>
    </dgm:pt>
    <dgm:pt modelId="{FAECE002-CE58-438D-9F27-6D388CBD38CC}" type="sibTrans" cxnId="{D0B4A5B7-1027-4465-86EC-D29B02B04CBB}">
      <dgm:prSet/>
      <dgm:spPr/>
      <dgm:t>
        <a:bodyPr/>
        <a:lstStyle/>
        <a:p>
          <a:endParaRPr lang="en-US" dirty="0"/>
        </a:p>
      </dgm:t>
    </dgm:pt>
    <dgm:pt modelId="{79416156-2A92-4138-B5CE-FEB0FE4320A8}">
      <dgm:prSet phldrT="[Text]"/>
      <dgm:spPr/>
      <dgm:t>
        <a:bodyPr/>
        <a:lstStyle/>
        <a:p>
          <a:endParaRPr lang="en-US" dirty="0"/>
        </a:p>
      </dgm:t>
    </dgm:pt>
    <dgm:pt modelId="{565DED77-A14A-4D42-A7D2-8C75A77E5EDC}" type="parTrans" cxnId="{56BF60C2-0AB5-4607-A3D3-ADBE0102A647}">
      <dgm:prSet/>
      <dgm:spPr/>
      <dgm:t>
        <a:bodyPr/>
        <a:lstStyle/>
        <a:p>
          <a:endParaRPr lang="en-US"/>
        </a:p>
      </dgm:t>
    </dgm:pt>
    <dgm:pt modelId="{78D9C5C0-7E6F-47B1-B6DF-6882554084D8}" type="sibTrans" cxnId="{56BF60C2-0AB5-4607-A3D3-ADBE0102A647}">
      <dgm:prSet/>
      <dgm:spPr/>
      <dgm:t>
        <a:bodyPr/>
        <a:lstStyle/>
        <a:p>
          <a:endParaRPr lang="en-US" dirty="0"/>
        </a:p>
      </dgm:t>
    </dgm:pt>
    <dgm:pt modelId="{7DC73666-AB6B-4C4B-8134-6BC861ED9A2B}" type="pres">
      <dgm:prSet presAssocID="{A380C27C-7E8C-417A-BCEC-4F4FC0A3507F}" presName="cycle" presStyleCnt="0">
        <dgm:presLayoutVars>
          <dgm:dir/>
          <dgm:resizeHandles val="exact"/>
        </dgm:presLayoutVars>
      </dgm:prSet>
      <dgm:spPr/>
      <dgm:t>
        <a:bodyPr/>
        <a:lstStyle/>
        <a:p>
          <a:endParaRPr lang="en-US"/>
        </a:p>
      </dgm:t>
    </dgm:pt>
    <dgm:pt modelId="{191AB944-A8BC-4BD5-B8CD-70416C9C270E}" type="pres">
      <dgm:prSet presAssocID="{494E159F-0842-4F16-9748-554BA0EC96A1}" presName="dummy" presStyleCnt="0"/>
      <dgm:spPr/>
    </dgm:pt>
    <dgm:pt modelId="{F10A3CD2-D41F-4F31-BA60-4B29C3375CCC}" type="pres">
      <dgm:prSet presAssocID="{494E159F-0842-4F16-9748-554BA0EC96A1}" presName="node" presStyleLbl="revTx" presStyleIdx="0" presStyleCnt="3">
        <dgm:presLayoutVars>
          <dgm:bulletEnabled val="1"/>
        </dgm:presLayoutVars>
      </dgm:prSet>
      <dgm:spPr/>
      <dgm:t>
        <a:bodyPr/>
        <a:lstStyle/>
        <a:p>
          <a:endParaRPr lang="en-US"/>
        </a:p>
      </dgm:t>
    </dgm:pt>
    <dgm:pt modelId="{20172689-7079-43BB-B271-CC6810E65935}" type="pres">
      <dgm:prSet presAssocID="{AF68F7D2-7B45-4ADE-ADD5-370E9CE9AB2E}" presName="sibTrans" presStyleLbl="node1" presStyleIdx="0" presStyleCnt="3" custScaleX="70894" custScaleY="72952" custLinFactNeighborX="11754" custLinFactNeighborY="2784"/>
      <dgm:spPr/>
      <dgm:t>
        <a:bodyPr/>
        <a:lstStyle/>
        <a:p>
          <a:endParaRPr lang="en-US"/>
        </a:p>
      </dgm:t>
    </dgm:pt>
    <dgm:pt modelId="{BAAE0997-B375-47AB-B4E6-C93A64A88C30}" type="pres">
      <dgm:prSet presAssocID="{DE036C1C-6A3A-4C6B-9C28-D872005A4CE2}" presName="dummy" presStyleCnt="0"/>
      <dgm:spPr/>
    </dgm:pt>
    <dgm:pt modelId="{A12A44B0-1222-4F03-A401-54FAAEF86D4D}" type="pres">
      <dgm:prSet presAssocID="{DE036C1C-6A3A-4C6B-9C28-D872005A4CE2}" presName="node" presStyleLbl="revTx" presStyleIdx="1" presStyleCnt="3">
        <dgm:presLayoutVars>
          <dgm:bulletEnabled val="1"/>
        </dgm:presLayoutVars>
      </dgm:prSet>
      <dgm:spPr/>
      <dgm:t>
        <a:bodyPr/>
        <a:lstStyle/>
        <a:p>
          <a:endParaRPr lang="en-US"/>
        </a:p>
      </dgm:t>
    </dgm:pt>
    <dgm:pt modelId="{A40C7349-7E9F-4D62-9C18-93F5B236CCB0}" type="pres">
      <dgm:prSet presAssocID="{FAECE002-CE58-438D-9F27-6D388CBD38CC}" presName="sibTrans" presStyleLbl="node1" presStyleIdx="1" presStyleCnt="3" custScaleX="67054" custScaleY="74600" custLinFactNeighborX="-7749" custLinFactNeighborY="915"/>
      <dgm:spPr/>
      <dgm:t>
        <a:bodyPr/>
        <a:lstStyle/>
        <a:p>
          <a:endParaRPr lang="en-US"/>
        </a:p>
      </dgm:t>
    </dgm:pt>
    <dgm:pt modelId="{E904AB8D-10EE-494C-BB1D-96FB17AE1C6B}" type="pres">
      <dgm:prSet presAssocID="{79416156-2A92-4138-B5CE-FEB0FE4320A8}" presName="dummy" presStyleCnt="0"/>
      <dgm:spPr/>
    </dgm:pt>
    <dgm:pt modelId="{2BB6F8B3-6459-4254-86A4-9352D685602B}" type="pres">
      <dgm:prSet presAssocID="{79416156-2A92-4138-B5CE-FEB0FE4320A8}" presName="node" presStyleLbl="revTx" presStyleIdx="2" presStyleCnt="3">
        <dgm:presLayoutVars>
          <dgm:bulletEnabled val="1"/>
        </dgm:presLayoutVars>
      </dgm:prSet>
      <dgm:spPr/>
      <dgm:t>
        <a:bodyPr/>
        <a:lstStyle/>
        <a:p>
          <a:endParaRPr lang="en-US"/>
        </a:p>
      </dgm:t>
    </dgm:pt>
    <dgm:pt modelId="{85C3EA9F-3216-4253-8E97-41E07508F03D}" type="pres">
      <dgm:prSet presAssocID="{78D9C5C0-7E6F-47B1-B6DF-6882554084D8}" presName="sibTrans" presStyleLbl="node1" presStyleIdx="2" presStyleCnt="3" custScaleX="70367" custScaleY="83464" custLinFactNeighborX="3658" custLinFactNeighborY="4703"/>
      <dgm:spPr/>
      <dgm:t>
        <a:bodyPr/>
        <a:lstStyle/>
        <a:p>
          <a:endParaRPr lang="en-US"/>
        </a:p>
      </dgm:t>
    </dgm:pt>
  </dgm:ptLst>
  <dgm:cxnLst>
    <dgm:cxn modelId="{E7468B7F-D786-8B4A-A7CA-66C21CC7BF4B}" type="presOf" srcId="{FAECE002-CE58-438D-9F27-6D388CBD38CC}" destId="{A40C7349-7E9F-4D62-9C18-93F5B236CCB0}" srcOrd="0" destOrd="0" presId="urn:microsoft.com/office/officeart/2005/8/layout/cycle1"/>
    <dgm:cxn modelId="{8FDC39A8-1E69-49C8-86C4-93A01E2EEE1A}" srcId="{A380C27C-7E8C-417A-BCEC-4F4FC0A3507F}" destId="{494E159F-0842-4F16-9748-554BA0EC96A1}" srcOrd="0" destOrd="0" parTransId="{26ECB20A-8DD7-480B-8701-093F53BC3E9F}" sibTransId="{AF68F7D2-7B45-4ADE-ADD5-370E9CE9AB2E}"/>
    <dgm:cxn modelId="{9C736F4A-276D-834B-BFBA-073C1C756C7E}" type="presOf" srcId="{494E159F-0842-4F16-9748-554BA0EC96A1}" destId="{F10A3CD2-D41F-4F31-BA60-4B29C3375CCC}" srcOrd="0" destOrd="0" presId="urn:microsoft.com/office/officeart/2005/8/layout/cycle1"/>
    <dgm:cxn modelId="{89AB16D4-99E4-A947-BCDD-E6C19451FA0A}" type="presOf" srcId="{79416156-2A92-4138-B5CE-FEB0FE4320A8}" destId="{2BB6F8B3-6459-4254-86A4-9352D685602B}" srcOrd="0" destOrd="0" presId="urn:microsoft.com/office/officeart/2005/8/layout/cycle1"/>
    <dgm:cxn modelId="{4970602A-1EE0-0041-9803-A667E7AA09EC}" type="presOf" srcId="{78D9C5C0-7E6F-47B1-B6DF-6882554084D8}" destId="{85C3EA9F-3216-4253-8E97-41E07508F03D}" srcOrd="0" destOrd="0" presId="urn:microsoft.com/office/officeart/2005/8/layout/cycle1"/>
    <dgm:cxn modelId="{2017C316-F5F4-A142-83B8-E621838463F6}" type="presOf" srcId="{A380C27C-7E8C-417A-BCEC-4F4FC0A3507F}" destId="{7DC73666-AB6B-4C4B-8134-6BC861ED9A2B}" srcOrd="0" destOrd="0" presId="urn:microsoft.com/office/officeart/2005/8/layout/cycle1"/>
    <dgm:cxn modelId="{D0B4A5B7-1027-4465-86EC-D29B02B04CBB}" srcId="{A380C27C-7E8C-417A-BCEC-4F4FC0A3507F}" destId="{DE036C1C-6A3A-4C6B-9C28-D872005A4CE2}" srcOrd="1" destOrd="0" parTransId="{1544DB91-4088-465A-9AD4-94D506A57536}" sibTransId="{FAECE002-CE58-438D-9F27-6D388CBD38CC}"/>
    <dgm:cxn modelId="{56BF60C2-0AB5-4607-A3D3-ADBE0102A647}" srcId="{A380C27C-7E8C-417A-BCEC-4F4FC0A3507F}" destId="{79416156-2A92-4138-B5CE-FEB0FE4320A8}" srcOrd="2" destOrd="0" parTransId="{565DED77-A14A-4D42-A7D2-8C75A77E5EDC}" sibTransId="{78D9C5C0-7E6F-47B1-B6DF-6882554084D8}"/>
    <dgm:cxn modelId="{387AFF51-1D10-D54B-9B50-36E58B6E0275}" type="presOf" srcId="{AF68F7D2-7B45-4ADE-ADD5-370E9CE9AB2E}" destId="{20172689-7079-43BB-B271-CC6810E65935}" srcOrd="0" destOrd="0" presId="urn:microsoft.com/office/officeart/2005/8/layout/cycle1"/>
    <dgm:cxn modelId="{30F8600D-7273-4F40-A9FE-A65DE64DA8EB}" type="presOf" srcId="{DE036C1C-6A3A-4C6B-9C28-D872005A4CE2}" destId="{A12A44B0-1222-4F03-A401-54FAAEF86D4D}" srcOrd="0" destOrd="0" presId="urn:microsoft.com/office/officeart/2005/8/layout/cycle1"/>
    <dgm:cxn modelId="{DEE738AB-546B-EF40-B7F5-F60E9478AC66}" type="presParOf" srcId="{7DC73666-AB6B-4C4B-8134-6BC861ED9A2B}" destId="{191AB944-A8BC-4BD5-B8CD-70416C9C270E}" srcOrd="0" destOrd="0" presId="urn:microsoft.com/office/officeart/2005/8/layout/cycle1"/>
    <dgm:cxn modelId="{ADF0345D-31D8-804E-8767-B7B40B0DBC62}" type="presParOf" srcId="{7DC73666-AB6B-4C4B-8134-6BC861ED9A2B}" destId="{F10A3CD2-D41F-4F31-BA60-4B29C3375CCC}" srcOrd="1" destOrd="0" presId="urn:microsoft.com/office/officeart/2005/8/layout/cycle1"/>
    <dgm:cxn modelId="{67555FCB-2EE6-B04D-B79C-CA4EF9581C4A}" type="presParOf" srcId="{7DC73666-AB6B-4C4B-8134-6BC861ED9A2B}" destId="{20172689-7079-43BB-B271-CC6810E65935}" srcOrd="2" destOrd="0" presId="urn:microsoft.com/office/officeart/2005/8/layout/cycle1"/>
    <dgm:cxn modelId="{9F6AD863-1D97-144B-9E7E-B1E9E476F260}" type="presParOf" srcId="{7DC73666-AB6B-4C4B-8134-6BC861ED9A2B}" destId="{BAAE0997-B375-47AB-B4E6-C93A64A88C30}" srcOrd="3" destOrd="0" presId="urn:microsoft.com/office/officeart/2005/8/layout/cycle1"/>
    <dgm:cxn modelId="{544D4BC4-18AF-5F46-AD73-870A2E0C9E0F}" type="presParOf" srcId="{7DC73666-AB6B-4C4B-8134-6BC861ED9A2B}" destId="{A12A44B0-1222-4F03-A401-54FAAEF86D4D}" srcOrd="4" destOrd="0" presId="urn:microsoft.com/office/officeart/2005/8/layout/cycle1"/>
    <dgm:cxn modelId="{AC4D6A6B-4F98-894C-9F47-6F78CC53A0EE}" type="presParOf" srcId="{7DC73666-AB6B-4C4B-8134-6BC861ED9A2B}" destId="{A40C7349-7E9F-4D62-9C18-93F5B236CCB0}" srcOrd="5" destOrd="0" presId="urn:microsoft.com/office/officeart/2005/8/layout/cycle1"/>
    <dgm:cxn modelId="{0B9F381B-9CA1-904A-AF3E-301EB31C2976}" type="presParOf" srcId="{7DC73666-AB6B-4C4B-8134-6BC861ED9A2B}" destId="{E904AB8D-10EE-494C-BB1D-96FB17AE1C6B}" srcOrd="6" destOrd="0" presId="urn:microsoft.com/office/officeart/2005/8/layout/cycle1"/>
    <dgm:cxn modelId="{38B3D8F5-932F-FE4C-A70A-CD3124DC9EF7}" type="presParOf" srcId="{7DC73666-AB6B-4C4B-8134-6BC861ED9A2B}" destId="{2BB6F8B3-6459-4254-86A4-9352D685602B}" srcOrd="7" destOrd="0" presId="urn:microsoft.com/office/officeart/2005/8/layout/cycle1"/>
    <dgm:cxn modelId="{31076A8E-0CD0-9F4A-A590-CB885E0648D5}" type="presParOf" srcId="{7DC73666-AB6B-4C4B-8134-6BC861ED9A2B}" destId="{85C3EA9F-3216-4253-8E97-41E07508F03D}"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80C27C-7E8C-417A-BCEC-4F4FC0A3507F}" type="doc">
      <dgm:prSet loTypeId="urn:microsoft.com/office/officeart/2005/8/layout/cycle1" loCatId="cycle" qsTypeId="urn:microsoft.com/office/officeart/2005/8/quickstyle/3d4" qsCatId="3D" csTypeId="urn:microsoft.com/office/officeart/2005/8/colors/accent1_2" csCatId="accent1" phldr="1"/>
      <dgm:spPr/>
      <dgm:t>
        <a:bodyPr/>
        <a:lstStyle/>
        <a:p>
          <a:endParaRPr lang="en-US"/>
        </a:p>
      </dgm:t>
    </dgm:pt>
    <dgm:pt modelId="{494E159F-0842-4F16-9748-554BA0EC96A1}">
      <dgm:prSet phldrT="[Text]"/>
      <dgm:spPr/>
      <dgm:t>
        <a:bodyPr/>
        <a:lstStyle/>
        <a:p>
          <a:endParaRPr lang="en-US" dirty="0"/>
        </a:p>
      </dgm:t>
    </dgm:pt>
    <dgm:pt modelId="{26ECB20A-8DD7-480B-8701-093F53BC3E9F}" type="parTrans" cxnId="{8FDC39A8-1E69-49C8-86C4-93A01E2EEE1A}">
      <dgm:prSet/>
      <dgm:spPr/>
      <dgm:t>
        <a:bodyPr/>
        <a:lstStyle/>
        <a:p>
          <a:endParaRPr lang="en-US"/>
        </a:p>
      </dgm:t>
    </dgm:pt>
    <dgm:pt modelId="{AF68F7D2-7B45-4ADE-ADD5-370E9CE9AB2E}" type="sibTrans" cxnId="{8FDC39A8-1E69-49C8-86C4-93A01E2EEE1A}">
      <dgm:prSet/>
      <dgm:spPr/>
      <dgm:t>
        <a:bodyPr/>
        <a:lstStyle/>
        <a:p>
          <a:endParaRPr lang="en-US" dirty="0"/>
        </a:p>
      </dgm:t>
    </dgm:pt>
    <dgm:pt modelId="{DE036C1C-6A3A-4C6B-9C28-D872005A4CE2}">
      <dgm:prSet phldrT="[Text]"/>
      <dgm:spPr/>
      <dgm:t>
        <a:bodyPr/>
        <a:lstStyle/>
        <a:p>
          <a:endParaRPr lang="en-US" dirty="0"/>
        </a:p>
      </dgm:t>
    </dgm:pt>
    <dgm:pt modelId="{1544DB91-4088-465A-9AD4-94D506A57536}" type="parTrans" cxnId="{D0B4A5B7-1027-4465-86EC-D29B02B04CBB}">
      <dgm:prSet/>
      <dgm:spPr/>
      <dgm:t>
        <a:bodyPr/>
        <a:lstStyle/>
        <a:p>
          <a:endParaRPr lang="en-US"/>
        </a:p>
      </dgm:t>
    </dgm:pt>
    <dgm:pt modelId="{FAECE002-CE58-438D-9F27-6D388CBD38CC}" type="sibTrans" cxnId="{D0B4A5B7-1027-4465-86EC-D29B02B04CBB}">
      <dgm:prSet/>
      <dgm:spPr/>
      <dgm:t>
        <a:bodyPr/>
        <a:lstStyle/>
        <a:p>
          <a:endParaRPr lang="en-US" dirty="0"/>
        </a:p>
      </dgm:t>
    </dgm:pt>
    <dgm:pt modelId="{79416156-2A92-4138-B5CE-FEB0FE4320A8}">
      <dgm:prSet phldrT="[Text]"/>
      <dgm:spPr/>
      <dgm:t>
        <a:bodyPr/>
        <a:lstStyle/>
        <a:p>
          <a:endParaRPr lang="en-US" dirty="0"/>
        </a:p>
      </dgm:t>
    </dgm:pt>
    <dgm:pt modelId="{565DED77-A14A-4D42-A7D2-8C75A77E5EDC}" type="parTrans" cxnId="{56BF60C2-0AB5-4607-A3D3-ADBE0102A647}">
      <dgm:prSet/>
      <dgm:spPr/>
      <dgm:t>
        <a:bodyPr/>
        <a:lstStyle/>
        <a:p>
          <a:endParaRPr lang="en-US"/>
        </a:p>
      </dgm:t>
    </dgm:pt>
    <dgm:pt modelId="{78D9C5C0-7E6F-47B1-B6DF-6882554084D8}" type="sibTrans" cxnId="{56BF60C2-0AB5-4607-A3D3-ADBE0102A647}">
      <dgm:prSet/>
      <dgm:spPr/>
      <dgm:t>
        <a:bodyPr/>
        <a:lstStyle/>
        <a:p>
          <a:endParaRPr lang="en-US" dirty="0"/>
        </a:p>
      </dgm:t>
    </dgm:pt>
    <dgm:pt modelId="{7DC73666-AB6B-4C4B-8134-6BC861ED9A2B}" type="pres">
      <dgm:prSet presAssocID="{A380C27C-7E8C-417A-BCEC-4F4FC0A3507F}" presName="cycle" presStyleCnt="0">
        <dgm:presLayoutVars>
          <dgm:dir/>
          <dgm:resizeHandles val="exact"/>
        </dgm:presLayoutVars>
      </dgm:prSet>
      <dgm:spPr/>
      <dgm:t>
        <a:bodyPr/>
        <a:lstStyle/>
        <a:p>
          <a:endParaRPr lang="en-US"/>
        </a:p>
      </dgm:t>
    </dgm:pt>
    <dgm:pt modelId="{191AB944-A8BC-4BD5-B8CD-70416C9C270E}" type="pres">
      <dgm:prSet presAssocID="{494E159F-0842-4F16-9748-554BA0EC96A1}" presName="dummy" presStyleCnt="0"/>
      <dgm:spPr/>
    </dgm:pt>
    <dgm:pt modelId="{F10A3CD2-D41F-4F31-BA60-4B29C3375CCC}" type="pres">
      <dgm:prSet presAssocID="{494E159F-0842-4F16-9748-554BA0EC96A1}" presName="node" presStyleLbl="revTx" presStyleIdx="0" presStyleCnt="3">
        <dgm:presLayoutVars>
          <dgm:bulletEnabled val="1"/>
        </dgm:presLayoutVars>
      </dgm:prSet>
      <dgm:spPr/>
      <dgm:t>
        <a:bodyPr/>
        <a:lstStyle/>
        <a:p>
          <a:endParaRPr lang="en-US"/>
        </a:p>
      </dgm:t>
    </dgm:pt>
    <dgm:pt modelId="{20172689-7079-43BB-B271-CC6810E65935}" type="pres">
      <dgm:prSet presAssocID="{AF68F7D2-7B45-4ADE-ADD5-370E9CE9AB2E}" presName="sibTrans" presStyleLbl="node1" presStyleIdx="0" presStyleCnt="3" custScaleX="70894" custScaleY="72952" custLinFactNeighborX="11754" custLinFactNeighborY="2784"/>
      <dgm:spPr/>
      <dgm:t>
        <a:bodyPr/>
        <a:lstStyle/>
        <a:p>
          <a:endParaRPr lang="en-US"/>
        </a:p>
      </dgm:t>
    </dgm:pt>
    <dgm:pt modelId="{BAAE0997-B375-47AB-B4E6-C93A64A88C30}" type="pres">
      <dgm:prSet presAssocID="{DE036C1C-6A3A-4C6B-9C28-D872005A4CE2}" presName="dummy" presStyleCnt="0"/>
      <dgm:spPr/>
    </dgm:pt>
    <dgm:pt modelId="{A12A44B0-1222-4F03-A401-54FAAEF86D4D}" type="pres">
      <dgm:prSet presAssocID="{DE036C1C-6A3A-4C6B-9C28-D872005A4CE2}" presName="node" presStyleLbl="revTx" presStyleIdx="1" presStyleCnt="3">
        <dgm:presLayoutVars>
          <dgm:bulletEnabled val="1"/>
        </dgm:presLayoutVars>
      </dgm:prSet>
      <dgm:spPr/>
      <dgm:t>
        <a:bodyPr/>
        <a:lstStyle/>
        <a:p>
          <a:endParaRPr lang="en-US"/>
        </a:p>
      </dgm:t>
    </dgm:pt>
    <dgm:pt modelId="{A40C7349-7E9F-4D62-9C18-93F5B236CCB0}" type="pres">
      <dgm:prSet presAssocID="{FAECE002-CE58-438D-9F27-6D388CBD38CC}" presName="sibTrans" presStyleLbl="node1" presStyleIdx="1" presStyleCnt="3" custScaleX="67054" custScaleY="74600" custLinFactNeighborX="-7749" custLinFactNeighborY="915"/>
      <dgm:spPr/>
      <dgm:t>
        <a:bodyPr/>
        <a:lstStyle/>
        <a:p>
          <a:endParaRPr lang="en-US"/>
        </a:p>
      </dgm:t>
    </dgm:pt>
    <dgm:pt modelId="{E904AB8D-10EE-494C-BB1D-96FB17AE1C6B}" type="pres">
      <dgm:prSet presAssocID="{79416156-2A92-4138-B5CE-FEB0FE4320A8}" presName="dummy" presStyleCnt="0"/>
      <dgm:spPr/>
    </dgm:pt>
    <dgm:pt modelId="{2BB6F8B3-6459-4254-86A4-9352D685602B}" type="pres">
      <dgm:prSet presAssocID="{79416156-2A92-4138-B5CE-FEB0FE4320A8}" presName="node" presStyleLbl="revTx" presStyleIdx="2" presStyleCnt="3">
        <dgm:presLayoutVars>
          <dgm:bulletEnabled val="1"/>
        </dgm:presLayoutVars>
      </dgm:prSet>
      <dgm:spPr/>
      <dgm:t>
        <a:bodyPr/>
        <a:lstStyle/>
        <a:p>
          <a:endParaRPr lang="en-US"/>
        </a:p>
      </dgm:t>
    </dgm:pt>
    <dgm:pt modelId="{85C3EA9F-3216-4253-8E97-41E07508F03D}" type="pres">
      <dgm:prSet presAssocID="{78D9C5C0-7E6F-47B1-B6DF-6882554084D8}" presName="sibTrans" presStyleLbl="node1" presStyleIdx="2" presStyleCnt="3" custScaleX="70367" custScaleY="83464" custLinFactNeighborX="3658" custLinFactNeighborY="4703"/>
      <dgm:spPr/>
      <dgm:t>
        <a:bodyPr/>
        <a:lstStyle/>
        <a:p>
          <a:endParaRPr lang="en-US"/>
        </a:p>
      </dgm:t>
    </dgm:pt>
  </dgm:ptLst>
  <dgm:cxnLst>
    <dgm:cxn modelId="{8FDC39A8-1E69-49C8-86C4-93A01E2EEE1A}" srcId="{A380C27C-7E8C-417A-BCEC-4F4FC0A3507F}" destId="{494E159F-0842-4F16-9748-554BA0EC96A1}" srcOrd="0" destOrd="0" parTransId="{26ECB20A-8DD7-480B-8701-093F53BC3E9F}" sibTransId="{AF68F7D2-7B45-4ADE-ADD5-370E9CE9AB2E}"/>
    <dgm:cxn modelId="{88F7A0DC-15FD-6E4D-9FB8-E0751F1D12D3}" type="presOf" srcId="{A380C27C-7E8C-417A-BCEC-4F4FC0A3507F}" destId="{7DC73666-AB6B-4C4B-8134-6BC861ED9A2B}" srcOrd="0" destOrd="0" presId="urn:microsoft.com/office/officeart/2005/8/layout/cycle1"/>
    <dgm:cxn modelId="{8FD86443-89F7-2144-9DA5-368B68147450}" type="presOf" srcId="{AF68F7D2-7B45-4ADE-ADD5-370E9CE9AB2E}" destId="{20172689-7079-43BB-B271-CC6810E65935}" srcOrd="0" destOrd="0" presId="urn:microsoft.com/office/officeart/2005/8/layout/cycle1"/>
    <dgm:cxn modelId="{D0B4A5B7-1027-4465-86EC-D29B02B04CBB}" srcId="{A380C27C-7E8C-417A-BCEC-4F4FC0A3507F}" destId="{DE036C1C-6A3A-4C6B-9C28-D872005A4CE2}" srcOrd="1" destOrd="0" parTransId="{1544DB91-4088-465A-9AD4-94D506A57536}" sibTransId="{FAECE002-CE58-438D-9F27-6D388CBD38CC}"/>
    <dgm:cxn modelId="{EFE99615-591B-AA42-B99E-4390EA6A472B}" type="presOf" srcId="{494E159F-0842-4F16-9748-554BA0EC96A1}" destId="{F10A3CD2-D41F-4F31-BA60-4B29C3375CCC}" srcOrd="0" destOrd="0" presId="urn:microsoft.com/office/officeart/2005/8/layout/cycle1"/>
    <dgm:cxn modelId="{56BF60C2-0AB5-4607-A3D3-ADBE0102A647}" srcId="{A380C27C-7E8C-417A-BCEC-4F4FC0A3507F}" destId="{79416156-2A92-4138-B5CE-FEB0FE4320A8}" srcOrd="2" destOrd="0" parTransId="{565DED77-A14A-4D42-A7D2-8C75A77E5EDC}" sibTransId="{78D9C5C0-7E6F-47B1-B6DF-6882554084D8}"/>
    <dgm:cxn modelId="{AC2DC273-1779-5741-8B48-29CC7A0ECEE4}" type="presOf" srcId="{FAECE002-CE58-438D-9F27-6D388CBD38CC}" destId="{A40C7349-7E9F-4D62-9C18-93F5B236CCB0}" srcOrd="0" destOrd="0" presId="urn:microsoft.com/office/officeart/2005/8/layout/cycle1"/>
    <dgm:cxn modelId="{3EB23894-3468-584E-924D-1DB5FF454CF3}" type="presOf" srcId="{79416156-2A92-4138-B5CE-FEB0FE4320A8}" destId="{2BB6F8B3-6459-4254-86A4-9352D685602B}" srcOrd="0" destOrd="0" presId="urn:microsoft.com/office/officeart/2005/8/layout/cycle1"/>
    <dgm:cxn modelId="{A24B3497-CB06-0E42-9A82-221C7D2E1671}" type="presOf" srcId="{DE036C1C-6A3A-4C6B-9C28-D872005A4CE2}" destId="{A12A44B0-1222-4F03-A401-54FAAEF86D4D}" srcOrd="0" destOrd="0" presId="urn:microsoft.com/office/officeart/2005/8/layout/cycle1"/>
    <dgm:cxn modelId="{70D6CBE5-B3D1-E34A-95C6-054DEA74BB58}" type="presOf" srcId="{78D9C5C0-7E6F-47B1-B6DF-6882554084D8}" destId="{85C3EA9F-3216-4253-8E97-41E07508F03D}" srcOrd="0" destOrd="0" presId="urn:microsoft.com/office/officeart/2005/8/layout/cycle1"/>
    <dgm:cxn modelId="{8A6C5893-44A9-0947-A133-994C2DC1E418}" type="presParOf" srcId="{7DC73666-AB6B-4C4B-8134-6BC861ED9A2B}" destId="{191AB944-A8BC-4BD5-B8CD-70416C9C270E}" srcOrd="0" destOrd="0" presId="urn:microsoft.com/office/officeart/2005/8/layout/cycle1"/>
    <dgm:cxn modelId="{893C8BC5-8A71-7B49-8646-97A2E81B8F7F}" type="presParOf" srcId="{7DC73666-AB6B-4C4B-8134-6BC861ED9A2B}" destId="{F10A3CD2-D41F-4F31-BA60-4B29C3375CCC}" srcOrd="1" destOrd="0" presId="urn:microsoft.com/office/officeart/2005/8/layout/cycle1"/>
    <dgm:cxn modelId="{4D06BD7B-ED82-B14A-81FF-7D5EF77A0C88}" type="presParOf" srcId="{7DC73666-AB6B-4C4B-8134-6BC861ED9A2B}" destId="{20172689-7079-43BB-B271-CC6810E65935}" srcOrd="2" destOrd="0" presId="urn:microsoft.com/office/officeart/2005/8/layout/cycle1"/>
    <dgm:cxn modelId="{DE851B25-A73D-9B4A-BC0B-73CD239A8FA4}" type="presParOf" srcId="{7DC73666-AB6B-4C4B-8134-6BC861ED9A2B}" destId="{BAAE0997-B375-47AB-B4E6-C93A64A88C30}" srcOrd="3" destOrd="0" presId="urn:microsoft.com/office/officeart/2005/8/layout/cycle1"/>
    <dgm:cxn modelId="{62A55E53-2473-D741-8CD8-3FF7B033FB50}" type="presParOf" srcId="{7DC73666-AB6B-4C4B-8134-6BC861ED9A2B}" destId="{A12A44B0-1222-4F03-A401-54FAAEF86D4D}" srcOrd="4" destOrd="0" presId="urn:microsoft.com/office/officeart/2005/8/layout/cycle1"/>
    <dgm:cxn modelId="{744A6E06-1E0C-954D-891C-530EEBD21FAD}" type="presParOf" srcId="{7DC73666-AB6B-4C4B-8134-6BC861ED9A2B}" destId="{A40C7349-7E9F-4D62-9C18-93F5B236CCB0}" srcOrd="5" destOrd="0" presId="urn:microsoft.com/office/officeart/2005/8/layout/cycle1"/>
    <dgm:cxn modelId="{6B0437DD-E928-3F49-B5FA-C797CF4F560F}" type="presParOf" srcId="{7DC73666-AB6B-4C4B-8134-6BC861ED9A2B}" destId="{E904AB8D-10EE-494C-BB1D-96FB17AE1C6B}" srcOrd="6" destOrd="0" presId="urn:microsoft.com/office/officeart/2005/8/layout/cycle1"/>
    <dgm:cxn modelId="{341E0E8E-0954-CA4F-BB0A-96FE0AADD42A}" type="presParOf" srcId="{7DC73666-AB6B-4C4B-8134-6BC861ED9A2B}" destId="{2BB6F8B3-6459-4254-86A4-9352D685602B}" srcOrd="7" destOrd="0" presId="urn:microsoft.com/office/officeart/2005/8/layout/cycle1"/>
    <dgm:cxn modelId="{521A1E4E-7978-9740-BBFA-5B7F59100239}" type="presParOf" srcId="{7DC73666-AB6B-4C4B-8134-6BC861ED9A2B}" destId="{85C3EA9F-3216-4253-8E97-41E07508F03D}"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D786E-5CF8-4A86-9207-6DC1B001CB84}">
      <dsp:nvSpPr>
        <dsp:cNvPr id="0" name=""/>
        <dsp:cNvSpPr/>
      </dsp:nvSpPr>
      <dsp:spPr>
        <a:xfrm>
          <a:off x="0" y="3154787"/>
          <a:ext cx="8001000" cy="10354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a:t>Attack Phase 3</a:t>
          </a:r>
        </a:p>
      </dsp:txBody>
      <dsp:txXfrm>
        <a:off x="0" y="3154787"/>
        <a:ext cx="8001000" cy="559154"/>
      </dsp:txXfrm>
    </dsp:sp>
    <dsp:sp modelId="{078AFF35-83EA-45E4-9E94-B4ABE8741515}">
      <dsp:nvSpPr>
        <dsp:cNvPr id="0" name=""/>
        <dsp:cNvSpPr/>
      </dsp:nvSpPr>
      <dsp:spPr>
        <a:xfrm>
          <a:off x="0" y="3693232"/>
          <a:ext cx="4000500" cy="47631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a:t>UPLOAD, UPDATE, TAKE ACTION</a:t>
          </a:r>
        </a:p>
      </dsp:txBody>
      <dsp:txXfrm>
        <a:off x="0" y="3693232"/>
        <a:ext cx="4000500" cy="476316"/>
      </dsp:txXfrm>
    </dsp:sp>
    <dsp:sp modelId="{3A654186-1FD3-4948-A554-A4BD22F1A86D}">
      <dsp:nvSpPr>
        <dsp:cNvPr id="0" name=""/>
        <dsp:cNvSpPr/>
      </dsp:nvSpPr>
      <dsp:spPr>
        <a:xfrm>
          <a:off x="4000500" y="3693232"/>
          <a:ext cx="4000500" cy="47631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l" defTabSz="355600">
            <a:lnSpc>
              <a:spcPct val="90000"/>
            </a:lnSpc>
            <a:spcBef>
              <a:spcPct val="0"/>
            </a:spcBef>
            <a:spcAft>
              <a:spcPct val="35000"/>
            </a:spcAft>
          </a:pPr>
          <a:r>
            <a:rPr lang="en-US" sz="800" kern="1200"/>
            <a:t>The final phase is when the attackers have captured data and are uploading it and then taking action on the data. </a:t>
          </a:r>
        </a:p>
      </dsp:txBody>
      <dsp:txXfrm>
        <a:off x="4000500" y="3693232"/>
        <a:ext cx="4000500" cy="476316"/>
      </dsp:txXfrm>
    </dsp:sp>
    <dsp:sp modelId="{A971AB3A-B950-41F1-B4E5-7BF45FBF2200}">
      <dsp:nvSpPr>
        <dsp:cNvPr id="0" name=""/>
        <dsp:cNvSpPr/>
      </dsp:nvSpPr>
      <dsp:spPr>
        <a:xfrm rot="10800000">
          <a:off x="0" y="1577764"/>
          <a:ext cx="8001000" cy="159255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a:t>Attack Phase 2</a:t>
          </a:r>
        </a:p>
      </dsp:txBody>
      <dsp:txXfrm rot="-10800000">
        <a:off x="0" y="1577764"/>
        <a:ext cx="8001000" cy="558986"/>
      </dsp:txXfrm>
    </dsp:sp>
    <dsp:sp modelId="{5496138A-A4E9-4157-8F28-FE4DD1FEBB70}">
      <dsp:nvSpPr>
        <dsp:cNvPr id="0" name=""/>
        <dsp:cNvSpPr/>
      </dsp:nvSpPr>
      <dsp:spPr>
        <a:xfrm>
          <a:off x="0" y="2136751"/>
          <a:ext cx="4000500" cy="4761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a:t>CONTROL, DISCOVER, PERSIST</a:t>
          </a:r>
        </a:p>
      </dsp:txBody>
      <dsp:txXfrm>
        <a:off x="0" y="2136751"/>
        <a:ext cx="4000500" cy="476174"/>
      </dsp:txXfrm>
    </dsp:sp>
    <dsp:sp modelId="{B514292E-8F3A-4B37-BCAB-6009E2EEDD3D}">
      <dsp:nvSpPr>
        <dsp:cNvPr id="0" name=""/>
        <dsp:cNvSpPr/>
      </dsp:nvSpPr>
      <dsp:spPr>
        <a:xfrm>
          <a:off x="4000500" y="2136751"/>
          <a:ext cx="4000500" cy="4761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l" defTabSz="355600">
            <a:lnSpc>
              <a:spcPct val="90000"/>
            </a:lnSpc>
            <a:spcBef>
              <a:spcPct val="0"/>
            </a:spcBef>
            <a:spcAft>
              <a:spcPct val="35000"/>
            </a:spcAft>
          </a:pPr>
          <a:r>
            <a:rPr lang="en-US" sz="800" kern="1200"/>
            <a:t>The second phase is post infection. The attacker now will be controlling the infected hosts, updating the code, and discovering other machines and data on the network.</a:t>
          </a:r>
        </a:p>
      </dsp:txBody>
      <dsp:txXfrm>
        <a:off x="4000500" y="2136751"/>
        <a:ext cx="4000500" cy="476174"/>
      </dsp:txXfrm>
    </dsp:sp>
    <dsp:sp modelId="{CCD8BA99-8E95-47B4-ADCC-8F9916B390BF}">
      <dsp:nvSpPr>
        <dsp:cNvPr id="0" name=""/>
        <dsp:cNvSpPr/>
      </dsp:nvSpPr>
      <dsp:spPr>
        <a:xfrm rot="10800000">
          <a:off x="0" y="740"/>
          <a:ext cx="8001000" cy="159255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a:t>Attack Phase 1</a:t>
          </a:r>
        </a:p>
      </dsp:txBody>
      <dsp:txXfrm rot="-10800000">
        <a:off x="0" y="740"/>
        <a:ext cx="8001000" cy="558986"/>
      </dsp:txXfrm>
    </dsp:sp>
    <dsp:sp modelId="{AB30B2AA-6E35-41E7-BA13-69BD1110B9AB}">
      <dsp:nvSpPr>
        <dsp:cNvPr id="0" name=""/>
        <dsp:cNvSpPr/>
      </dsp:nvSpPr>
      <dsp:spPr>
        <a:xfrm>
          <a:off x="50406" y="589581"/>
          <a:ext cx="3950093" cy="41646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a:t>PLAN, LAUNCH, INFECT / SUCCESS </a:t>
          </a:r>
        </a:p>
      </dsp:txBody>
      <dsp:txXfrm>
        <a:off x="50406" y="589581"/>
        <a:ext cx="3950093" cy="416466"/>
      </dsp:txXfrm>
    </dsp:sp>
    <dsp:sp modelId="{77A4D6DD-4D2F-4D36-9870-9099B982AD7C}">
      <dsp:nvSpPr>
        <dsp:cNvPr id="0" name=""/>
        <dsp:cNvSpPr/>
      </dsp:nvSpPr>
      <dsp:spPr>
        <a:xfrm>
          <a:off x="4000500" y="589581"/>
          <a:ext cx="3950093" cy="41646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l" defTabSz="355600">
            <a:lnSpc>
              <a:spcPct val="90000"/>
            </a:lnSpc>
            <a:spcBef>
              <a:spcPct val="0"/>
            </a:spcBef>
            <a:spcAft>
              <a:spcPct val="35000"/>
            </a:spcAft>
          </a:pPr>
          <a:r>
            <a:rPr lang="en-US" sz="800" kern="1200" dirty="0"/>
            <a:t>The initial phase is when the attacker performs some sort of </a:t>
          </a:r>
          <a:r>
            <a:rPr lang="en-US" sz="800" kern="1200" dirty="0" smtClean="0"/>
            <a:t>reconnaissance, </a:t>
          </a:r>
          <a:r>
            <a:rPr lang="en-US" sz="800" kern="1200" dirty="0"/>
            <a:t>launches and attack, and then infects hosts within the target environment.</a:t>
          </a:r>
        </a:p>
      </dsp:txBody>
      <dsp:txXfrm>
        <a:off x="4000500" y="589581"/>
        <a:ext cx="3950093" cy="4164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A3CD2-D41F-4F31-BA60-4B29C3375CCC}">
      <dsp:nvSpPr>
        <dsp:cNvPr id="0" name=""/>
        <dsp:cNvSpPr/>
      </dsp:nvSpPr>
      <dsp:spPr>
        <a:xfrm>
          <a:off x="1096045" y="94117"/>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096045" y="94117"/>
        <a:ext cx="478238" cy="478238"/>
      </dsp:txXfrm>
    </dsp:sp>
    <dsp:sp modelId="{20172689-7079-43BB-B271-CC6810E65935}">
      <dsp:nvSpPr>
        <dsp:cNvPr id="0" name=""/>
        <dsp:cNvSpPr/>
      </dsp:nvSpPr>
      <dsp:spPr>
        <a:xfrm>
          <a:off x="664756" y="184390"/>
          <a:ext cx="802018" cy="825300"/>
        </a:xfrm>
        <a:prstGeom prst="circularArrow">
          <a:avLst>
            <a:gd name="adj1" fmla="val 8243"/>
            <a:gd name="adj2" fmla="val 575683"/>
            <a:gd name="adj3" fmla="val 2965842"/>
            <a:gd name="adj4" fmla="val 50391"/>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12A44B0-1222-4F03-A401-54FAAEF86D4D}">
      <dsp:nvSpPr>
        <dsp:cNvPr id="0" name=""/>
        <dsp:cNvSpPr/>
      </dsp:nvSpPr>
      <dsp:spPr>
        <a:xfrm>
          <a:off x="693674" y="791044"/>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693674" y="791044"/>
        <a:ext cx="478238" cy="478238"/>
      </dsp:txXfrm>
    </dsp:sp>
    <dsp:sp modelId="{A40C7349-7E9F-4D62-9C18-93F5B236CCB0}">
      <dsp:nvSpPr>
        <dsp:cNvPr id="0" name=""/>
        <dsp:cNvSpPr/>
      </dsp:nvSpPr>
      <dsp:spPr>
        <a:xfrm>
          <a:off x="465841" y="153925"/>
          <a:ext cx="758576" cy="843944"/>
        </a:xfrm>
        <a:prstGeom prst="circularArrow">
          <a:avLst>
            <a:gd name="adj1" fmla="val 8243"/>
            <a:gd name="adj2" fmla="val 575683"/>
            <a:gd name="adj3" fmla="val 10173926"/>
            <a:gd name="adj4" fmla="val 7258475"/>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BB6F8B3-6459-4254-86A4-9352D685602B}">
      <dsp:nvSpPr>
        <dsp:cNvPr id="0" name=""/>
        <dsp:cNvSpPr/>
      </dsp:nvSpPr>
      <dsp:spPr>
        <a:xfrm>
          <a:off x="291302" y="94117"/>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91302" y="94117"/>
        <a:ext cx="478238" cy="478238"/>
      </dsp:txXfrm>
    </dsp:sp>
    <dsp:sp modelId="{85C3EA9F-3216-4253-8E97-41E07508F03D}">
      <dsp:nvSpPr>
        <dsp:cNvPr id="0" name=""/>
        <dsp:cNvSpPr/>
      </dsp:nvSpPr>
      <dsp:spPr>
        <a:xfrm>
          <a:off x="576147" y="146639"/>
          <a:ext cx="796056" cy="944222"/>
        </a:xfrm>
        <a:prstGeom prst="circularArrow">
          <a:avLst>
            <a:gd name="adj1" fmla="val 8243"/>
            <a:gd name="adj2" fmla="val 575683"/>
            <a:gd name="adj3" fmla="val 16858577"/>
            <a:gd name="adj4" fmla="val 14965741"/>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19E04-24D7-49E7-B3B5-B8B84F71A9C3}">
      <dsp:nvSpPr>
        <dsp:cNvPr id="0" name=""/>
        <dsp:cNvSpPr/>
      </dsp:nvSpPr>
      <dsp:spPr>
        <a:xfrm rot="10800000">
          <a:off x="1180745" y="0"/>
          <a:ext cx="2482977" cy="99552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000" tIns="102870" rIns="192024" bIns="102870" numCol="1" spcCol="1270" anchor="ctr" anchorCtr="0">
          <a:noAutofit/>
        </a:bodyPr>
        <a:lstStyle/>
        <a:p>
          <a:pPr lvl="0" algn="ctr" defTabSz="1200150">
            <a:lnSpc>
              <a:spcPct val="90000"/>
            </a:lnSpc>
            <a:spcBef>
              <a:spcPct val="0"/>
            </a:spcBef>
            <a:spcAft>
              <a:spcPct val="35000"/>
            </a:spcAft>
          </a:pPr>
          <a:r>
            <a:rPr lang="en-US" sz="2700" kern="1200"/>
            <a:t>CONTROL</a:t>
          </a:r>
        </a:p>
      </dsp:txBody>
      <dsp:txXfrm rot="10800000">
        <a:off x="1429627" y="0"/>
        <a:ext cx="2234095" cy="995528"/>
      </dsp:txXfrm>
    </dsp:sp>
    <dsp:sp modelId="{A7D79743-526E-4ED4-A905-32DFB99015AD}">
      <dsp:nvSpPr>
        <dsp:cNvPr id="0" name=""/>
        <dsp:cNvSpPr/>
      </dsp:nvSpPr>
      <dsp:spPr>
        <a:xfrm>
          <a:off x="315306" y="46626"/>
          <a:ext cx="1047285" cy="901211"/>
        </a:xfrm>
        <a:prstGeom prst="ellipse">
          <a:avLst/>
        </a:prstGeom>
        <a:blipFill rotWithShape="0">
          <a:blip xmlns:r="http://schemas.openxmlformats.org/officeDocument/2006/relationships" r:embed="rId1"/>
          <a:stretch>
            <a:fillRect/>
          </a:stretch>
        </a:blipFill>
        <a:ln w="25400" cap="flat" cmpd="sng" algn="ctr">
          <a:no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 modelId="{A8F2E487-914D-4C27-BABB-97769F9D26B9}">
      <dsp:nvSpPr>
        <dsp:cNvPr id="0" name=""/>
        <dsp:cNvSpPr/>
      </dsp:nvSpPr>
      <dsp:spPr>
        <a:xfrm rot="10800000">
          <a:off x="1185435" y="1273622"/>
          <a:ext cx="2482977" cy="99552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000" tIns="102870" rIns="192024" bIns="102870" numCol="1" spcCol="1270" anchor="ctr" anchorCtr="0">
          <a:noAutofit/>
        </a:bodyPr>
        <a:lstStyle/>
        <a:p>
          <a:pPr lvl="0" algn="ctr" defTabSz="1200150">
            <a:lnSpc>
              <a:spcPct val="90000"/>
            </a:lnSpc>
            <a:spcBef>
              <a:spcPct val="0"/>
            </a:spcBef>
            <a:spcAft>
              <a:spcPct val="35000"/>
            </a:spcAft>
          </a:pPr>
          <a:r>
            <a:rPr lang="en-US" sz="2700" kern="1200"/>
            <a:t>DISCOVER</a:t>
          </a:r>
        </a:p>
      </dsp:txBody>
      <dsp:txXfrm rot="10800000">
        <a:off x="1434317" y="1273622"/>
        <a:ext cx="2234095" cy="995528"/>
      </dsp:txXfrm>
    </dsp:sp>
    <dsp:sp modelId="{29BF544F-CB51-4AD7-925A-BE2B0DE69B14}">
      <dsp:nvSpPr>
        <dsp:cNvPr id="0" name=""/>
        <dsp:cNvSpPr/>
      </dsp:nvSpPr>
      <dsp:spPr>
        <a:xfrm>
          <a:off x="328246" y="1321368"/>
          <a:ext cx="995528" cy="995528"/>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 modelId="{7E45BC6C-2CFA-4F96-8F39-498A59C0AE99}">
      <dsp:nvSpPr>
        <dsp:cNvPr id="0" name=""/>
        <dsp:cNvSpPr/>
      </dsp:nvSpPr>
      <dsp:spPr>
        <a:xfrm rot="10800000">
          <a:off x="1153578" y="2585871"/>
          <a:ext cx="2482977" cy="99552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000" tIns="102870" rIns="192024" bIns="102870" numCol="1" spcCol="1270" anchor="ctr" anchorCtr="0">
          <a:noAutofit/>
        </a:bodyPr>
        <a:lstStyle/>
        <a:p>
          <a:pPr lvl="0" algn="ctr" defTabSz="1200150">
            <a:lnSpc>
              <a:spcPct val="90000"/>
            </a:lnSpc>
            <a:spcBef>
              <a:spcPct val="0"/>
            </a:spcBef>
            <a:spcAft>
              <a:spcPct val="35000"/>
            </a:spcAft>
          </a:pPr>
          <a:r>
            <a:rPr lang="en-US" sz="2700" kern="1200"/>
            <a:t>PERSIST</a:t>
          </a:r>
        </a:p>
      </dsp:txBody>
      <dsp:txXfrm rot="10800000">
        <a:off x="1402460" y="2585871"/>
        <a:ext cx="2234095" cy="995528"/>
      </dsp:txXfrm>
    </dsp:sp>
    <dsp:sp modelId="{127BAD99-23F6-42B2-83FC-AED844B1EEB8}">
      <dsp:nvSpPr>
        <dsp:cNvPr id="0" name=""/>
        <dsp:cNvSpPr/>
      </dsp:nvSpPr>
      <dsp:spPr>
        <a:xfrm>
          <a:off x="339801" y="2643670"/>
          <a:ext cx="914979" cy="879459"/>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A3CD2-D41F-4F31-BA60-4B29C3375CCC}">
      <dsp:nvSpPr>
        <dsp:cNvPr id="0" name=""/>
        <dsp:cNvSpPr/>
      </dsp:nvSpPr>
      <dsp:spPr>
        <a:xfrm>
          <a:off x="1096045" y="94117"/>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096045" y="94117"/>
        <a:ext cx="478238" cy="478238"/>
      </dsp:txXfrm>
    </dsp:sp>
    <dsp:sp modelId="{20172689-7079-43BB-B271-CC6810E65935}">
      <dsp:nvSpPr>
        <dsp:cNvPr id="0" name=""/>
        <dsp:cNvSpPr/>
      </dsp:nvSpPr>
      <dsp:spPr>
        <a:xfrm>
          <a:off x="664756" y="184390"/>
          <a:ext cx="802018" cy="825300"/>
        </a:xfrm>
        <a:prstGeom prst="circularArrow">
          <a:avLst>
            <a:gd name="adj1" fmla="val 8243"/>
            <a:gd name="adj2" fmla="val 575683"/>
            <a:gd name="adj3" fmla="val 2965842"/>
            <a:gd name="adj4" fmla="val 50391"/>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12A44B0-1222-4F03-A401-54FAAEF86D4D}">
      <dsp:nvSpPr>
        <dsp:cNvPr id="0" name=""/>
        <dsp:cNvSpPr/>
      </dsp:nvSpPr>
      <dsp:spPr>
        <a:xfrm>
          <a:off x="693674" y="791044"/>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693674" y="791044"/>
        <a:ext cx="478238" cy="478238"/>
      </dsp:txXfrm>
    </dsp:sp>
    <dsp:sp modelId="{A40C7349-7E9F-4D62-9C18-93F5B236CCB0}">
      <dsp:nvSpPr>
        <dsp:cNvPr id="0" name=""/>
        <dsp:cNvSpPr/>
      </dsp:nvSpPr>
      <dsp:spPr>
        <a:xfrm>
          <a:off x="465841" y="153925"/>
          <a:ext cx="758576" cy="843944"/>
        </a:xfrm>
        <a:prstGeom prst="circularArrow">
          <a:avLst>
            <a:gd name="adj1" fmla="val 8243"/>
            <a:gd name="adj2" fmla="val 575683"/>
            <a:gd name="adj3" fmla="val 10173926"/>
            <a:gd name="adj4" fmla="val 7258475"/>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BB6F8B3-6459-4254-86A4-9352D685602B}">
      <dsp:nvSpPr>
        <dsp:cNvPr id="0" name=""/>
        <dsp:cNvSpPr/>
      </dsp:nvSpPr>
      <dsp:spPr>
        <a:xfrm>
          <a:off x="291302" y="94117"/>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91302" y="94117"/>
        <a:ext cx="478238" cy="478238"/>
      </dsp:txXfrm>
    </dsp:sp>
    <dsp:sp modelId="{85C3EA9F-3216-4253-8E97-41E07508F03D}">
      <dsp:nvSpPr>
        <dsp:cNvPr id="0" name=""/>
        <dsp:cNvSpPr/>
      </dsp:nvSpPr>
      <dsp:spPr>
        <a:xfrm>
          <a:off x="576147" y="146639"/>
          <a:ext cx="796056" cy="944222"/>
        </a:xfrm>
        <a:prstGeom prst="circularArrow">
          <a:avLst>
            <a:gd name="adj1" fmla="val 8243"/>
            <a:gd name="adj2" fmla="val 575683"/>
            <a:gd name="adj3" fmla="val 16858577"/>
            <a:gd name="adj4" fmla="val 14965741"/>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A3CD2-D41F-4F31-BA60-4B29C3375CCC}">
      <dsp:nvSpPr>
        <dsp:cNvPr id="0" name=""/>
        <dsp:cNvSpPr/>
      </dsp:nvSpPr>
      <dsp:spPr>
        <a:xfrm>
          <a:off x="1096045" y="94117"/>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096045" y="94117"/>
        <a:ext cx="478238" cy="478238"/>
      </dsp:txXfrm>
    </dsp:sp>
    <dsp:sp modelId="{20172689-7079-43BB-B271-CC6810E65935}">
      <dsp:nvSpPr>
        <dsp:cNvPr id="0" name=""/>
        <dsp:cNvSpPr/>
      </dsp:nvSpPr>
      <dsp:spPr>
        <a:xfrm>
          <a:off x="664756" y="184390"/>
          <a:ext cx="802018" cy="825300"/>
        </a:xfrm>
        <a:prstGeom prst="circularArrow">
          <a:avLst>
            <a:gd name="adj1" fmla="val 8243"/>
            <a:gd name="adj2" fmla="val 575683"/>
            <a:gd name="adj3" fmla="val 2965842"/>
            <a:gd name="adj4" fmla="val 50391"/>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12A44B0-1222-4F03-A401-54FAAEF86D4D}">
      <dsp:nvSpPr>
        <dsp:cNvPr id="0" name=""/>
        <dsp:cNvSpPr/>
      </dsp:nvSpPr>
      <dsp:spPr>
        <a:xfrm>
          <a:off x="693674" y="791044"/>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693674" y="791044"/>
        <a:ext cx="478238" cy="478238"/>
      </dsp:txXfrm>
    </dsp:sp>
    <dsp:sp modelId="{A40C7349-7E9F-4D62-9C18-93F5B236CCB0}">
      <dsp:nvSpPr>
        <dsp:cNvPr id="0" name=""/>
        <dsp:cNvSpPr/>
      </dsp:nvSpPr>
      <dsp:spPr>
        <a:xfrm>
          <a:off x="465841" y="153925"/>
          <a:ext cx="758576" cy="843944"/>
        </a:xfrm>
        <a:prstGeom prst="circularArrow">
          <a:avLst>
            <a:gd name="adj1" fmla="val 8243"/>
            <a:gd name="adj2" fmla="val 575683"/>
            <a:gd name="adj3" fmla="val 10173926"/>
            <a:gd name="adj4" fmla="val 7258475"/>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BB6F8B3-6459-4254-86A4-9352D685602B}">
      <dsp:nvSpPr>
        <dsp:cNvPr id="0" name=""/>
        <dsp:cNvSpPr/>
      </dsp:nvSpPr>
      <dsp:spPr>
        <a:xfrm>
          <a:off x="291302" y="94117"/>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91302" y="94117"/>
        <a:ext cx="478238" cy="478238"/>
      </dsp:txXfrm>
    </dsp:sp>
    <dsp:sp modelId="{85C3EA9F-3216-4253-8E97-41E07508F03D}">
      <dsp:nvSpPr>
        <dsp:cNvPr id="0" name=""/>
        <dsp:cNvSpPr/>
      </dsp:nvSpPr>
      <dsp:spPr>
        <a:xfrm>
          <a:off x="576147" y="146639"/>
          <a:ext cx="796056" cy="944222"/>
        </a:xfrm>
        <a:prstGeom prst="circularArrow">
          <a:avLst>
            <a:gd name="adj1" fmla="val 8243"/>
            <a:gd name="adj2" fmla="val 575683"/>
            <a:gd name="adj3" fmla="val 16858577"/>
            <a:gd name="adj4" fmla="val 14965741"/>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A3CD2-D41F-4F31-BA60-4B29C3375CCC}">
      <dsp:nvSpPr>
        <dsp:cNvPr id="0" name=""/>
        <dsp:cNvSpPr/>
      </dsp:nvSpPr>
      <dsp:spPr>
        <a:xfrm>
          <a:off x="1096045" y="94117"/>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096045" y="94117"/>
        <a:ext cx="478238" cy="478238"/>
      </dsp:txXfrm>
    </dsp:sp>
    <dsp:sp modelId="{20172689-7079-43BB-B271-CC6810E65935}">
      <dsp:nvSpPr>
        <dsp:cNvPr id="0" name=""/>
        <dsp:cNvSpPr/>
      </dsp:nvSpPr>
      <dsp:spPr>
        <a:xfrm>
          <a:off x="664756" y="184390"/>
          <a:ext cx="802018" cy="825300"/>
        </a:xfrm>
        <a:prstGeom prst="circularArrow">
          <a:avLst>
            <a:gd name="adj1" fmla="val 8243"/>
            <a:gd name="adj2" fmla="val 575683"/>
            <a:gd name="adj3" fmla="val 2965842"/>
            <a:gd name="adj4" fmla="val 50391"/>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12A44B0-1222-4F03-A401-54FAAEF86D4D}">
      <dsp:nvSpPr>
        <dsp:cNvPr id="0" name=""/>
        <dsp:cNvSpPr/>
      </dsp:nvSpPr>
      <dsp:spPr>
        <a:xfrm>
          <a:off x="693674" y="791044"/>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693674" y="791044"/>
        <a:ext cx="478238" cy="478238"/>
      </dsp:txXfrm>
    </dsp:sp>
    <dsp:sp modelId="{A40C7349-7E9F-4D62-9C18-93F5B236CCB0}">
      <dsp:nvSpPr>
        <dsp:cNvPr id="0" name=""/>
        <dsp:cNvSpPr/>
      </dsp:nvSpPr>
      <dsp:spPr>
        <a:xfrm>
          <a:off x="465841" y="153925"/>
          <a:ext cx="758576" cy="843944"/>
        </a:xfrm>
        <a:prstGeom prst="circularArrow">
          <a:avLst>
            <a:gd name="adj1" fmla="val 8243"/>
            <a:gd name="adj2" fmla="val 575683"/>
            <a:gd name="adj3" fmla="val 10173926"/>
            <a:gd name="adj4" fmla="val 7258475"/>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BB6F8B3-6459-4254-86A4-9352D685602B}">
      <dsp:nvSpPr>
        <dsp:cNvPr id="0" name=""/>
        <dsp:cNvSpPr/>
      </dsp:nvSpPr>
      <dsp:spPr>
        <a:xfrm>
          <a:off x="291302" y="94117"/>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91302" y="94117"/>
        <a:ext cx="478238" cy="478238"/>
      </dsp:txXfrm>
    </dsp:sp>
    <dsp:sp modelId="{85C3EA9F-3216-4253-8E97-41E07508F03D}">
      <dsp:nvSpPr>
        <dsp:cNvPr id="0" name=""/>
        <dsp:cNvSpPr/>
      </dsp:nvSpPr>
      <dsp:spPr>
        <a:xfrm>
          <a:off x="576147" y="146639"/>
          <a:ext cx="796056" cy="944222"/>
        </a:xfrm>
        <a:prstGeom prst="circularArrow">
          <a:avLst>
            <a:gd name="adj1" fmla="val 8243"/>
            <a:gd name="adj2" fmla="val 575683"/>
            <a:gd name="adj3" fmla="val 16858577"/>
            <a:gd name="adj4" fmla="val 14965741"/>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A3CD2-D41F-4F31-BA60-4B29C3375CCC}">
      <dsp:nvSpPr>
        <dsp:cNvPr id="0" name=""/>
        <dsp:cNvSpPr/>
      </dsp:nvSpPr>
      <dsp:spPr>
        <a:xfrm>
          <a:off x="1096045" y="94117"/>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096045" y="94117"/>
        <a:ext cx="478238" cy="478238"/>
      </dsp:txXfrm>
    </dsp:sp>
    <dsp:sp modelId="{20172689-7079-43BB-B271-CC6810E65935}">
      <dsp:nvSpPr>
        <dsp:cNvPr id="0" name=""/>
        <dsp:cNvSpPr/>
      </dsp:nvSpPr>
      <dsp:spPr>
        <a:xfrm>
          <a:off x="664756" y="184390"/>
          <a:ext cx="802018" cy="825300"/>
        </a:xfrm>
        <a:prstGeom prst="circularArrow">
          <a:avLst>
            <a:gd name="adj1" fmla="val 8243"/>
            <a:gd name="adj2" fmla="val 575683"/>
            <a:gd name="adj3" fmla="val 2965842"/>
            <a:gd name="adj4" fmla="val 50391"/>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12A44B0-1222-4F03-A401-54FAAEF86D4D}">
      <dsp:nvSpPr>
        <dsp:cNvPr id="0" name=""/>
        <dsp:cNvSpPr/>
      </dsp:nvSpPr>
      <dsp:spPr>
        <a:xfrm>
          <a:off x="693674" y="791044"/>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693674" y="791044"/>
        <a:ext cx="478238" cy="478238"/>
      </dsp:txXfrm>
    </dsp:sp>
    <dsp:sp modelId="{A40C7349-7E9F-4D62-9C18-93F5B236CCB0}">
      <dsp:nvSpPr>
        <dsp:cNvPr id="0" name=""/>
        <dsp:cNvSpPr/>
      </dsp:nvSpPr>
      <dsp:spPr>
        <a:xfrm>
          <a:off x="465841" y="153925"/>
          <a:ext cx="758576" cy="843944"/>
        </a:xfrm>
        <a:prstGeom prst="circularArrow">
          <a:avLst>
            <a:gd name="adj1" fmla="val 8243"/>
            <a:gd name="adj2" fmla="val 575683"/>
            <a:gd name="adj3" fmla="val 10173926"/>
            <a:gd name="adj4" fmla="val 7258475"/>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BB6F8B3-6459-4254-86A4-9352D685602B}">
      <dsp:nvSpPr>
        <dsp:cNvPr id="0" name=""/>
        <dsp:cNvSpPr/>
      </dsp:nvSpPr>
      <dsp:spPr>
        <a:xfrm>
          <a:off x="291302" y="94117"/>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91302" y="94117"/>
        <a:ext cx="478238" cy="478238"/>
      </dsp:txXfrm>
    </dsp:sp>
    <dsp:sp modelId="{85C3EA9F-3216-4253-8E97-41E07508F03D}">
      <dsp:nvSpPr>
        <dsp:cNvPr id="0" name=""/>
        <dsp:cNvSpPr/>
      </dsp:nvSpPr>
      <dsp:spPr>
        <a:xfrm>
          <a:off x="576147" y="146639"/>
          <a:ext cx="796056" cy="944222"/>
        </a:xfrm>
        <a:prstGeom prst="circularArrow">
          <a:avLst>
            <a:gd name="adj1" fmla="val 8243"/>
            <a:gd name="adj2" fmla="val 575683"/>
            <a:gd name="adj3" fmla="val 16858577"/>
            <a:gd name="adj4" fmla="val 14965741"/>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A3CD2-D41F-4F31-BA60-4B29C3375CCC}">
      <dsp:nvSpPr>
        <dsp:cNvPr id="0" name=""/>
        <dsp:cNvSpPr/>
      </dsp:nvSpPr>
      <dsp:spPr>
        <a:xfrm>
          <a:off x="1096045" y="94117"/>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096045" y="94117"/>
        <a:ext cx="478238" cy="478238"/>
      </dsp:txXfrm>
    </dsp:sp>
    <dsp:sp modelId="{20172689-7079-43BB-B271-CC6810E65935}">
      <dsp:nvSpPr>
        <dsp:cNvPr id="0" name=""/>
        <dsp:cNvSpPr/>
      </dsp:nvSpPr>
      <dsp:spPr>
        <a:xfrm>
          <a:off x="664756" y="184390"/>
          <a:ext cx="802018" cy="825300"/>
        </a:xfrm>
        <a:prstGeom prst="circularArrow">
          <a:avLst>
            <a:gd name="adj1" fmla="val 8243"/>
            <a:gd name="adj2" fmla="val 575683"/>
            <a:gd name="adj3" fmla="val 2965842"/>
            <a:gd name="adj4" fmla="val 50391"/>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12A44B0-1222-4F03-A401-54FAAEF86D4D}">
      <dsp:nvSpPr>
        <dsp:cNvPr id="0" name=""/>
        <dsp:cNvSpPr/>
      </dsp:nvSpPr>
      <dsp:spPr>
        <a:xfrm>
          <a:off x="693674" y="791044"/>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693674" y="791044"/>
        <a:ext cx="478238" cy="478238"/>
      </dsp:txXfrm>
    </dsp:sp>
    <dsp:sp modelId="{A40C7349-7E9F-4D62-9C18-93F5B236CCB0}">
      <dsp:nvSpPr>
        <dsp:cNvPr id="0" name=""/>
        <dsp:cNvSpPr/>
      </dsp:nvSpPr>
      <dsp:spPr>
        <a:xfrm>
          <a:off x="465841" y="153925"/>
          <a:ext cx="758576" cy="843944"/>
        </a:xfrm>
        <a:prstGeom prst="circularArrow">
          <a:avLst>
            <a:gd name="adj1" fmla="val 8243"/>
            <a:gd name="adj2" fmla="val 575683"/>
            <a:gd name="adj3" fmla="val 10173926"/>
            <a:gd name="adj4" fmla="val 7258475"/>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BB6F8B3-6459-4254-86A4-9352D685602B}">
      <dsp:nvSpPr>
        <dsp:cNvPr id="0" name=""/>
        <dsp:cNvSpPr/>
      </dsp:nvSpPr>
      <dsp:spPr>
        <a:xfrm>
          <a:off x="291302" y="94117"/>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91302" y="94117"/>
        <a:ext cx="478238" cy="478238"/>
      </dsp:txXfrm>
    </dsp:sp>
    <dsp:sp modelId="{85C3EA9F-3216-4253-8E97-41E07508F03D}">
      <dsp:nvSpPr>
        <dsp:cNvPr id="0" name=""/>
        <dsp:cNvSpPr/>
      </dsp:nvSpPr>
      <dsp:spPr>
        <a:xfrm>
          <a:off x="576147" y="146639"/>
          <a:ext cx="796056" cy="944222"/>
        </a:xfrm>
        <a:prstGeom prst="circularArrow">
          <a:avLst>
            <a:gd name="adj1" fmla="val 8243"/>
            <a:gd name="adj2" fmla="val 575683"/>
            <a:gd name="adj3" fmla="val 16858577"/>
            <a:gd name="adj4" fmla="val 14965741"/>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A3CD2-D41F-4F31-BA60-4B29C3375CCC}">
      <dsp:nvSpPr>
        <dsp:cNvPr id="0" name=""/>
        <dsp:cNvSpPr/>
      </dsp:nvSpPr>
      <dsp:spPr>
        <a:xfrm>
          <a:off x="1096045" y="94117"/>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096045" y="94117"/>
        <a:ext cx="478238" cy="478238"/>
      </dsp:txXfrm>
    </dsp:sp>
    <dsp:sp modelId="{20172689-7079-43BB-B271-CC6810E65935}">
      <dsp:nvSpPr>
        <dsp:cNvPr id="0" name=""/>
        <dsp:cNvSpPr/>
      </dsp:nvSpPr>
      <dsp:spPr>
        <a:xfrm>
          <a:off x="664756" y="184390"/>
          <a:ext cx="802018" cy="825300"/>
        </a:xfrm>
        <a:prstGeom prst="circularArrow">
          <a:avLst>
            <a:gd name="adj1" fmla="val 8243"/>
            <a:gd name="adj2" fmla="val 575683"/>
            <a:gd name="adj3" fmla="val 2965842"/>
            <a:gd name="adj4" fmla="val 50391"/>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12A44B0-1222-4F03-A401-54FAAEF86D4D}">
      <dsp:nvSpPr>
        <dsp:cNvPr id="0" name=""/>
        <dsp:cNvSpPr/>
      </dsp:nvSpPr>
      <dsp:spPr>
        <a:xfrm>
          <a:off x="693674" y="791044"/>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693674" y="791044"/>
        <a:ext cx="478238" cy="478238"/>
      </dsp:txXfrm>
    </dsp:sp>
    <dsp:sp modelId="{A40C7349-7E9F-4D62-9C18-93F5B236CCB0}">
      <dsp:nvSpPr>
        <dsp:cNvPr id="0" name=""/>
        <dsp:cNvSpPr/>
      </dsp:nvSpPr>
      <dsp:spPr>
        <a:xfrm>
          <a:off x="465841" y="153925"/>
          <a:ext cx="758576" cy="843944"/>
        </a:xfrm>
        <a:prstGeom prst="circularArrow">
          <a:avLst>
            <a:gd name="adj1" fmla="val 8243"/>
            <a:gd name="adj2" fmla="val 575683"/>
            <a:gd name="adj3" fmla="val 10173926"/>
            <a:gd name="adj4" fmla="val 7258475"/>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BB6F8B3-6459-4254-86A4-9352D685602B}">
      <dsp:nvSpPr>
        <dsp:cNvPr id="0" name=""/>
        <dsp:cNvSpPr/>
      </dsp:nvSpPr>
      <dsp:spPr>
        <a:xfrm>
          <a:off x="291302" y="94117"/>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91302" y="94117"/>
        <a:ext cx="478238" cy="478238"/>
      </dsp:txXfrm>
    </dsp:sp>
    <dsp:sp modelId="{85C3EA9F-3216-4253-8E97-41E07508F03D}">
      <dsp:nvSpPr>
        <dsp:cNvPr id="0" name=""/>
        <dsp:cNvSpPr/>
      </dsp:nvSpPr>
      <dsp:spPr>
        <a:xfrm>
          <a:off x="576147" y="146639"/>
          <a:ext cx="796056" cy="944222"/>
        </a:xfrm>
        <a:prstGeom prst="circularArrow">
          <a:avLst>
            <a:gd name="adj1" fmla="val 8243"/>
            <a:gd name="adj2" fmla="val 575683"/>
            <a:gd name="adj3" fmla="val 16858577"/>
            <a:gd name="adj4" fmla="val 14965741"/>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A3CD2-D41F-4F31-BA60-4B29C3375CCC}">
      <dsp:nvSpPr>
        <dsp:cNvPr id="0" name=""/>
        <dsp:cNvSpPr/>
      </dsp:nvSpPr>
      <dsp:spPr>
        <a:xfrm>
          <a:off x="1096045" y="94117"/>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096045" y="94117"/>
        <a:ext cx="478238" cy="478238"/>
      </dsp:txXfrm>
    </dsp:sp>
    <dsp:sp modelId="{20172689-7079-43BB-B271-CC6810E65935}">
      <dsp:nvSpPr>
        <dsp:cNvPr id="0" name=""/>
        <dsp:cNvSpPr/>
      </dsp:nvSpPr>
      <dsp:spPr>
        <a:xfrm>
          <a:off x="664756" y="184390"/>
          <a:ext cx="802018" cy="825300"/>
        </a:xfrm>
        <a:prstGeom prst="circularArrow">
          <a:avLst>
            <a:gd name="adj1" fmla="val 8243"/>
            <a:gd name="adj2" fmla="val 575683"/>
            <a:gd name="adj3" fmla="val 2965842"/>
            <a:gd name="adj4" fmla="val 50391"/>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12A44B0-1222-4F03-A401-54FAAEF86D4D}">
      <dsp:nvSpPr>
        <dsp:cNvPr id="0" name=""/>
        <dsp:cNvSpPr/>
      </dsp:nvSpPr>
      <dsp:spPr>
        <a:xfrm>
          <a:off x="693674" y="791044"/>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693674" y="791044"/>
        <a:ext cx="478238" cy="478238"/>
      </dsp:txXfrm>
    </dsp:sp>
    <dsp:sp modelId="{A40C7349-7E9F-4D62-9C18-93F5B236CCB0}">
      <dsp:nvSpPr>
        <dsp:cNvPr id="0" name=""/>
        <dsp:cNvSpPr/>
      </dsp:nvSpPr>
      <dsp:spPr>
        <a:xfrm>
          <a:off x="465841" y="153925"/>
          <a:ext cx="758576" cy="843944"/>
        </a:xfrm>
        <a:prstGeom prst="circularArrow">
          <a:avLst>
            <a:gd name="adj1" fmla="val 8243"/>
            <a:gd name="adj2" fmla="val 575683"/>
            <a:gd name="adj3" fmla="val 10173926"/>
            <a:gd name="adj4" fmla="val 7258475"/>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BB6F8B3-6459-4254-86A4-9352D685602B}">
      <dsp:nvSpPr>
        <dsp:cNvPr id="0" name=""/>
        <dsp:cNvSpPr/>
      </dsp:nvSpPr>
      <dsp:spPr>
        <a:xfrm>
          <a:off x="291302" y="94117"/>
          <a:ext cx="478238" cy="47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91302" y="94117"/>
        <a:ext cx="478238" cy="478238"/>
      </dsp:txXfrm>
    </dsp:sp>
    <dsp:sp modelId="{85C3EA9F-3216-4253-8E97-41E07508F03D}">
      <dsp:nvSpPr>
        <dsp:cNvPr id="0" name=""/>
        <dsp:cNvSpPr/>
      </dsp:nvSpPr>
      <dsp:spPr>
        <a:xfrm>
          <a:off x="576147" y="146639"/>
          <a:ext cx="796056" cy="944222"/>
        </a:xfrm>
        <a:prstGeom prst="circularArrow">
          <a:avLst>
            <a:gd name="adj1" fmla="val 8243"/>
            <a:gd name="adj2" fmla="val 575683"/>
            <a:gd name="adj3" fmla="val 16858577"/>
            <a:gd name="adj4" fmla="val 14965741"/>
            <a:gd name="adj5" fmla="val 961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B4B7CC-1DAE-4C9C-BDA6-75ED36B178A7}" type="datetimeFigureOut">
              <a:rPr lang="en-US" smtClean="0"/>
              <a:pPr/>
              <a:t>8/24/11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02ADCA-43F7-4813-BE34-754792251E93}" type="slidenum">
              <a:rPr lang="en-US" smtClean="0"/>
              <a:pPr/>
              <a:t>‹#›</a:t>
            </a:fld>
            <a:endParaRPr lang="en-US"/>
          </a:p>
        </p:txBody>
      </p:sp>
    </p:spTree>
    <p:extLst>
      <p:ext uri="{BB962C8B-B14F-4D97-AF65-F5344CB8AC3E}">
        <p14:creationId xmlns:p14="http://schemas.microsoft.com/office/powerpoint/2010/main" val="3818941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A00FF-02AE-4DF6-8AB8-3E89EE8B2DAD}" type="datetimeFigureOut">
              <a:rPr lang="en-US" smtClean="0"/>
              <a:pPr/>
              <a:t>8/24/11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163D4-9BF1-4DE3-A314-C89DA3A37CF1}" type="slidenum">
              <a:rPr lang="en-US" smtClean="0"/>
              <a:pPr/>
              <a:t>‹#›</a:t>
            </a:fld>
            <a:endParaRPr lang="en-US"/>
          </a:p>
        </p:txBody>
      </p:sp>
    </p:spTree>
    <p:extLst>
      <p:ext uri="{BB962C8B-B14F-4D97-AF65-F5344CB8AC3E}">
        <p14:creationId xmlns:p14="http://schemas.microsoft.com/office/powerpoint/2010/main" val="1888263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Poison Ivy builder application let’s the attacker specify all options of the client such as URL and port of the server, username/password to control the client, where on the system it should install and where in the registry it should add its entries and if the application should inject itself into an already running process to trick application control technologies. You can also create the client as </a:t>
            </a:r>
            <a:r>
              <a:rPr lang="en-US" baseline="0" dirty="0" err="1" smtClean="0"/>
              <a:t>shellcode</a:t>
            </a:r>
            <a:r>
              <a:rPr lang="en-US" baseline="0" dirty="0" smtClean="0"/>
              <a:t> and include it in an exploit and embed it into a PDF file for to automatically install it.</a:t>
            </a:r>
            <a:endParaRPr lang="en-US" dirty="0"/>
          </a:p>
        </p:txBody>
      </p:sp>
      <p:sp>
        <p:nvSpPr>
          <p:cNvPr id="4" name="Slide Number Placeholder 3"/>
          <p:cNvSpPr>
            <a:spLocks noGrp="1"/>
          </p:cNvSpPr>
          <p:nvPr>
            <p:ph type="sldNum" sz="quarter" idx="10"/>
          </p:nvPr>
        </p:nvSpPr>
        <p:spPr/>
        <p:txBody>
          <a:bodyPr/>
          <a:lstStyle/>
          <a:p>
            <a:fld id="{756163D4-9BF1-4DE3-A314-C89DA3A37CF1}" type="slidenum">
              <a:rPr lang="en-US" smtClean="0"/>
              <a:pPr/>
              <a:t>20</a:t>
            </a:fld>
            <a:endParaRPr lang="en-US"/>
          </a:p>
        </p:txBody>
      </p:sp>
    </p:spTree>
    <p:extLst>
      <p:ext uri="{BB962C8B-B14F-4D97-AF65-F5344CB8AC3E}">
        <p14:creationId xmlns:p14="http://schemas.microsoft.com/office/powerpoint/2010/main" val="284201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At the heart of our innovative approach is the 100-strong dedicated team of security researchers that forms the Websense Security Labs.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Security Labs use Websense ThreatSeeker technology to d</a:t>
            </a:r>
            <a:r>
              <a:rPr lang="en-GB" dirty="0" smtClean="0"/>
              <a:t>iscover, investigate and report on advanced Internet threats that traditional security research methods would</a:t>
            </a:r>
            <a:r>
              <a:rPr lang="en-GB" baseline="0" dirty="0" smtClean="0"/>
              <a:t> </a:t>
            </a:r>
            <a:r>
              <a:rPr lang="en-GB" dirty="0" smtClean="0"/>
              <a:t>miss...</a:t>
            </a:r>
            <a:r>
              <a:rPr lang="en-GB" baseline="0" dirty="0" smtClean="0"/>
              <a:t> And the global team ensures that this takes place 24 hours a day.</a:t>
            </a:r>
          </a:p>
          <a:p>
            <a:endParaRPr lang="en-GB" sz="1000" kern="1200" baseline="0" dirty="0" smtClean="0">
              <a:solidFill>
                <a:schemeClr val="tx1"/>
              </a:solidFill>
              <a:ea typeface="+mn-ea"/>
              <a:cs typeface="Arial" pitchFamily="34" charset="0"/>
            </a:endParaRPr>
          </a:p>
          <a:p>
            <a:r>
              <a:rPr lang="en-GB" sz="1000" kern="1200" baseline="0" dirty="0" smtClean="0">
                <a:solidFill>
                  <a:schemeClr val="tx1"/>
                </a:solidFill>
                <a:ea typeface="+mn-ea"/>
                <a:cs typeface="Arial" pitchFamily="34" charset="0"/>
              </a:rPr>
              <a:t>Our Essential Information Protection vision depends upon the ThreatSeeker™ Network. This is an advanced infrastructure for early threat discovery across email and Web channels, real-time identification and blocking of high-risk Web sites, and data identification techniques and technologies. Websense Web, messaging, and data security solutions use security intelligence from the ThreatSeeker Network to provide the most up-to-date protection from data loss, unwanted content, and malicious threats.</a:t>
            </a:r>
          </a:p>
          <a:p>
            <a:endParaRPr lang="en-GB" sz="1000" kern="1200" baseline="0" dirty="0" smtClean="0">
              <a:solidFill>
                <a:schemeClr val="tx1"/>
              </a:solidFill>
              <a:ea typeface="+mn-ea"/>
              <a:cs typeface="Arial" pitchFamily="34" charset="0"/>
            </a:endParaRPr>
          </a:p>
          <a:p>
            <a:r>
              <a:rPr lang="en-GB" sz="1000" kern="1200" baseline="0" dirty="0" smtClean="0">
                <a:solidFill>
                  <a:schemeClr val="tx1"/>
                </a:solidFill>
                <a:ea typeface="+mn-ea"/>
                <a:cs typeface="Arial" pitchFamily="34" charset="0"/>
              </a:rPr>
              <a:t>ThreatSeeker combines heuristics, binary analysis, reputation, image analysis, lexical analysis, pattern detection, statistical analysis, natural language processing, data fingerprinting, and actual research experts across disciplines. These tightly coupled techniques and capabilities identify and classify data and content within the enterprise and across the Internet to drive understanding of new </a:t>
            </a:r>
            <a:r>
              <a:rPr lang="en-US" sz="1000" kern="1200" baseline="0" dirty="0" smtClean="0">
                <a:solidFill>
                  <a:schemeClr val="tx1"/>
                </a:solidFill>
                <a:ea typeface="+mn-ea"/>
                <a:cs typeface="Arial" pitchFamily="34" charset="0"/>
              </a:rPr>
              <a:t>threats as they develop. The statistics from this network are phenomenal with 1 billion pieces of content analyzed every day.</a:t>
            </a:r>
          </a:p>
          <a:p>
            <a:endParaRPr lang="en-GB" sz="1000" kern="1200" dirty="0" smtClean="0">
              <a:solidFill>
                <a:schemeClr val="tx1"/>
              </a:solidFill>
              <a:ea typeface="+mn-ea"/>
              <a:cs typeface="Arial" pitchFamily="34" charset="0"/>
            </a:endParaRPr>
          </a:p>
          <a:p>
            <a:r>
              <a:rPr lang="en-GB" sz="1000" kern="1200" dirty="0" smtClean="0">
                <a:solidFill>
                  <a:schemeClr val="tx1"/>
                </a:solidFill>
                <a:ea typeface="+mn-ea"/>
                <a:cs typeface="Arial" pitchFamily="34" charset="0"/>
              </a:rPr>
              <a:t>We have established capabilities across all of our business communication channels. We’ve integrated our threat environment so now our ThreatSeeker network that has a ton of intelligence about the Web and we integrated, in real time, that with our SaaS email security offering. Meaning that email know has a much greater awareness and understanding of web threats. Similarly we harvested what our email security systems were seeing to give us more information about phishing and pharming and spam attacks so that we could make our web threat analysis even stronger, feeding all that intelligence back into the products that our customers run today. </a:t>
            </a:r>
          </a:p>
          <a:p>
            <a:endParaRPr lang="en-GB" dirty="0" smtClean="0"/>
          </a:p>
          <a:p>
            <a:r>
              <a:rPr lang="en-GB" sz="1000" kern="1200" dirty="0" smtClean="0">
                <a:solidFill>
                  <a:schemeClr val="tx1"/>
                </a:solidFill>
                <a:ea typeface="+mn-ea"/>
                <a:cs typeface="Arial" pitchFamily="34" charset="0"/>
              </a:rPr>
              <a:t>We integrated that domain intelligence so now we have a unified threat system that’s helping each one of these product areas. The email systems a lot smarter because now when it sees or that html email traffic in it, it knows a lot about those web links and the web systems are more knowledgeable because they are getting all that feed of email spams that are coming in, understanding the campaigns that the cyber criminals are launching where they are trying to lure people to the web and we’re cutting that off just there. Our data engines that we use underneath this have a much deeper knowledge of the content that is traversing the networks.</a:t>
            </a:r>
          </a:p>
          <a:p>
            <a:endParaRPr lang="en-US" dirty="0" smtClean="0"/>
          </a:p>
          <a:p>
            <a:endParaRPr lang="en-GB" dirty="0"/>
          </a:p>
        </p:txBody>
      </p:sp>
      <p:sp>
        <p:nvSpPr>
          <p:cNvPr id="4" name="Slide Number Placeholder 3"/>
          <p:cNvSpPr>
            <a:spLocks noGrp="1"/>
          </p:cNvSpPr>
          <p:nvPr>
            <p:ph type="sldNum" sz="quarter" idx="10"/>
          </p:nvPr>
        </p:nvSpPr>
        <p:spPr/>
        <p:txBody>
          <a:bodyPr/>
          <a:lstStyle/>
          <a:p>
            <a:pPr>
              <a:defRPr/>
            </a:pPr>
            <a:fld id="{D8974AE6-728C-4791-BA25-39D2D60BA733}" type="slidenum">
              <a:rPr lang="en-US" smtClean="0"/>
              <a:pPr>
                <a:defRPr/>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title_compressed.png"/>
          <p:cNvPicPr>
            <a:picLocks noChangeAspect="1"/>
          </p:cNvPicPr>
          <p:nvPr userDrawn="1"/>
        </p:nvPicPr>
        <p:blipFill>
          <a:blip r:embed="rId2" cstate="print"/>
          <a:stretch>
            <a:fillRect/>
          </a:stretch>
        </p:blipFill>
        <p:spPr>
          <a:xfrm>
            <a:off x="0" y="0"/>
            <a:ext cx="9144000" cy="5151120"/>
          </a:xfrm>
          <a:prstGeom prst="rect">
            <a:avLst/>
          </a:prstGeom>
        </p:spPr>
      </p:pic>
      <p:sp>
        <p:nvSpPr>
          <p:cNvPr id="3" name="Subtitle 2"/>
          <p:cNvSpPr>
            <a:spLocks noGrp="1"/>
          </p:cNvSpPr>
          <p:nvPr>
            <p:ph type="subTitle" idx="1"/>
          </p:nvPr>
        </p:nvSpPr>
        <p:spPr>
          <a:xfrm>
            <a:off x="231154" y="1960038"/>
            <a:ext cx="7765144" cy="1000876"/>
          </a:xfrm>
          <a:prstGeom prst="rect">
            <a:avLst/>
          </a:prstGeom>
        </p:spPr>
        <p:txBody>
          <a:bodyPr anchor="ctr" anchorCtr="0">
            <a:normAutofit/>
          </a:bodyPr>
          <a:lstStyle>
            <a:lvl1pPr marL="0" indent="0" algn="l" defTabSz="914400" rtl="0" eaLnBrk="1" latinLnBrk="0" hangingPunct="1">
              <a:lnSpc>
                <a:spcPts val="4000"/>
              </a:lnSpc>
              <a:spcBef>
                <a:spcPct val="0"/>
              </a:spcBef>
              <a:buNone/>
              <a:defRPr lang="en-US" sz="4000" kern="1200" dirty="0">
                <a:solidFill>
                  <a:schemeClr val="bg1"/>
                </a:solidFill>
                <a:latin typeface="Franklin Gothic Medium" pitchFamily="34"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3"/>
          <p:cNvSpPr>
            <a:spLocks noGrp="1"/>
          </p:cNvSpPr>
          <p:nvPr>
            <p:ph type="body" sz="half" idx="2" hasCustomPrompt="1"/>
          </p:nvPr>
        </p:nvSpPr>
        <p:spPr>
          <a:xfrm>
            <a:off x="228600" y="958454"/>
            <a:ext cx="7772400" cy="927496"/>
          </a:xfrm>
          <a:prstGeom prst="rect">
            <a:avLst/>
          </a:prstGeom>
        </p:spPr>
        <p:txBody>
          <a:bodyPr>
            <a:normAutofit/>
          </a:bodyPr>
          <a:lstStyle>
            <a:lvl1pPr marL="0" indent="0">
              <a:buNone/>
              <a:defRPr sz="4000">
                <a:solidFill>
                  <a:srgbClr val="003352"/>
                </a:solidFill>
                <a:latin typeface="Franklin Gothic Medium"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title styles</a:t>
            </a:r>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9" name="Picture 8" descr="Content_compressed.png"/>
          <p:cNvPicPr>
            <a:picLocks/>
          </p:cNvPicPr>
          <p:nvPr/>
        </p:nvPicPr>
        <p:blipFill>
          <a:blip r:embed="rId2" cstate="print"/>
          <a:stretch>
            <a:fillRect/>
          </a:stretch>
        </p:blipFill>
        <p:spPr>
          <a:xfrm>
            <a:off x="-5938" y="1"/>
            <a:ext cx="9162288" cy="5145969"/>
          </a:xfrm>
          <a:prstGeom prst="rect">
            <a:avLst/>
          </a:prstGeom>
        </p:spPr>
      </p:pic>
      <p:sp>
        <p:nvSpPr>
          <p:cNvPr id="2" name="Title 1"/>
          <p:cNvSpPr>
            <a:spLocks noGrp="1"/>
          </p:cNvSpPr>
          <p:nvPr>
            <p:ph type="title"/>
          </p:nvPr>
        </p:nvSpPr>
        <p:spPr>
          <a:xfrm>
            <a:off x="152400" y="16346"/>
            <a:ext cx="7543800" cy="585216"/>
          </a:xfrm>
          <a:prstGeom prst="rect">
            <a:avLst/>
          </a:prstGeom>
        </p:spPr>
        <p:txBody>
          <a:bodyPr>
            <a:normAutofit/>
          </a:bodyPr>
          <a:lstStyle>
            <a:lvl1pPr algn="l">
              <a:defRPr sz="3600">
                <a:solidFill>
                  <a:schemeClr val="bg1"/>
                </a:solidFill>
                <a:latin typeface="Franklin Gothic Medium"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929881"/>
            <a:ext cx="8839200" cy="3851672"/>
          </a:xfrm>
          <a:prstGeom prst="rect">
            <a:avLst/>
          </a:prstGeom>
        </p:spPr>
        <p:txBody>
          <a:bodyPr>
            <a:normAutofit/>
          </a:bodyPr>
          <a:lstStyle>
            <a:lvl1pPr>
              <a:defRPr>
                <a:solidFill>
                  <a:srgbClr val="003352"/>
                </a:solidFill>
                <a:latin typeface="Franklin Gothic Medium" pitchFamily="34" charset="0"/>
              </a:defRPr>
            </a:lvl1pPr>
            <a:lvl2pPr>
              <a:defRPr sz="2400">
                <a:latin typeface="Franklin Gothic Medium" pitchFamily="34" charset="0"/>
              </a:defRPr>
            </a:lvl2pPr>
            <a:lvl3pPr>
              <a:defRPr sz="2000">
                <a:latin typeface="Franklin Gothic Medium" pitchFamily="34" charset="0"/>
              </a:defRPr>
            </a:lvl3pPr>
            <a:lvl4pPr>
              <a:defRPr sz="1800">
                <a:latin typeface="Franklin Gothic Medium" pitchFamily="34" charset="0"/>
              </a:defRPr>
            </a:lvl4pPr>
            <a:lvl5pPr>
              <a:defRPr sz="1800">
                <a:latin typeface="Franklin Gothic Medium"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26"/>
          <p:cNvSpPr>
            <a:spLocks noChangeArrowheads="1"/>
          </p:cNvSpPr>
          <p:nvPr userDrawn="1"/>
        </p:nvSpPr>
        <p:spPr bwMode="black">
          <a:xfrm>
            <a:off x="8406247" y="4905808"/>
            <a:ext cx="530225" cy="148829"/>
          </a:xfrm>
          <a:prstGeom prst="rect">
            <a:avLst/>
          </a:prstGeom>
          <a:noFill/>
          <a:ln w="9525" algn="ctr">
            <a:noFill/>
            <a:miter lim="800000"/>
            <a:headEnd/>
            <a:tailEnd/>
          </a:ln>
        </p:spPr>
        <p:txBody>
          <a:bodyPr wrap="none" lIns="0" tIns="0" rIns="0" bIns="0" anchor="b"/>
          <a:lstStyle/>
          <a:p>
            <a:pPr algn="r" eaLnBrk="0" hangingPunct="0">
              <a:spcBef>
                <a:spcPct val="0"/>
              </a:spcBef>
              <a:tabLst>
                <a:tab pos="461963" algn="l"/>
                <a:tab pos="4572000" algn="ctr"/>
                <a:tab pos="8461375" algn="r"/>
                <a:tab pos="8855075" algn="r"/>
              </a:tabLst>
              <a:defRPr/>
            </a:pPr>
            <a:fld id="{E46DE64C-7D15-458B-8CF1-EEE6A14FF4AB}" type="slidenum">
              <a:rPr lang="en-US" sz="1200" kern="1200">
                <a:solidFill>
                  <a:schemeClr val="bg1">
                    <a:lumMod val="75000"/>
                  </a:schemeClr>
                </a:solidFill>
                <a:latin typeface="Franklin Gothic Medium" pitchFamily="34" charset="0"/>
                <a:ea typeface="+mn-ea"/>
                <a:cs typeface="+mn-cs"/>
              </a:rPr>
              <a:pPr algn="r" eaLnBrk="0" hangingPunct="0">
                <a:spcBef>
                  <a:spcPct val="0"/>
                </a:spcBef>
                <a:tabLst>
                  <a:tab pos="461963" algn="l"/>
                  <a:tab pos="4572000" algn="ctr"/>
                  <a:tab pos="8461375" algn="r"/>
                  <a:tab pos="8855075" algn="r"/>
                </a:tabLst>
                <a:defRPr/>
              </a:pPr>
              <a:t>‹#›</a:t>
            </a:fld>
            <a:endParaRPr lang="en-US" sz="1200" kern="1200" dirty="0">
              <a:solidFill>
                <a:schemeClr val="bg1">
                  <a:lumMod val="75000"/>
                </a:schemeClr>
              </a:solidFill>
              <a:latin typeface="Franklin Gothic Medium" pitchFamily="34" charset="0"/>
              <a:ea typeface="+mn-ea"/>
              <a:cs typeface="+mn-cs"/>
            </a:endParaRPr>
          </a:p>
        </p:txBody>
      </p:sp>
    </p:spTree>
    <p:extLst>
      <p:ext uri="{BB962C8B-B14F-4D97-AF65-F5344CB8AC3E}">
        <p14:creationId xmlns:p14="http://schemas.microsoft.com/office/powerpoint/2010/main" val="2462267830"/>
      </p:ext>
    </p:extLst>
  </p:cSld>
  <p:clrMapOvr>
    <a:masterClrMapping/>
  </p:clrMapOvr>
  <p:transition xmlns:p14="http://schemas.microsoft.com/office/powerpoint/2010/main">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1" name="Picture 10" descr="section_compressed.png"/>
          <p:cNvPicPr>
            <a:picLocks noChangeAspect="1"/>
          </p:cNvPicPr>
          <p:nvPr userDrawn="1"/>
        </p:nvPicPr>
        <p:blipFill>
          <a:blip r:embed="rId2" cstate="print"/>
          <a:stretch>
            <a:fillRect/>
          </a:stretch>
        </p:blipFill>
        <p:spPr>
          <a:xfrm>
            <a:off x="-7315" y="0"/>
            <a:ext cx="9144000" cy="5151120"/>
          </a:xfrm>
          <a:prstGeom prst="rect">
            <a:avLst/>
          </a:prstGeom>
        </p:spPr>
      </p:pic>
      <p:pic>
        <p:nvPicPr>
          <p:cNvPr id="10" name="Picture 9" descr="section_compressed.png"/>
          <p:cNvPicPr>
            <a:picLocks noChangeAspect="1"/>
          </p:cNvPicPr>
          <p:nvPr userDrawn="1"/>
        </p:nvPicPr>
        <p:blipFill>
          <a:blip r:embed="rId2" cstate="print"/>
          <a:stretch>
            <a:fillRect/>
          </a:stretch>
        </p:blipFill>
        <p:spPr>
          <a:xfrm>
            <a:off x="6762" y="0"/>
            <a:ext cx="9144000" cy="5151120"/>
          </a:xfrm>
          <a:prstGeom prst="rect">
            <a:avLst/>
          </a:prstGeom>
        </p:spPr>
      </p:pic>
      <p:sp>
        <p:nvSpPr>
          <p:cNvPr id="8" name="Subtitle 2"/>
          <p:cNvSpPr>
            <a:spLocks noGrp="1"/>
          </p:cNvSpPr>
          <p:nvPr>
            <p:ph type="subTitle" idx="1"/>
          </p:nvPr>
        </p:nvSpPr>
        <p:spPr>
          <a:xfrm>
            <a:off x="221343" y="2372457"/>
            <a:ext cx="7779657" cy="960119"/>
          </a:xfrm>
          <a:prstGeom prst="rect">
            <a:avLst/>
          </a:prstGeom>
        </p:spPr>
        <p:txBody>
          <a:bodyPr anchor="ctr" anchorCtr="0">
            <a:normAutofit/>
          </a:bodyPr>
          <a:lstStyle>
            <a:lvl1pPr marL="0" indent="0" algn="l">
              <a:lnSpc>
                <a:spcPts val="2900"/>
              </a:lnSpc>
              <a:buNone/>
              <a:defRPr sz="2800" b="0">
                <a:solidFill>
                  <a:schemeClr val="bg1"/>
                </a:solidFill>
                <a:latin typeface="Franklin Gothi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a:spLocks noGrp="1"/>
          </p:cNvSpPr>
          <p:nvPr>
            <p:ph type="sldNum" sz="quarter" idx="12"/>
          </p:nvPr>
        </p:nvSpPr>
        <p:spPr>
          <a:xfrm>
            <a:off x="7010400" y="4888706"/>
            <a:ext cx="2133600" cy="273844"/>
          </a:xfrm>
          <a:prstGeom prst="rect">
            <a:avLst/>
          </a:prstGeom>
        </p:spPr>
        <p:txBody>
          <a:bodyPr/>
          <a:lstStyle>
            <a:lvl1pPr algn="r">
              <a:defRPr sz="1200">
                <a:solidFill>
                  <a:schemeClr val="bg1">
                    <a:lumMod val="75000"/>
                  </a:schemeClr>
                </a:solidFill>
                <a:latin typeface="Franklin Gothic Medium" pitchFamily="34" charset="0"/>
              </a:defRPr>
            </a:lvl1pPr>
          </a:lstStyle>
          <a:p>
            <a:fld id="{5A4D1F81-7E76-4932-A149-4CC93E31C071}" type="slidenum">
              <a:rPr lang="en-US" smtClean="0"/>
              <a:pPr/>
              <a:t>‹#›</a:t>
            </a:fld>
            <a:endParaRPr lang="en-US" dirty="0"/>
          </a:p>
        </p:txBody>
      </p:sp>
      <p:sp>
        <p:nvSpPr>
          <p:cNvPr id="6" name="Text Placeholder 3"/>
          <p:cNvSpPr>
            <a:spLocks noGrp="1"/>
          </p:cNvSpPr>
          <p:nvPr>
            <p:ph type="body" sz="half" idx="2" hasCustomPrompt="1"/>
          </p:nvPr>
        </p:nvSpPr>
        <p:spPr>
          <a:xfrm>
            <a:off x="221285" y="1324824"/>
            <a:ext cx="7772400" cy="927496"/>
          </a:xfrm>
          <a:prstGeom prst="rect">
            <a:avLst/>
          </a:prstGeom>
        </p:spPr>
        <p:txBody>
          <a:bodyPr>
            <a:normAutofit/>
          </a:bodyPr>
          <a:lstStyle>
            <a:lvl1pPr marL="0" indent="0">
              <a:buNone/>
              <a:defRPr sz="4000">
                <a:solidFill>
                  <a:srgbClr val="003352"/>
                </a:solidFill>
                <a:latin typeface="Franklin Gothic Medium"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title styles</a:t>
            </a:r>
          </a:p>
        </p:txBody>
      </p:sp>
    </p:spTree>
  </p:cSld>
  <p:clrMapOvr>
    <a:masterClrMapping/>
  </p:clrMapOvr>
  <p:transition xmlns:p14="http://schemas.microsoft.com/office/powerpoint/2010/main">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Content_compressed.png"/>
          <p:cNvPicPr>
            <a:picLocks noChangeAspect="1"/>
          </p:cNvPicPr>
          <p:nvPr userDrawn="1"/>
        </p:nvPicPr>
        <p:blipFill>
          <a:blip r:embed="rId2" cstate="print"/>
          <a:stretch>
            <a:fillRect/>
          </a:stretch>
        </p:blipFill>
        <p:spPr>
          <a:xfrm>
            <a:off x="0" y="-12879"/>
            <a:ext cx="9192725" cy="5175504"/>
          </a:xfrm>
          <a:prstGeom prst="rect">
            <a:avLst/>
          </a:prstGeom>
        </p:spPr>
      </p:pic>
      <p:sp>
        <p:nvSpPr>
          <p:cNvPr id="3" name="Content Placeholder 2"/>
          <p:cNvSpPr>
            <a:spLocks noGrp="1"/>
          </p:cNvSpPr>
          <p:nvPr>
            <p:ph idx="1"/>
          </p:nvPr>
        </p:nvSpPr>
        <p:spPr>
          <a:xfrm>
            <a:off x="152400" y="929878"/>
            <a:ext cx="8839200" cy="3851672"/>
          </a:xfrm>
          <a:prstGeom prst="rect">
            <a:avLst/>
          </a:prstGeom>
        </p:spPr>
        <p:txBody>
          <a:bodyPr>
            <a:normAutofit/>
          </a:bodyPr>
          <a:lstStyle>
            <a:lvl1pPr>
              <a:defRPr>
                <a:solidFill>
                  <a:srgbClr val="003352"/>
                </a:solidFill>
                <a:latin typeface="Franklin Gothic Medium" pitchFamily="34" charset="0"/>
              </a:defRPr>
            </a:lvl1pPr>
            <a:lvl2pPr>
              <a:defRPr>
                <a:latin typeface="Franklin Gothic Medium" pitchFamily="34" charset="0"/>
              </a:defRPr>
            </a:lvl2pPr>
            <a:lvl3pPr>
              <a:defRPr>
                <a:latin typeface="Franklin Gothic Medium" pitchFamily="34" charset="0"/>
              </a:defRPr>
            </a:lvl3pPr>
            <a:lvl4pPr>
              <a:defRPr>
                <a:latin typeface="Franklin Gothic Medium" pitchFamily="34" charset="0"/>
              </a:defRPr>
            </a:lvl4pPr>
            <a:lvl5pPr>
              <a:defRPr>
                <a:latin typeface="Franklin Gothic Medium"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4888706"/>
            <a:ext cx="2133600" cy="273844"/>
          </a:xfrm>
          <a:prstGeom prst="rect">
            <a:avLst/>
          </a:prstGeom>
        </p:spPr>
        <p:txBody>
          <a:bodyPr/>
          <a:lstStyle>
            <a:lvl1pPr algn="r">
              <a:defRPr sz="1200">
                <a:solidFill>
                  <a:schemeClr val="bg1">
                    <a:lumMod val="75000"/>
                  </a:schemeClr>
                </a:solidFill>
                <a:latin typeface="Franklin Gothic Medium" pitchFamily="34" charset="0"/>
              </a:defRPr>
            </a:lvl1pPr>
          </a:lstStyle>
          <a:p>
            <a:fld id="{5A4D1F81-7E76-4932-A149-4CC93E31C071}" type="slidenum">
              <a:rPr lang="en-US" smtClean="0"/>
              <a:pPr/>
              <a:t>‹#›</a:t>
            </a:fld>
            <a:endParaRPr lang="en-US" dirty="0"/>
          </a:p>
        </p:txBody>
      </p:sp>
      <p:sp>
        <p:nvSpPr>
          <p:cNvPr id="9" name="Subtitle 2"/>
          <p:cNvSpPr>
            <a:spLocks noGrp="1"/>
          </p:cNvSpPr>
          <p:nvPr>
            <p:ph type="subTitle" idx="13"/>
          </p:nvPr>
        </p:nvSpPr>
        <p:spPr>
          <a:xfrm>
            <a:off x="152401" y="-7315"/>
            <a:ext cx="7619999" cy="577901"/>
          </a:xfrm>
          <a:prstGeom prst="rect">
            <a:avLst/>
          </a:prstGeom>
        </p:spPr>
        <p:txBody>
          <a:bodyPr anchor="ctr" anchorCtr="0">
            <a:normAutofit/>
          </a:bodyPr>
          <a:lstStyle>
            <a:lvl1pPr marL="0" indent="0" algn="l">
              <a:lnSpc>
                <a:spcPts val="2900"/>
              </a:lnSpc>
              <a:buNone/>
              <a:defRPr sz="2800" b="0">
                <a:solidFill>
                  <a:schemeClr val="bg1"/>
                </a:solidFill>
                <a:latin typeface="Franklin Gothi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xmlns:p14="http://schemas.microsoft.com/office/powerpoint/2010/main">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Content.png"/>
          <p:cNvPicPr>
            <a:picLocks noChangeAspect="1"/>
          </p:cNvPicPr>
          <p:nvPr userDrawn="1"/>
        </p:nvPicPr>
        <p:blipFill>
          <a:blip r:embed="rId2" cstate="print"/>
          <a:stretch>
            <a:fillRect/>
          </a:stretch>
        </p:blipFill>
        <p:spPr>
          <a:xfrm>
            <a:off x="-10828" y="-12194"/>
            <a:ext cx="9190004" cy="5175504"/>
          </a:xfrm>
          <a:prstGeom prst="rect">
            <a:avLst/>
          </a:prstGeom>
        </p:spPr>
      </p:pic>
      <p:sp>
        <p:nvSpPr>
          <p:cNvPr id="3" name="Content Placeholder 2"/>
          <p:cNvSpPr>
            <a:spLocks noGrp="1"/>
          </p:cNvSpPr>
          <p:nvPr>
            <p:ph sz="half" idx="1"/>
          </p:nvPr>
        </p:nvSpPr>
        <p:spPr>
          <a:xfrm>
            <a:off x="152400" y="819150"/>
            <a:ext cx="4267200" cy="3962399"/>
          </a:xfrm>
          <a:prstGeom prst="rect">
            <a:avLst/>
          </a:prstGeom>
        </p:spPr>
        <p:txBody>
          <a:bodyPr>
            <a:normAutofit/>
          </a:bodyPr>
          <a:lstStyle>
            <a:lvl1pPr>
              <a:defRPr sz="2800">
                <a:solidFill>
                  <a:srgbClr val="003352"/>
                </a:solidFill>
                <a:latin typeface="Franklin Gothic Medium" pitchFamily="34" charset="0"/>
              </a:defRPr>
            </a:lvl1pPr>
            <a:lvl2pPr>
              <a:defRPr sz="2400">
                <a:latin typeface="Franklin Gothic Medium" pitchFamily="34" charset="0"/>
              </a:defRPr>
            </a:lvl2pPr>
            <a:lvl3pPr>
              <a:defRPr sz="2000">
                <a:latin typeface="Franklin Gothic Medium" pitchFamily="34" charset="0"/>
              </a:defRPr>
            </a:lvl3pPr>
            <a:lvl4pPr>
              <a:defRPr sz="1800">
                <a:latin typeface="Franklin Gothic Medium" pitchFamily="34" charset="0"/>
              </a:defRPr>
            </a:lvl4pPr>
            <a:lvl5pPr>
              <a:defRPr sz="1800">
                <a:latin typeface="Franklin Gothic Medium"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819150"/>
            <a:ext cx="4267200" cy="3962399"/>
          </a:xfrm>
          <a:prstGeom prst="rect">
            <a:avLst/>
          </a:prstGeom>
        </p:spPr>
        <p:txBody>
          <a:bodyPr>
            <a:normAutofit/>
          </a:bodyPr>
          <a:lstStyle>
            <a:lvl1pPr>
              <a:defRPr sz="2800">
                <a:solidFill>
                  <a:srgbClr val="003352"/>
                </a:solidFill>
                <a:latin typeface="Franklin Gothic Medium" pitchFamily="34" charset="0"/>
              </a:defRPr>
            </a:lvl1pPr>
            <a:lvl2pPr>
              <a:defRPr sz="2400">
                <a:latin typeface="Franklin Gothic Medium" pitchFamily="34" charset="0"/>
              </a:defRPr>
            </a:lvl2pPr>
            <a:lvl3pPr>
              <a:defRPr sz="2000">
                <a:latin typeface="Franklin Gothic Medium" pitchFamily="34" charset="0"/>
              </a:defRPr>
            </a:lvl3pPr>
            <a:lvl4pPr>
              <a:defRPr sz="1800">
                <a:latin typeface="Franklin Gothic Medium" pitchFamily="34" charset="0"/>
              </a:defRPr>
            </a:lvl4pPr>
            <a:lvl5pPr>
              <a:defRPr sz="1800">
                <a:latin typeface="Franklin Gothic Medium"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2"/>
          </p:nvPr>
        </p:nvSpPr>
        <p:spPr>
          <a:xfrm>
            <a:off x="7010400" y="4888706"/>
            <a:ext cx="2133600" cy="273844"/>
          </a:xfrm>
          <a:prstGeom prst="rect">
            <a:avLst/>
          </a:prstGeom>
        </p:spPr>
        <p:txBody>
          <a:bodyPr/>
          <a:lstStyle>
            <a:lvl1pPr algn="r">
              <a:defRPr sz="1200">
                <a:solidFill>
                  <a:schemeClr val="bg1">
                    <a:lumMod val="75000"/>
                  </a:schemeClr>
                </a:solidFill>
                <a:latin typeface="Franklin Gothic Medium" pitchFamily="34" charset="0"/>
              </a:defRPr>
            </a:lvl1pPr>
          </a:lstStyle>
          <a:p>
            <a:fld id="{5A4D1F81-7E76-4932-A149-4CC93E31C071}" type="slidenum">
              <a:rPr lang="en-US" smtClean="0"/>
              <a:pPr/>
              <a:t>‹#›</a:t>
            </a:fld>
            <a:endParaRPr lang="en-US" dirty="0"/>
          </a:p>
        </p:txBody>
      </p:sp>
      <p:sp>
        <p:nvSpPr>
          <p:cNvPr id="10" name="Subtitle 2"/>
          <p:cNvSpPr>
            <a:spLocks noGrp="1"/>
          </p:cNvSpPr>
          <p:nvPr>
            <p:ph type="subTitle" idx="13"/>
          </p:nvPr>
        </p:nvSpPr>
        <p:spPr>
          <a:xfrm>
            <a:off x="152401" y="-7315"/>
            <a:ext cx="7543799" cy="577901"/>
          </a:xfrm>
          <a:prstGeom prst="rect">
            <a:avLst/>
          </a:prstGeom>
        </p:spPr>
        <p:txBody>
          <a:bodyPr anchor="ctr" anchorCtr="0">
            <a:normAutofit/>
          </a:bodyPr>
          <a:lstStyle>
            <a:lvl1pPr marL="0" indent="0" algn="l">
              <a:lnSpc>
                <a:spcPts val="2900"/>
              </a:lnSpc>
              <a:buNone/>
              <a:defRPr sz="2800" b="0">
                <a:solidFill>
                  <a:schemeClr val="bg1"/>
                </a:solidFill>
                <a:latin typeface="Franklin Gothi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xmlns:p14="http://schemas.microsoft.com/office/powerpoint/2010/mai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Content.png"/>
          <p:cNvPicPr>
            <a:picLocks noChangeAspect="1"/>
          </p:cNvPicPr>
          <p:nvPr userDrawn="1"/>
        </p:nvPicPr>
        <p:blipFill>
          <a:blip r:embed="rId2" cstate="print"/>
          <a:stretch>
            <a:fillRect/>
          </a:stretch>
        </p:blipFill>
        <p:spPr>
          <a:xfrm>
            <a:off x="-2514" y="-208"/>
            <a:ext cx="9154828" cy="5155694"/>
          </a:xfrm>
          <a:prstGeom prst="rect">
            <a:avLst/>
          </a:prstGeom>
        </p:spPr>
      </p:pic>
      <p:sp>
        <p:nvSpPr>
          <p:cNvPr id="3" name="Text Placeholder 2"/>
          <p:cNvSpPr>
            <a:spLocks noGrp="1"/>
          </p:cNvSpPr>
          <p:nvPr>
            <p:ph type="body" idx="1"/>
          </p:nvPr>
        </p:nvSpPr>
        <p:spPr>
          <a:xfrm>
            <a:off x="152400" y="796528"/>
            <a:ext cx="4268788" cy="479822"/>
          </a:xfrm>
          <a:prstGeom prst="rect">
            <a:avLst/>
          </a:prstGeom>
        </p:spPr>
        <p:txBody>
          <a:bodyPr anchor="b">
            <a:normAutofit/>
          </a:bodyPr>
          <a:lstStyle>
            <a:lvl1pPr marL="0" indent="0">
              <a:buNone/>
              <a:defRPr sz="2200" b="1">
                <a:solidFill>
                  <a:srgbClr val="003352"/>
                </a:solidFill>
                <a:latin typeface="Franklin Gothic Medium"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6" y="796528"/>
            <a:ext cx="4270374" cy="479822"/>
          </a:xfrm>
          <a:prstGeom prst="rect">
            <a:avLst/>
          </a:prstGeom>
        </p:spPr>
        <p:txBody>
          <a:bodyPr anchor="b">
            <a:normAutofit/>
          </a:bodyPr>
          <a:lstStyle>
            <a:lvl1pPr marL="0" indent="0">
              <a:buNone/>
              <a:defRPr sz="2200" b="1">
                <a:solidFill>
                  <a:srgbClr val="003352"/>
                </a:solidFill>
                <a:latin typeface="Franklin Gothic Medium"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Slide Number Placeholder 5"/>
          <p:cNvSpPr>
            <a:spLocks noGrp="1"/>
          </p:cNvSpPr>
          <p:nvPr>
            <p:ph type="sldNum" sz="quarter" idx="12"/>
          </p:nvPr>
        </p:nvSpPr>
        <p:spPr>
          <a:xfrm>
            <a:off x="7010400" y="4888706"/>
            <a:ext cx="2133600" cy="273844"/>
          </a:xfrm>
          <a:prstGeom prst="rect">
            <a:avLst/>
          </a:prstGeom>
        </p:spPr>
        <p:txBody>
          <a:bodyPr/>
          <a:lstStyle>
            <a:lvl1pPr algn="r">
              <a:defRPr sz="1200">
                <a:solidFill>
                  <a:schemeClr val="bg1">
                    <a:lumMod val="75000"/>
                  </a:schemeClr>
                </a:solidFill>
                <a:latin typeface="Franklin Gothic Medium" pitchFamily="34" charset="0"/>
              </a:defRPr>
            </a:lvl1pPr>
          </a:lstStyle>
          <a:p>
            <a:fld id="{5A4D1F81-7E76-4932-A149-4CC93E31C071}" type="slidenum">
              <a:rPr lang="en-US" smtClean="0"/>
              <a:pPr/>
              <a:t>‹#›</a:t>
            </a:fld>
            <a:endParaRPr lang="en-US" dirty="0"/>
          </a:p>
        </p:txBody>
      </p:sp>
      <p:sp>
        <p:nvSpPr>
          <p:cNvPr id="9" name="Content Placeholder 2"/>
          <p:cNvSpPr>
            <a:spLocks noGrp="1"/>
          </p:cNvSpPr>
          <p:nvPr>
            <p:ph sz="half" idx="13"/>
          </p:nvPr>
        </p:nvSpPr>
        <p:spPr>
          <a:xfrm>
            <a:off x="152400" y="1276351"/>
            <a:ext cx="4267200" cy="3505199"/>
          </a:xfrm>
          <a:prstGeom prst="rect">
            <a:avLst/>
          </a:prstGeom>
        </p:spPr>
        <p:txBody>
          <a:bodyPr>
            <a:normAutofit/>
          </a:bodyPr>
          <a:lstStyle>
            <a:lvl1pPr>
              <a:defRPr sz="2800">
                <a:solidFill>
                  <a:srgbClr val="003352"/>
                </a:solidFill>
                <a:latin typeface="Franklin Gothic Medium" pitchFamily="34" charset="0"/>
              </a:defRPr>
            </a:lvl1pPr>
            <a:lvl2pPr>
              <a:defRPr sz="2400">
                <a:latin typeface="Franklin Gothic Medium" pitchFamily="34" charset="0"/>
              </a:defRPr>
            </a:lvl2pPr>
            <a:lvl3pPr>
              <a:defRPr sz="2000">
                <a:latin typeface="Franklin Gothic Medium" pitchFamily="34" charset="0"/>
              </a:defRPr>
            </a:lvl3pPr>
            <a:lvl4pPr>
              <a:defRPr sz="1800">
                <a:latin typeface="Franklin Gothic Medium" pitchFamily="34" charset="0"/>
              </a:defRPr>
            </a:lvl4pPr>
            <a:lvl5pPr>
              <a:defRPr sz="1800">
                <a:latin typeface="Franklin Gothic Medium"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2"/>
          </p:nvPr>
        </p:nvSpPr>
        <p:spPr>
          <a:xfrm>
            <a:off x="4638431" y="1276351"/>
            <a:ext cx="4267200" cy="3505199"/>
          </a:xfrm>
          <a:prstGeom prst="rect">
            <a:avLst/>
          </a:prstGeom>
        </p:spPr>
        <p:txBody>
          <a:bodyPr>
            <a:normAutofit/>
          </a:bodyPr>
          <a:lstStyle>
            <a:lvl1pPr>
              <a:defRPr sz="2800">
                <a:solidFill>
                  <a:srgbClr val="003352"/>
                </a:solidFill>
                <a:latin typeface="Franklin Gothic Medium" pitchFamily="34" charset="0"/>
              </a:defRPr>
            </a:lvl1pPr>
            <a:lvl2pPr>
              <a:defRPr sz="2400">
                <a:latin typeface="Franklin Gothic Medium" pitchFamily="34" charset="0"/>
              </a:defRPr>
            </a:lvl2pPr>
            <a:lvl3pPr>
              <a:defRPr sz="2000">
                <a:latin typeface="Franklin Gothic Medium" pitchFamily="34" charset="0"/>
              </a:defRPr>
            </a:lvl3pPr>
            <a:lvl4pPr>
              <a:defRPr sz="1800">
                <a:latin typeface="Franklin Gothic Medium" pitchFamily="34" charset="0"/>
              </a:defRPr>
            </a:lvl4pPr>
            <a:lvl5pPr>
              <a:defRPr sz="1800">
                <a:latin typeface="Franklin Gothic Medium"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ubtitle 2"/>
          <p:cNvSpPr>
            <a:spLocks noGrp="1"/>
          </p:cNvSpPr>
          <p:nvPr>
            <p:ph type="subTitle" idx="14"/>
          </p:nvPr>
        </p:nvSpPr>
        <p:spPr>
          <a:xfrm>
            <a:off x="152401" y="-7315"/>
            <a:ext cx="7543799" cy="577901"/>
          </a:xfrm>
          <a:prstGeom prst="rect">
            <a:avLst/>
          </a:prstGeom>
        </p:spPr>
        <p:txBody>
          <a:bodyPr anchor="ctr" anchorCtr="0">
            <a:normAutofit/>
          </a:bodyPr>
          <a:lstStyle>
            <a:lvl1pPr marL="0" indent="0" algn="l">
              <a:lnSpc>
                <a:spcPts val="2900"/>
              </a:lnSpc>
              <a:buNone/>
              <a:defRPr sz="2800" b="0">
                <a:solidFill>
                  <a:schemeClr val="bg1"/>
                </a:solidFill>
                <a:latin typeface="Franklin Gothi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xmlns:p14="http://schemas.microsoft.com/office/powerpoint/2010/main">
    <p:fade/>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descr="Content.png"/>
          <p:cNvPicPr>
            <a:picLocks noChangeAspect="1"/>
          </p:cNvPicPr>
          <p:nvPr userDrawn="1"/>
        </p:nvPicPr>
        <p:blipFill>
          <a:blip r:embed="rId2" cstate="print"/>
          <a:stretch>
            <a:fillRect/>
          </a:stretch>
        </p:blipFill>
        <p:spPr>
          <a:xfrm>
            <a:off x="-2514" y="-19050"/>
            <a:ext cx="9154828" cy="5155694"/>
          </a:xfrm>
          <a:prstGeom prst="rect">
            <a:avLst/>
          </a:prstGeom>
        </p:spPr>
      </p:pic>
      <p:sp>
        <p:nvSpPr>
          <p:cNvPr id="2" name="Title 1"/>
          <p:cNvSpPr>
            <a:spLocks noGrp="1"/>
          </p:cNvSpPr>
          <p:nvPr>
            <p:ph type="title"/>
          </p:nvPr>
        </p:nvSpPr>
        <p:spPr>
          <a:xfrm>
            <a:off x="152400" y="614449"/>
            <a:ext cx="3008313" cy="871538"/>
          </a:xfrm>
          <a:prstGeom prst="rect">
            <a:avLst/>
          </a:prstGeom>
        </p:spPr>
        <p:txBody>
          <a:bodyPr anchor="b">
            <a:normAutofit/>
          </a:bodyPr>
          <a:lstStyle>
            <a:lvl1pPr algn="l">
              <a:defRPr sz="2000" b="1">
                <a:solidFill>
                  <a:srgbClr val="003352"/>
                </a:solidFill>
                <a:latin typeface="Franklin Gothic Medium"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52800" y="620315"/>
            <a:ext cx="5562600" cy="4237435"/>
          </a:xfrm>
          <a:prstGeom prst="rect">
            <a:avLst/>
          </a:prstGeom>
        </p:spPr>
        <p:txBody>
          <a:bodyPr>
            <a:normAutofit/>
          </a:bodyPr>
          <a:lstStyle>
            <a:lvl1pPr>
              <a:defRPr sz="3200">
                <a:solidFill>
                  <a:srgbClr val="003352"/>
                </a:solidFill>
                <a:latin typeface="Franklin Gothic Medium" pitchFamily="34" charset="0"/>
              </a:defRPr>
            </a:lvl1pPr>
            <a:lvl2pPr>
              <a:defRPr sz="2800">
                <a:latin typeface="Franklin Gothic Medium" pitchFamily="34" charset="0"/>
              </a:defRPr>
            </a:lvl2pPr>
            <a:lvl3pPr>
              <a:defRPr sz="2400">
                <a:latin typeface="Franklin Gothic Medium" pitchFamily="34" charset="0"/>
              </a:defRPr>
            </a:lvl3pPr>
            <a:lvl4pPr>
              <a:defRPr sz="2000">
                <a:latin typeface="Franklin Gothic Medium" pitchFamily="34" charset="0"/>
              </a:defRPr>
            </a:lvl4pPr>
            <a:lvl5pPr>
              <a:defRPr sz="2000">
                <a:latin typeface="Franklin Gothic Medium"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52400" y="1491854"/>
            <a:ext cx="3008313" cy="3396154"/>
          </a:xfrm>
          <a:prstGeom prst="rect">
            <a:avLst/>
          </a:prstGeom>
        </p:spPr>
        <p:txBody>
          <a:bodyPr>
            <a:normAutofit/>
          </a:bodyPr>
          <a:lstStyle>
            <a:lvl1pPr marL="0" indent="0">
              <a:buNone/>
              <a:defRPr sz="1400">
                <a:latin typeface="Franklin Gothic Medium"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Slide Number Placeholder 5"/>
          <p:cNvSpPr>
            <a:spLocks noGrp="1"/>
          </p:cNvSpPr>
          <p:nvPr>
            <p:ph type="sldNum" sz="quarter" idx="12"/>
          </p:nvPr>
        </p:nvSpPr>
        <p:spPr>
          <a:xfrm>
            <a:off x="7010400" y="4888706"/>
            <a:ext cx="2133600" cy="273844"/>
          </a:xfrm>
          <a:prstGeom prst="rect">
            <a:avLst/>
          </a:prstGeom>
        </p:spPr>
        <p:txBody>
          <a:bodyPr/>
          <a:lstStyle>
            <a:lvl1pPr algn="r">
              <a:defRPr sz="1200">
                <a:solidFill>
                  <a:schemeClr val="bg1">
                    <a:lumMod val="75000"/>
                  </a:schemeClr>
                </a:solidFill>
                <a:latin typeface="Franklin Gothic Medium" pitchFamily="34" charset="0"/>
              </a:defRPr>
            </a:lvl1pPr>
          </a:lstStyle>
          <a:p>
            <a:fld id="{5A4D1F81-7E76-4932-A149-4CC93E31C071}" type="slidenum">
              <a:rPr lang="en-US" smtClean="0"/>
              <a:pPr/>
              <a:t>‹#›</a:t>
            </a:fld>
            <a:endParaRPr lang="en-US" dirty="0"/>
          </a:p>
        </p:txBody>
      </p:sp>
      <p:sp>
        <p:nvSpPr>
          <p:cNvPr id="10" name="Subtitle 2"/>
          <p:cNvSpPr>
            <a:spLocks noGrp="1"/>
          </p:cNvSpPr>
          <p:nvPr>
            <p:ph type="subTitle" idx="13"/>
          </p:nvPr>
        </p:nvSpPr>
        <p:spPr>
          <a:xfrm>
            <a:off x="152401" y="-7315"/>
            <a:ext cx="7543799" cy="577901"/>
          </a:xfrm>
          <a:prstGeom prst="rect">
            <a:avLst/>
          </a:prstGeom>
        </p:spPr>
        <p:txBody>
          <a:bodyPr anchor="ctr" anchorCtr="0">
            <a:normAutofit/>
          </a:bodyPr>
          <a:lstStyle>
            <a:lvl1pPr marL="0" indent="0" algn="l">
              <a:lnSpc>
                <a:spcPts val="2900"/>
              </a:lnSpc>
              <a:buNone/>
              <a:defRPr sz="2800" b="0">
                <a:solidFill>
                  <a:schemeClr val="bg1"/>
                </a:solidFill>
                <a:latin typeface="Franklin Gothi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xmlns:p14="http://schemas.microsoft.com/office/powerpoint/2010/main">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Content.png"/>
          <p:cNvPicPr>
            <a:picLocks noChangeAspect="1"/>
          </p:cNvPicPr>
          <p:nvPr userDrawn="1"/>
        </p:nvPicPr>
        <p:blipFill>
          <a:blip r:embed="rId2" cstate="print"/>
          <a:stretch>
            <a:fillRect/>
          </a:stretch>
        </p:blipFill>
        <p:spPr>
          <a:xfrm>
            <a:off x="-2514" y="-208"/>
            <a:ext cx="9154828" cy="5155694"/>
          </a:xfrm>
          <a:prstGeom prst="rect">
            <a:avLst/>
          </a:prstGeom>
        </p:spPr>
      </p:pic>
      <p:sp>
        <p:nvSpPr>
          <p:cNvPr id="2" name="Title 1"/>
          <p:cNvSpPr>
            <a:spLocks noGrp="1"/>
          </p:cNvSpPr>
          <p:nvPr>
            <p:ph type="title"/>
          </p:nvPr>
        </p:nvSpPr>
        <p:spPr>
          <a:xfrm>
            <a:off x="152400" y="3752850"/>
            <a:ext cx="8839200" cy="425054"/>
          </a:xfrm>
          <a:prstGeom prst="rect">
            <a:avLst/>
          </a:prstGeom>
        </p:spPr>
        <p:txBody>
          <a:bodyPr anchor="b">
            <a:normAutofit/>
          </a:bodyPr>
          <a:lstStyle>
            <a:lvl1pPr algn="l">
              <a:defRPr sz="2000" b="1">
                <a:solidFill>
                  <a:srgbClr val="003352"/>
                </a:solidFill>
                <a:latin typeface="Franklin Gothic Medium"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611981"/>
            <a:ext cx="88392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400" y="4177903"/>
            <a:ext cx="8839200" cy="603647"/>
          </a:xfrm>
          <a:prstGeom prst="rect">
            <a:avLst/>
          </a:prstGeom>
        </p:spPr>
        <p:txBody>
          <a:bodyPr>
            <a:normAutofit/>
          </a:bodyPr>
          <a:lstStyle>
            <a:lvl1pPr marL="0" indent="0">
              <a:buNone/>
              <a:defRPr sz="1400">
                <a:latin typeface="Franklin Gothic Medium"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Slide Number Placeholder 5"/>
          <p:cNvSpPr>
            <a:spLocks noGrp="1"/>
          </p:cNvSpPr>
          <p:nvPr>
            <p:ph type="sldNum" sz="quarter" idx="12"/>
          </p:nvPr>
        </p:nvSpPr>
        <p:spPr>
          <a:xfrm>
            <a:off x="7010400" y="4888706"/>
            <a:ext cx="2133600" cy="273844"/>
          </a:xfrm>
          <a:prstGeom prst="rect">
            <a:avLst/>
          </a:prstGeom>
        </p:spPr>
        <p:txBody>
          <a:bodyPr/>
          <a:lstStyle>
            <a:lvl1pPr algn="r">
              <a:defRPr sz="1200">
                <a:solidFill>
                  <a:srgbClr val="D7D7D7"/>
                </a:solidFill>
                <a:latin typeface="Franklin Gothic Medium" pitchFamily="34" charset="0"/>
              </a:defRPr>
            </a:lvl1pPr>
          </a:lstStyle>
          <a:p>
            <a:fld id="{728AE1E4-5722-44A6-9EFD-E7764A3F3E72}" type="slidenum">
              <a:rPr lang="en-US" smtClean="0"/>
              <a:pPr/>
              <a:t>‹#›</a:t>
            </a:fld>
            <a:endParaRPr lang="en-US" dirty="0"/>
          </a:p>
        </p:txBody>
      </p:sp>
      <p:sp>
        <p:nvSpPr>
          <p:cNvPr id="11" name="Subtitle 2"/>
          <p:cNvSpPr>
            <a:spLocks noGrp="1"/>
          </p:cNvSpPr>
          <p:nvPr>
            <p:ph type="subTitle" idx="13"/>
          </p:nvPr>
        </p:nvSpPr>
        <p:spPr>
          <a:xfrm>
            <a:off x="152401" y="-7315"/>
            <a:ext cx="7543799" cy="577901"/>
          </a:xfrm>
          <a:prstGeom prst="rect">
            <a:avLst/>
          </a:prstGeom>
        </p:spPr>
        <p:txBody>
          <a:bodyPr anchor="ctr" anchorCtr="0">
            <a:normAutofit/>
          </a:bodyPr>
          <a:lstStyle>
            <a:lvl1pPr marL="0" indent="0" algn="l">
              <a:lnSpc>
                <a:spcPts val="2900"/>
              </a:lnSpc>
              <a:buNone/>
              <a:defRPr sz="2800" b="0">
                <a:solidFill>
                  <a:schemeClr val="bg1"/>
                </a:solidFill>
                <a:latin typeface="Franklin Gothi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xmlns:p14="http://schemas.microsoft.com/office/powerpoint/2010/main">
    <p:fade/>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Content.png"/>
          <p:cNvPicPr>
            <a:picLocks noChangeAspect="1"/>
          </p:cNvPicPr>
          <p:nvPr userDrawn="1"/>
        </p:nvPicPr>
        <p:blipFill>
          <a:blip r:embed="rId2" cstate="print"/>
          <a:stretch>
            <a:fillRect/>
          </a:stretch>
        </p:blipFill>
        <p:spPr>
          <a:xfrm>
            <a:off x="-2514" y="-208"/>
            <a:ext cx="9154828" cy="5155694"/>
          </a:xfrm>
          <a:prstGeom prst="rect">
            <a:avLst/>
          </a:prstGeom>
        </p:spPr>
      </p:pic>
      <p:sp>
        <p:nvSpPr>
          <p:cNvPr id="8" name="Slide Number Placeholder 5"/>
          <p:cNvSpPr>
            <a:spLocks noGrp="1"/>
          </p:cNvSpPr>
          <p:nvPr>
            <p:ph type="sldNum" sz="quarter" idx="12"/>
          </p:nvPr>
        </p:nvSpPr>
        <p:spPr>
          <a:xfrm>
            <a:off x="7010400" y="4888706"/>
            <a:ext cx="2133600" cy="273844"/>
          </a:xfrm>
          <a:prstGeom prst="rect">
            <a:avLst/>
          </a:prstGeom>
        </p:spPr>
        <p:txBody>
          <a:bodyPr/>
          <a:lstStyle>
            <a:lvl1pPr algn="r">
              <a:defRPr sz="1200">
                <a:solidFill>
                  <a:schemeClr val="bg1">
                    <a:lumMod val="75000"/>
                  </a:schemeClr>
                </a:solidFill>
                <a:latin typeface="Franklin Gothic Medium" pitchFamily="34" charset="0"/>
              </a:defRPr>
            </a:lvl1pPr>
          </a:lstStyle>
          <a:p>
            <a:fld id="{5A4D1F81-7E76-4932-A149-4CC93E31C071}" type="slidenum">
              <a:rPr lang="en-US" smtClean="0"/>
              <a:pPr/>
              <a:t>‹#›</a:t>
            </a:fld>
            <a:endParaRPr lang="en-US" dirty="0"/>
          </a:p>
        </p:txBody>
      </p:sp>
      <p:sp>
        <p:nvSpPr>
          <p:cNvPr id="9" name="Subtitle 2"/>
          <p:cNvSpPr>
            <a:spLocks noGrp="1"/>
          </p:cNvSpPr>
          <p:nvPr>
            <p:ph type="subTitle" idx="13"/>
          </p:nvPr>
        </p:nvSpPr>
        <p:spPr>
          <a:xfrm>
            <a:off x="152401" y="-7315"/>
            <a:ext cx="7543799" cy="577901"/>
          </a:xfrm>
          <a:prstGeom prst="rect">
            <a:avLst/>
          </a:prstGeom>
        </p:spPr>
        <p:txBody>
          <a:bodyPr anchor="ctr" anchorCtr="0">
            <a:normAutofit/>
          </a:bodyPr>
          <a:lstStyle>
            <a:lvl1pPr marL="0" indent="0" algn="l">
              <a:lnSpc>
                <a:spcPts val="2900"/>
              </a:lnSpc>
              <a:buNone/>
              <a:defRPr sz="2800" b="0">
                <a:solidFill>
                  <a:schemeClr val="bg1"/>
                </a:solidFill>
                <a:latin typeface="Franklin Gothi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xmlns:p14="http://schemas.microsoft.com/office/powerpoint/2010/main">
    <p:fad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7010400" y="4888706"/>
            <a:ext cx="2133600" cy="273844"/>
          </a:xfrm>
          <a:prstGeom prst="rect">
            <a:avLst/>
          </a:prstGeom>
        </p:spPr>
        <p:txBody>
          <a:bodyPr/>
          <a:lstStyle>
            <a:lvl1pPr algn="r">
              <a:defRPr sz="1200">
                <a:solidFill>
                  <a:schemeClr val="bg1">
                    <a:lumMod val="75000"/>
                  </a:schemeClr>
                </a:solidFill>
                <a:latin typeface="Franklin Gothic Medium" pitchFamily="34" charset="0"/>
              </a:defRPr>
            </a:lvl1pPr>
          </a:lstStyle>
          <a:p>
            <a:fld id="{5A4D1F81-7E76-4932-A149-4CC93E31C071}" type="slidenum">
              <a:rPr lang="en-US" smtClean="0"/>
              <a:pPr/>
              <a:t>‹#›</a:t>
            </a:fld>
            <a:endParaRPr lang="en-US" dirty="0"/>
          </a:p>
        </p:txBody>
      </p:sp>
      <p:pic>
        <p:nvPicPr>
          <p:cNvPr id="6" name="Picture 5" descr="Content.png"/>
          <p:cNvPicPr>
            <a:picLocks noChangeAspect="1"/>
          </p:cNvPicPr>
          <p:nvPr userDrawn="1"/>
        </p:nvPicPr>
        <p:blipFill>
          <a:blip r:embed="rId2" cstate="print"/>
          <a:stretch>
            <a:fillRect/>
          </a:stretch>
        </p:blipFill>
        <p:spPr>
          <a:xfrm>
            <a:off x="-2515" y="-13087"/>
            <a:ext cx="9190004" cy="5175504"/>
          </a:xfrm>
          <a:prstGeom prst="rect">
            <a:avLst/>
          </a:prstGeom>
        </p:spPr>
      </p:pic>
    </p:spTree>
  </p:cSld>
  <p:clrMapOvr>
    <a:masterClrMapping/>
  </p:clrMapOvr>
  <p:transition xmlns:p14="http://schemas.microsoft.com/office/powerpoint/2010/main">
    <p:fade/>
  </p:transition>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9" r:id="rId6"/>
    <p:sldLayoutId id="2147483670" r:id="rId7"/>
    <p:sldLayoutId id="2147483668" r:id="rId8"/>
    <p:sldLayoutId id="2147483667" r:id="rId9"/>
    <p:sldLayoutId id="2147483671" r:id="rId10"/>
  </p:sldLayoutIdLst>
  <p:transition xmlns:p14="http://schemas.microsoft.com/office/powerpoint/2010/mai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9" Type="http://schemas.openxmlformats.org/officeDocument/2006/relationships/image" Target="../media/image23.jpeg"/><Relationship Id="rId20" Type="http://schemas.openxmlformats.org/officeDocument/2006/relationships/image" Target="../media/image34.png"/><Relationship Id="rId21" Type="http://schemas.openxmlformats.org/officeDocument/2006/relationships/image" Target="../media/image35.png"/><Relationship Id="rId22" Type="http://schemas.openxmlformats.org/officeDocument/2006/relationships/image" Target="../media/image36.emf"/><Relationship Id="rId10" Type="http://schemas.openxmlformats.org/officeDocument/2006/relationships/image" Target="../media/image24.jpe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image" Target="../media/image27.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31.emf"/><Relationship Id="rId18" Type="http://schemas.openxmlformats.org/officeDocument/2006/relationships/image" Target="../media/image32.png"/><Relationship Id="rId19" Type="http://schemas.openxmlformats.org/officeDocument/2006/relationships/image" Target="../media/image33.png"/><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emf"/><Relationship Id="rId6" Type="http://schemas.openxmlformats.org/officeDocument/2006/relationships/image" Target="../media/image20.png"/><Relationship Id="rId7" Type="http://schemas.openxmlformats.org/officeDocument/2006/relationships/image" Target="../media/image21.jpeg"/><Relationship Id="rId8"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 Id="rId3"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png"/><Relationship Id="rId3"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43.png"/><Relationship Id="rId9" Type="http://schemas.openxmlformats.org/officeDocument/2006/relationships/image" Target="../media/image44.png"/><Relationship Id="rId10" Type="http://schemas.openxmlformats.org/officeDocument/2006/relationships/image" Target="../media/image45.png"/><Relationship Id="rId1" Type="http://schemas.openxmlformats.org/officeDocument/2006/relationships/slideLayout" Target="../slideLayouts/slideLayout3.xml"/><Relationship Id="rId2"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diagramData" Target="../diagrams/data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diagramData" Target="../diagrams/data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diagramData" Target="../diagrams/data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diagramData" Target="../diagrams/data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diagramData" Target="../diagrams/data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diagramData" Target="../diagrams/data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 Id="rId3" Type="http://schemas.openxmlformats.org/officeDocument/2006/relationships/image" Target="../media/image4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2400" dirty="0" smtClean="0"/>
              <a:t>Michael Cryer, </a:t>
            </a:r>
          </a:p>
          <a:p>
            <a:pPr>
              <a:lnSpc>
                <a:spcPct val="100000"/>
              </a:lnSpc>
            </a:pPr>
            <a:r>
              <a:rPr lang="en-US" sz="2400" dirty="0" smtClean="0"/>
              <a:t>Consulting Systems Engineer</a:t>
            </a:r>
            <a:endParaRPr lang="en-US" sz="2400" dirty="0"/>
          </a:p>
        </p:txBody>
      </p:sp>
      <p:sp>
        <p:nvSpPr>
          <p:cNvPr id="3" name="Text Placeholder 2"/>
          <p:cNvSpPr>
            <a:spLocks noGrp="1"/>
          </p:cNvSpPr>
          <p:nvPr>
            <p:ph type="body" sz="half" idx="2"/>
          </p:nvPr>
        </p:nvSpPr>
        <p:spPr/>
        <p:txBody>
          <a:bodyPr>
            <a:normAutofit fontScale="85000" lnSpcReduction="20000"/>
          </a:bodyPr>
          <a:lstStyle/>
          <a:p>
            <a:r>
              <a:rPr lang="en-US" dirty="0" smtClean="0"/>
              <a:t>APT or Targeted Attack, What’s the Difference?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4D1F81-7E76-4932-A149-4CC93E31C071}" type="slidenum">
              <a:rPr lang="en-US" smtClean="0"/>
              <a:pPr/>
              <a:t>10</a:t>
            </a:fld>
            <a:endParaRPr lang="en-US" dirty="0"/>
          </a:p>
        </p:txBody>
      </p:sp>
      <p:sp>
        <p:nvSpPr>
          <p:cNvPr id="4" name="Subtitle 3"/>
          <p:cNvSpPr>
            <a:spLocks noGrp="1"/>
          </p:cNvSpPr>
          <p:nvPr>
            <p:ph type="subTitle" idx="13"/>
          </p:nvPr>
        </p:nvSpPr>
        <p:spPr>
          <a:xfrm>
            <a:off x="152400" y="0"/>
            <a:ext cx="7619999" cy="577901"/>
          </a:xfrm>
        </p:spPr>
        <p:txBody>
          <a:bodyPr/>
          <a:lstStyle/>
          <a:p>
            <a:r>
              <a:rPr lang="en-US" dirty="0" smtClean="0"/>
              <a:t>Malware Adoption Lifecycle</a:t>
            </a:r>
            <a:endParaRPr lang="en-US" dirty="0"/>
          </a:p>
        </p:txBody>
      </p:sp>
      <p:pic>
        <p:nvPicPr>
          <p:cNvPr id="1026" name="Picture 2" descr="\\ssdfile1\data\users\cbrummage\My Documents\CB\PR\MalwareAdoptionLifecycle_noTitl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320" y="1276350"/>
            <a:ext cx="8144480" cy="354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324523"/>
      </p:ext>
    </p:extLst>
  </p:cSld>
  <p:clrMapOvr>
    <a:masterClrMapping/>
  </p:clrMapOvr>
  <p:transition xmlns:p14="http://schemas.microsoft.com/office/powerpoint/2010/mai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66750"/>
            <a:ext cx="8839200" cy="4114800"/>
          </a:xfrm>
        </p:spPr>
        <p:txBody>
          <a:bodyPr>
            <a:normAutofit lnSpcReduction="10000"/>
          </a:bodyPr>
          <a:lstStyle/>
          <a:p>
            <a:r>
              <a:rPr lang="en-US" dirty="0" smtClean="0"/>
              <a:t>China in many cases, sometimes North Korea</a:t>
            </a:r>
          </a:p>
          <a:p>
            <a:r>
              <a:rPr lang="en-US" dirty="0" smtClean="0"/>
              <a:t>C&amp;C/data drop use Dynamic DNS hosts</a:t>
            </a:r>
          </a:p>
          <a:p>
            <a:pPr lvl="1"/>
            <a:r>
              <a:rPr lang="en-US" sz="2400" dirty="0"/>
              <a:t>liciayee.dyndns-</a:t>
            </a:r>
            <a:r>
              <a:rPr lang="en-US" sz="2400" dirty="0" smtClean="0"/>
              <a:t>free.com (CVE-2011-0611, Adobe 0-day)</a:t>
            </a:r>
          </a:p>
          <a:p>
            <a:pPr lvl="1"/>
            <a:r>
              <a:rPr lang="en-US" sz="2400" dirty="0"/>
              <a:t>o</a:t>
            </a:r>
            <a:r>
              <a:rPr lang="en-US" sz="2400" dirty="0" smtClean="0"/>
              <a:t>bama.servehttp.com, prc.dynamiclink.ddns.us (RSA attack)</a:t>
            </a:r>
          </a:p>
          <a:p>
            <a:pPr lvl="1"/>
            <a:r>
              <a:rPr lang="en-US" sz="2400" dirty="0"/>
              <a:t>i</a:t>
            </a:r>
            <a:r>
              <a:rPr lang="en-US" sz="2400" dirty="0" smtClean="0"/>
              <a:t>s-a-</a:t>
            </a:r>
            <a:r>
              <a:rPr lang="en-US" sz="2400" dirty="0" err="1" smtClean="0"/>
              <a:t>chef.com</a:t>
            </a:r>
            <a:r>
              <a:rPr lang="en-US" sz="2400" dirty="0" smtClean="0"/>
              <a:t>, </a:t>
            </a:r>
            <a:r>
              <a:rPr lang="en-US" sz="2400" dirty="0" err="1" smtClean="0"/>
              <a:t>thruhere.net</a:t>
            </a:r>
            <a:r>
              <a:rPr lang="en-US" sz="2400" dirty="0" smtClean="0"/>
              <a:t>, office-on-</a:t>
            </a:r>
            <a:r>
              <a:rPr lang="en-US" sz="2400" dirty="0" err="1" smtClean="0"/>
              <a:t>the.net</a:t>
            </a:r>
            <a:r>
              <a:rPr lang="en-US" sz="2400" dirty="0" smtClean="0"/>
              <a:t>, </a:t>
            </a:r>
            <a:r>
              <a:rPr lang="en-US" sz="2400" dirty="0" err="1" smtClean="0"/>
              <a:t>selfip.com</a:t>
            </a:r>
            <a:r>
              <a:rPr lang="en-US" sz="2400" dirty="0" smtClean="0"/>
              <a:t> (Night Dragon)</a:t>
            </a:r>
          </a:p>
          <a:p>
            <a:r>
              <a:rPr lang="en-US" dirty="0" smtClean="0"/>
              <a:t>Websense is adding a Dynamic DNS category which can be used to block access to websites and block data from being posted. </a:t>
            </a:r>
          </a:p>
          <a:p>
            <a:pPr lvl="1"/>
            <a:endParaRPr lang="en-US" dirty="0" smtClean="0"/>
          </a:p>
          <a:p>
            <a:pPr lvl="1"/>
            <a:endParaRPr lang="en-US" dirty="0" smtClean="0"/>
          </a:p>
          <a:p>
            <a:pPr lvl="1"/>
            <a:endParaRPr lang="en-US" dirty="0"/>
          </a:p>
        </p:txBody>
      </p:sp>
      <p:sp>
        <p:nvSpPr>
          <p:cNvPr id="3" name="Slide Number Placeholder 2"/>
          <p:cNvSpPr>
            <a:spLocks noGrp="1"/>
          </p:cNvSpPr>
          <p:nvPr>
            <p:ph type="sldNum" sz="quarter" idx="12"/>
          </p:nvPr>
        </p:nvSpPr>
        <p:spPr/>
        <p:txBody>
          <a:bodyPr/>
          <a:lstStyle/>
          <a:p>
            <a:fld id="{5A4D1F81-7E76-4932-A149-4CC93E31C071}" type="slidenum">
              <a:rPr lang="en-US" smtClean="0"/>
              <a:pPr/>
              <a:t>11</a:t>
            </a:fld>
            <a:endParaRPr lang="en-US" dirty="0"/>
          </a:p>
        </p:txBody>
      </p:sp>
      <p:sp>
        <p:nvSpPr>
          <p:cNvPr id="4" name="Subtitle 3"/>
          <p:cNvSpPr>
            <a:spLocks noGrp="1"/>
          </p:cNvSpPr>
          <p:nvPr>
            <p:ph type="subTitle" idx="13"/>
          </p:nvPr>
        </p:nvSpPr>
        <p:spPr/>
        <p:txBody>
          <a:bodyPr/>
          <a:lstStyle/>
          <a:p>
            <a:r>
              <a:rPr lang="en-US" dirty="0" smtClean="0"/>
              <a:t>Where is the data sent?</a:t>
            </a:r>
            <a:endParaRPr lang="en-US" dirty="0"/>
          </a:p>
        </p:txBody>
      </p:sp>
    </p:spTree>
    <p:extLst>
      <p:ext uri="{BB962C8B-B14F-4D97-AF65-F5344CB8AC3E}">
        <p14:creationId xmlns:p14="http://schemas.microsoft.com/office/powerpoint/2010/main" val="35015881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4D1F81-7E76-4932-A149-4CC93E31C071}" type="slidenum">
              <a:rPr lang="en-US" smtClean="0"/>
              <a:pPr/>
              <a:t>12</a:t>
            </a:fld>
            <a:endParaRPr lang="en-US" dirty="0"/>
          </a:p>
        </p:txBody>
      </p:sp>
      <p:sp>
        <p:nvSpPr>
          <p:cNvPr id="4" name="Text Placeholder 3"/>
          <p:cNvSpPr>
            <a:spLocks noGrp="1"/>
          </p:cNvSpPr>
          <p:nvPr>
            <p:ph type="body" sz="half" idx="2"/>
          </p:nvPr>
        </p:nvSpPr>
        <p:spPr/>
        <p:txBody>
          <a:bodyPr>
            <a:normAutofit/>
          </a:bodyPr>
          <a:lstStyle/>
          <a:p>
            <a:r>
              <a:rPr lang="en-US" dirty="0" smtClean="0"/>
              <a:t>How do they work?</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4D1F81-7E76-4932-A149-4CC93E31C071}" type="slidenum">
              <a:rPr lang="en-US" smtClean="0"/>
              <a:pPr/>
              <a:t>13</a:t>
            </a:fld>
            <a:endParaRPr lang="en-US" dirty="0"/>
          </a:p>
        </p:txBody>
      </p:sp>
      <p:sp>
        <p:nvSpPr>
          <p:cNvPr id="4" name="Subtitle 3"/>
          <p:cNvSpPr>
            <a:spLocks noGrp="1"/>
          </p:cNvSpPr>
          <p:nvPr>
            <p:ph type="subTitle" idx="13"/>
          </p:nvPr>
        </p:nvSpPr>
        <p:spPr/>
        <p:txBody>
          <a:bodyPr/>
          <a:lstStyle/>
          <a:p>
            <a:r>
              <a:rPr lang="en-US" dirty="0" smtClean="0"/>
              <a:t>3 Phased Approach </a:t>
            </a:r>
            <a:endParaRPr lang="en-US"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Diagram 8"/>
          <p:cNvGraphicFramePr/>
          <p:nvPr/>
        </p:nvGraphicFramePr>
        <p:xfrm>
          <a:off x="457200" y="742950"/>
          <a:ext cx="8001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7" name="Rectangle 3"/>
          <p:cNvSpPr>
            <a:spLocks noChangeArrowheads="1"/>
          </p:cNvSpPr>
          <p:nvPr/>
        </p:nvSpPr>
        <p:spPr bwMode="auto">
          <a:xfrm>
            <a:off x="0" y="3676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n-US" sz="1100" b="0" i="1"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xmlns:p14="http://schemas.microsoft.com/office/powerpoint/2010/mai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29878"/>
            <a:ext cx="4800600" cy="4080272"/>
          </a:xfrm>
        </p:spPr>
        <p:txBody>
          <a:bodyPr>
            <a:normAutofit fontScale="70000" lnSpcReduction="20000"/>
          </a:bodyPr>
          <a:lstStyle/>
          <a:p>
            <a:pPr lvl="0"/>
            <a:r>
              <a:rPr lang="en-US" dirty="0" smtClean="0"/>
              <a:t>Reconnaissance &amp; launch of Attack</a:t>
            </a:r>
          </a:p>
          <a:p>
            <a:pPr lvl="1"/>
            <a:r>
              <a:rPr lang="en-US" dirty="0" smtClean="0"/>
              <a:t>Email campaigns, IM Links, Malicious Web sites</a:t>
            </a:r>
          </a:p>
          <a:p>
            <a:pPr lvl="1"/>
            <a:r>
              <a:rPr lang="en-US" dirty="0" smtClean="0"/>
              <a:t>Social Networks</a:t>
            </a:r>
          </a:p>
          <a:p>
            <a:pPr lvl="1"/>
            <a:r>
              <a:rPr lang="en-US" dirty="0" smtClean="0"/>
              <a:t>USB Flash drives</a:t>
            </a:r>
            <a:endParaRPr lang="en-US" dirty="0"/>
          </a:p>
          <a:p>
            <a:endParaRPr lang="en-US" dirty="0" smtClean="0"/>
          </a:p>
          <a:p>
            <a:r>
              <a:rPr lang="en-US" dirty="0" smtClean="0"/>
              <a:t>Exploits:</a:t>
            </a:r>
          </a:p>
          <a:p>
            <a:pPr lvl="1"/>
            <a:r>
              <a:rPr lang="en-US" dirty="0" smtClean="0"/>
              <a:t>APT’s use 0-days </a:t>
            </a:r>
          </a:p>
          <a:p>
            <a:pPr lvl="2"/>
            <a:r>
              <a:rPr lang="en-US" dirty="0" smtClean="0"/>
              <a:t>Adobe, Microsoft, Browser Exploits</a:t>
            </a:r>
          </a:p>
          <a:p>
            <a:pPr lvl="1"/>
            <a:r>
              <a:rPr lang="en-US" dirty="0" smtClean="0"/>
              <a:t>Targeted Attacks use repackaged known exploits that typically haven’t been patched.</a:t>
            </a:r>
          </a:p>
          <a:p>
            <a:pPr lvl="2"/>
            <a:r>
              <a:rPr lang="en-US" dirty="0" smtClean="0"/>
              <a:t>SQL Injection</a:t>
            </a:r>
          </a:p>
          <a:p>
            <a:pPr lvl="2"/>
            <a:r>
              <a:rPr lang="en-US" dirty="0" smtClean="0"/>
              <a:t>MS, Adobe Flash, etc.</a:t>
            </a:r>
          </a:p>
        </p:txBody>
      </p:sp>
      <p:sp>
        <p:nvSpPr>
          <p:cNvPr id="3" name="Slide Number Placeholder 2"/>
          <p:cNvSpPr>
            <a:spLocks noGrp="1"/>
          </p:cNvSpPr>
          <p:nvPr>
            <p:ph type="sldNum" sz="quarter" idx="12"/>
          </p:nvPr>
        </p:nvSpPr>
        <p:spPr/>
        <p:txBody>
          <a:bodyPr/>
          <a:lstStyle/>
          <a:p>
            <a:fld id="{5A4D1F81-7E76-4932-A149-4CC93E31C071}" type="slidenum">
              <a:rPr lang="en-US" smtClean="0"/>
              <a:pPr/>
              <a:t>14</a:t>
            </a:fld>
            <a:endParaRPr lang="en-US" dirty="0"/>
          </a:p>
        </p:txBody>
      </p:sp>
      <p:sp>
        <p:nvSpPr>
          <p:cNvPr id="4" name="Subtitle 3"/>
          <p:cNvSpPr>
            <a:spLocks noGrp="1"/>
          </p:cNvSpPr>
          <p:nvPr>
            <p:ph type="subTitle" idx="13"/>
          </p:nvPr>
        </p:nvSpPr>
        <p:spPr/>
        <p:txBody>
          <a:bodyPr/>
          <a:lstStyle/>
          <a:p>
            <a:pPr lvl="0"/>
            <a:r>
              <a:rPr lang="en-US" dirty="0" smtClean="0"/>
              <a:t>Phase 1 - PLAN, LAUNCH, INFECT / SUCCESS</a:t>
            </a:r>
          </a:p>
        </p:txBody>
      </p:sp>
      <p:pic>
        <p:nvPicPr>
          <p:cNvPr id="6" name="Picture 5"/>
          <p:cNvPicPr>
            <a:picLocks noChangeAspect="1"/>
          </p:cNvPicPr>
          <p:nvPr/>
        </p:nvPicPr>
        <p:blipFill>
          <a:blip r:embed="rId2" cstate="print"/>
          <a:stretch>
            <a:fillRect/>
          </a:stretch>
        </p:blipFill>
        <p:spPr>
          <a:xfrm>
            <a:off x="4784943" y="1428750"/>
            <a:ext cx="4359057" cy="243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73656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29878"/>
            <a:ext cx="4267200" cy="3851672"/>
          </a:xfrm>
        </p:spPr>
        <p:txBody>
          <a:bodyPr>
            <a:normAutofit fontScale="47500" lnSpcReduction="20000"/>
          </a:bodyPr>
          <a:lstStyle/>
          <a:p>
            <a:r>
              <a:rPr lang="en-US" dirty="0" smtClean="0"/>
              <a:t>Command and Control</a:t>
            </a:r>
          </a:p>
          <a:p>
            <a:pPr lvl="1"/>
            <a:r>
              <a:rPr lang="en-US" dirty="0" smtClean="0"/>
              <a:t>Remotely update sync, modify, and send other commands to the host </a:t>
            </a:r>
          </a:p>
          <a:p>
            <a:pPr lvl="1"/>
            <a:r>
              <a:rPr lang="en-US" dirty="0" smtClean="0"/>
              <a:t>Typically repackaged toolkits: Poison Ivy, Night Dragon, and </a:t>
            </a:r>
            <a:r>
              <a:rPr lang="en-US" dirty="0" err="1" smtClean="0"/>
              <a:t>zwShell</a:t>
            </a:r>
            <a:endParaRPr lang="en-US" dirty="0" smtClean="0"/>
          </a:p>
          <a:p>
            <a:pPr lvl="2"/>
            <a:r>
              <a:rPr lang="en-US" dirty="0" smtClean="0"/>
              <a:t>Used to download additional tools for further exploitation</a:t>
            </a:r>
          </a:p>
          <a:p>
            <a:endParaRPr lang="en-US" dirty="0" smtClean="0"/>
          </a:p>
          <a:p>
            <a:r>
              <a:rPr lang="en-US" dirty="0" smtClean="0"/>
              <a:t>Traditional malware often will not persist on a machine, may be cleaned, remove itself or be detected and removed by an anti-virus program. Modern malware is designed to be stealthy and go unnoticed; additionally it is designed to persist back to the command and control center for updates to new undetected code to avoid detection by updated antivirus solutions.</a:t>
            </a:r>
          </a:p>
        </p:txBody>
      </p:sp>
      <p:sp>
        <p:nvSpPr>
          <p:cNvPr id="3" name="Slide Number Placeholder 2"/>
          <p:cNvSpPr>
            <a:spLocks noGrp="1"/>
          </p:cNvSpPr>
          <p:nvPr>
            <p:ph type="sldNum" sz="quarter" idx="12"/>
          </p:nvPr>
        </p:nvSpPr>
        <p:spPr/>
        <p:txBody>
          <a:bodyPr/>
          <a:lstStyle/>
          <a:p>
            <a:fld id="{5A4D1F81-7E76-4932-A149-4CC93E31C071}" type="slidenum">
              <a:rPr lang="en-US" smtClean="0"/>
              <a:pPr/>
              <a:t>15</a:t>
            </a:fld>
            <a:endParaRPr lang="en-US" dirty="0"/>
          </a:p>
        </p:txBody>
      </p:sp>
      <p:sp>
        <p:nvSpPr>
          <p:cNvPr id="4" name="Subtitle 3"/>
          <p:cNvSpPr>
            <a:spLocks noGrp="1"/>
          </p:cNvSpPr>
          <p:nvPr>
            <p:ph type="subTitle" idx="13"/>
          </p:nvPr>
        </p:nvSpPr>
        <p:spPr/>
        <p:txBody>
          <a:bodyPr>
            <a:normAutofit/>
          </a:bodyPr>
          <a:lstStyle/>
          <a:p>
            <a:pPr lvl="0"/>
            <a:r>
              <a:rPr lang="en-US" dirty="0" smtClean="0"/>
              <a:t>Phase 2 - CONTROL, DISCOVER, PERSIST </a:t>
            </a:r>
            <a:endParaRPr lang="en-US" dirty="0"/>
          </a:p>
        </p:txBody>
      </p:sp>
      <p:sp>
        <p:nvSpPr>
          <p:cNvPr id="614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Diagram 5"/>
          <p:cNvGraphicFramePr/>
          <p:nvPr/>
        </p:nvGraphicFramePr>
        <p:xfrm>
          <a:off x="5105400" y="895350"/>
          <a:ext cx="37338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The last phase is the ultimate goal for the attacker; this is when they steal data from the target. </a:t>
            </a:r>
          </a:p>
          <a:p>
            <a:pPr lvl="1"/>
            <a:r>
              <a:rPr lang="en-US" dirty="0" smtClean="0"/>
              <a:t>APT attacks are looking for specific data</a:t>
            </a:r>
          </a:p>
          <a:p>
            <a:pPr lvl="2"/>
            <a:r>
              <a:rPr lang="en-US" dirty="0" smtClean="0"/>
              <a:t>RSA – Looking specifically for Secure ID token Algorithm</a:t>
            </a:r>
          </a:p>
          <a:p>
            <a:pPr lvl="3"/>
            <a:r>
              <a:rPr lang="en-US" dirty="0" smtClean="0"/>
              <a:t>Typically get in and out with out being detected</a:t>
            </a:r>
          </a:p>
          <a:p>
            <a:pPr lvl="3"/>
            <a:endParaRPr lang="en-US" dirty="0" smtClean="0"/>
          </a:p>
          <a:p>
            <a:pPr lvl="1"/>
            <a:r>
              <a:rPr lang="en-US" dirty="0" smtClean="0"/>
              <a:t>Targeted attacks typically create havoc (Anonymous)</a:t>
            </a:r>
          </a:p>
          <a:p>
            <a:pPr lvl="2"/>
            <a:r>
              <a:rPr lang="en-US" dirty="0" smtClean="0"/>
              <a:t>Web site defacement</a:t>
            </a:r>
          </a:p>
          <a:p>
            <a:pPr lvl="2"/>
            <a:r>
              <a:rPr lang="en-US" dirty="0" smtClean="0"/>
              <a:t>Can persist for several months/years (TJX, Sony)</a:t>
            </a:r>
          </a:p>
          <a:p>
            <a:pPr lvl="2"/>
            <a:r>
              <a:rPr lang="en-US" dirty="0" smtClean="0"/>
              <a:t>The attack becomes public knowledge and the media publishes information about the fact</a:t>
            </a:r>
          </a:p>
          <a:p>
            <a:pPr lvl="2"/>
            <a:r>
              <a:rPr lang="en-US" dirty="0" smtClean="0"/>
              <a:t>The attacker decides to extort the victim</a:t>
            </a:r>
          </a:p>
          <a:p>
            <a:pPr lvl="2"/>
            <a:r>
              <a:rPr lang="en-US" dirty="0" smtClean="0"/>
              <a:t>Information about the attack is shared amongst attackers and if the attack wasn’t thwarted by the victim, additional attacks from other groups take place</a:t>
            </a:r>
          </a:p>
          <a:p>
            <a:pPr lvl="0"/>
            <a:endParaRPr lang="en-US" dirty="0" smtClean="0"/>
          </a:p>
          <a:p>
            <a:pPr lvl="2"/>
            <a:endParaRPr lang="en-US" dirty="0" smtClean="0"/>
          </a:p>
          <a:p>
            <a:pPr lvl="2"/>
            <a:endParaRPr lang="en-US" dirty="0" smtClean="0"/>
          </a:p>
          <a:p>
            <a:pPr lvl="2"/>
            <a:endParaRPr lang="en-US" dirty="0" smtClean="0"/>
          </a:p>
          <a:p>
            <a:pPr lvl="2"/>
            <a:endParaRPr lang="en-US" dirty="0" smtClean="0"/>
          </a:p>
        </p:txBody>
      </p:sp>
      <p:sp>
        <p:nvSpPr>
          <p:cNvPr id="3" name="Slide Number Placeholder 2"/>
          <p:cNvSpPr>
            <a:spLocks noGrp="1"/>
          </p:cNvSpPr>
          <p:nvPr>
            <p:ph type="sldNum" sz="quarter" idx="12"/>
          </p:nvPr>
        </p:nvSpPr>
        <p:spPr/>
        <p:txBody>
          <a:bodyPr/>
          <a:lstStyle/>
          <a:p>
            <a:fld id="{5A4D1F81-7E76-4932-A149-4CC93E31C071}" type="slidenum">
              <a:rPr lang="en-US" smtClean="0"/>
              <a:pPr/>
              <a:t>16</a:t>
            </a:fld>
            <a:endParaRPr lang="en-US" dirty="0"/>
          </a:p>
        </p:txBody>
      </p:sp>
      <p:sp>
        <p:nvSpPr>
          <p:cNvPr id="4" name="Subtitle 3"/>
          <p:cNvSpPr>
            <a:spLocks noGrp="1"/>
          </p:cNvSpPr>
          <p:nvPr>
            <p:ph type="subTitle" idx="13"/>
          </p:nvPr>
        </p:nvSpPr>
        <p:spPr/>
        <p:txBody>
          <a:bodyPr/>
          <a:lstStyle/>
          <a:p>
            <a:r>
              <a:rPr lang="en-US" dirty="0" smtClean="0"/>
              <a:t>Phase 3 - </a:t>
            </a:r>
            <a:r>
              <a:rPr lang="en-US" i="1" dirty="0" smtClean="0"/>
              <a:t>UPLOAD, UPDATE, TAKE ACTION</a:t>
            </a:r>
            <a:r>
              <a:rPr lang="en-US" dirty="0" smtClean="0"/>
              <a:t> </a:t>
            </a:r>
            <a:endParaRPr lang="en-US" dirty="0"/>
          </a:p>
        </p:txBody>
      </p:sp>
    </p:spTree>
  </p:cSld>
  <p:clrMapOvr>
    <a:masterClrMapping/>
  </p:clrMapOvr>
  <p:transition xmlns:p14="http://schemas.microsoft.com/office/powerpoint/2010/mai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Packaged Tools: Poison Ivy</a:t>
            </a:r>
            <a:endParaRPr lang="en-US" dirty="0"/>
          </a:p>
        </p:txBody>
      </p:sp>
      <p:sp>
        <p:nvSpPr>
          <p:cNvPr id="3" name="Slide Number Placeholder 2"/>
          <p:cNvSpPr>
            <a:spLocks noGrp="1"/>
          </p:cNvSpPr>
          <p:nvPr>
            <p:ph type="sldNum" sz="quarter" idx="12"/>
          </p:nvPr>
        </p:nvSpPr>
        <p:spPr/>
        <p:txBody>
          <a:bodyPr/>
          <a:lstStyle/>
          <a:p>
            <a:fld id="{5A4D1F81-7E76-4932-A149-4CC93E31C071}" type="slidenum">
              <a:rPr lang="en-US" smtClean="0"/>
              <a:pPr/>
              <a:t>17</a:t>
            </a:fld>
            <a:endParaRPr lang="en-US" dirty="0"/>
          </a:p>
        </p:txBody>
      </p:sp>
    </p:spTree>
    <p:extLst>
      <p:ext uri="{BB962C8B-B14F-4D97-AF65-F5344CB8AC3E}">
        <p14:creationId xmlns:p14="http://schemas.microsoft.com/office/powerpoint/2010/main" val="20053079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Available at </a:t>
            </a:r>
            <a:r>
              <a:rPr lang="en-US" sz="2800" dirty="0" smtClean="0"/>
              <a:t/>
            </a:r>
            <a:br>
              <a:rPr lang="en-US" sz="2800" dirty="0" smtClean="0"/>
            </a:br>
            <a:r>
              <a:rPr lang="en-US" sz="2800" dirty="0" smtClean="0"/>
              <a:t>http</a:t>
            </a:r>
            <a:r>
              <a:rPr lang="en-US" sz="2800" dirty="0"/>
              <a:t>://www.poisonivy-</a:t>
            </a:r>
            <a:r>
              <a:rPr lang="en-US" sz="2800" dirty="0" smtClean="0"/>
              <a:t>rat.com</a:t>
            </a:r>
          </a:p>
          <a:p>
            <a:r>
              <a:rPr lang="en-US" sz="2800" dirty="0" smtClean="0"/>
              <a:t>Created by a Swede called </a:t>
            </a:r>
            <a:br>
              <a:rPr lang="en-US" sz="2800" dirty="0" smtClean="0"/>
            </a:br>
            <a:r>
              <a:rPr lang="en-US" sz="2800" dirty="0" smtClean="0"/>
              <a:t>“shapeless”. </a:t>
            </a:r>
            <a:br>
              <a:rPr lang="en-US" sz="2800" dirty="0" smtClean="0"/>
            </a:br>
            <a:r>
              <a:rPr lang="en-US" sz="2800" dirty="0" smtClean="0"/>
              <a:t>His real name is Jonas</a:t>
            </a:r>
            <a:endParaRPr lang="en-US" sz="2800" dirty="0"/>
          </a:p>
        </p:txBody>
      </p:sp>
      <p:sp>
        <p:nvSpPr>
          <p:cNvPr id="3" name="Slide Number Placeholder 2"/>
          <p:cNvSpPr>
            <a:spLocks noGrp="1"/>
          </p:cNvSpPr>
          <p:nvPr>
            <p:ph type="sldNum" sz="quarter" idx="12"/>
          </p:nvPr>
        </p:nvSpPr>
        <p:spPr/>
        <p:txBody>
          <a:bodyPr/>
          <a:lstStyle/>
          <a:p>
            <a:fld id="{5A4D1F81-7E76-4932-A149-4CC93E31C071}" type="slidenum">
              <a:rPr lang="en-US" smtClean="0"/>
              <a:pPr/>
              <a:t>18</a:t>
            </a:fld>
            <a:endParaRPr lang="en-US" dirty="0"/>
          </a:p>
        </p:txBody>
      </p:sp>
      <p:sp>
        <p:nvSpPr>
          <p:cNvPr id="4" name="Subtitle 3"/>
          <p:cNvSpPr>
            <a:spLocks noGrp="1"/>
          </p:cNvSpPr>
          <p:nvPr>
            <p:ph type="subTitle" idx="13"/>
          </p:nvPr>
        </p:nvSpPr>
        <p:spPr/>
        <p:txBody>
          <a:bodyPr/>
          <a:lstStyle/>
          <a:p>
            <a:r>
              <a:rPr lang="en-US" dirty="0" smtClean="0"/>
              <a:t>Poison Ivy</a:t>
            </a:r>
            <a:endParaRPr lang="en-US" dirty="0"/>
          </a:p>
        </p:txBody>
      </p:sp>
      <p:pic>
        <p:nvPicPr>
          <p:cNvPr id="5" name="Picture 4"/>
          <p:cNvPicPr>
            <a:picLocks noChangeAspect="1"/>
          </p:cNvPicPr>
          <p:nvPr/>
        </p:nvPicPr>
        <p:blipFill>
          <a:blip r:embed="rId2" cstate="print"/>
          <a:stretch>
            <a:fillRect/>
          </a:stretch>
        </p:blipFill>
        <p:spPr>
          <a:xfrm>
            <a:off x="5334000" y="815710"/>
            <a:ext cx="3620165" cy="39658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7833307"/>
      </p:ext>
    </p:extLst>
  </p:cSld>
  <p:clrMapOvr>
    <a:masterClrMapping/>
  </p:clrMapOvr>
  <p:transition xmlns:p14="http://schemas.microsoft.com/office/powerpoint/2010/mai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Reverse-connection</a:t>
            </a:r>
          </a:p>
          <a:p>
            <a:r>
              <a:rPr lang="en-US" dirty="0" err="1" smtClean="0"/>
              <a:t>Keylogger</a:t>
            </a:r>
            <a:endParaRPr lang="en-US" dirty="0" smtClean="0"/>
          </a:p>
          <a:p>
            <a:r>
              <a:rPr lang="en-US" dirty="0" smtClean="0"/>
              <a:t>Upload/Run files</a:t>
            </a:r>
          </a:p>
          <a:p>
            <a:r>
              <a:rPr lang="en-US" dirty="0" smtClean="0"/>
              <a:t>Remote Shell</a:t>
            </a:r>
          </a:p>
          <a:p>
            <a:r>
              <a:rPr lang="en-US" dirty="0" smtClean="0"/>
              <a:t>View/Edit Registry</a:t>
            </a:r>
          </a:p>
          <a:p>
            <a:r>
              <a:rPr lang="en-US" dirty="0" smtClean="0"/>
              <a:t>Screen/Audio capture</a:t>
            </a:r>
          </a:p>
          <a:p>
            <a:r>
              <a:rPr lang="en-US" dirty="0" smtClean="0"/>
              <a:t>Much more…</a:t>
            </a:r>
            <a:endParaRPr lang="en-US" dirty="0"/>
          </a:p>
        </p:txBody>
      </p:sp>
      <p:sp>
        <p:nvSpPr>
          <p:cNvPr id="3" name="Slide Number Placeholder 2"/>
          <p:cNvSpPr>
            <a:spLocks noGrp="1"/>
          </p:cNvSpPr>
          <p:nvPr>
            <p:ph type="sldNum" sz="quarter" idx="12"/>
          </p:nvPr>
        </p:nvSpPr>
        <p:spPr/>
        <p:txBody>
          <a:bodyPr/>
          <a:lstStyle/>
          <a:p>
            <a:fld id="{5A4D1F81-7E76-4932-A149-4CC93E31C071}" type="slidenum">
              <a:rPr lang="en-US" smtClean="0"/>
              <a:pPr/>
              <a:t>19</a:t>
            </a:fld>
            <a:endParaRPr lang="en-US" dirty="0"/>
          </a:p>
        </p:txBody>
      </p:sp>
      <p:sp>
        <p:nvSpPr>
          <p:cNvPr id="4" name="Subtitle 3"/>
          <p:cNvSpPr>
            <a:spLocks noGrp="1"/>
          </p:cNvSpPr>
          <p:nvPr>
            <p:ph type="subTitle" idx="13"/>
          </p:nvPr>
        </p:nvSpPr>
        <p:spPr/>
        <p:txBody>
          <a:bodyPr/>
          <a:lstStyle/>
          <a:p>
            <a:r>
              <a:rPr lang="en-US" dirty="0" smtClean="0"/>
              <a:t>Poison Ivy</a:t>
            </a:r>
            <a:endParaRPr lang="en-US" dirty="0"/>
          </a:p>
        </p:txBody>
      </p:sp>
      <p:pic>
        <p:nvPicPr>
          <p:cNvPr id="5" name="Picture 4"/>
          <p:cNvPicPr>
            <a:picLocks noChangeAspect="1"/>
          </p:cNvPicPr>
          <p:nvPr/>
        </p:nvPicPr>
        <p:blipFill>
          <a:blip r:embed="rId2" cstate="print"/>
          <a:stretch>
            <a:fillRect/>
          </a:stretch>
        </p:blipFill>
        <p:spPr>
          <a:xfrm>
            <a:off x="4660759" y="1174750"/>
            <a:ext cx="4254641" cy="2921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4867698"/>
      </p:ext>
    </p:extLst>
  </p:cSld>
  <p:clrMapOvr>
    <a:masterClrMapping/>
  </p:clrMapOvr>
  <p:transition xmlns:p14="http://schemas.microsoft.com/office/powerpoint/2010/mai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buNone/>
            </a:pPr>
            <a:r>
              <a:rPr lang="en-US" dirty="0" smtClean="0"/>
              <a:t>Michael Cryer, </a:t>
            </a:r>
            <a:r>
              <a:rPr lang="en-US" sz="2600" dirty="0" smtClean="0"/>
              <a:t>CISSP</a:t>
            </a:r>
          </a:p>
          <a:p>
            <a:pPr>
              <a:buNone/>
            </a:pPr>
            <a:r>
              <a:rPr lang="en-US" sz="2400" dirty="0" smtClean="0"/>
              <a:t>Consulting System Engineer </a:t>
            </a:r>
          </a:p>
          <a:p>
            <a:r>
              <a:rPr lang="en-US" sz="2000" dirty="0" smtClean="0"/>
              <a:t>4 Years at Websense</a:t>
            </a:r>
          </a:p>
          <a:p>
            <a:pPr lvl="1"/>
            <a:r>
              <a:rPr lang="en-US" sz="1600" dirty="0" smtClean="0"/>
              <a:t>General Sales Engineering &amp; Research </a:t>
            </a:r>
          </a:p>
          <a:p>
            <a:pPr lvl="2"/>
            <a:r>
              <a:rPr lang="en-US" sz="1200" dirty="0" smtClean="0"/>
              <a:t>Member of Satellite Research Team (Websense Security Labs)</a:t>
            </a:r>
          </a:p>
          <a:p>
            <a:pPr lvl="2"/>
            <a:r>
              <a:rPr lang="en-US" sz="1200" dirty="0" smtClean="0"/>
              <a:t>Advanced training and sales methodologies for technical Sales Engineers</a:t>
            </a:r>
          </a:p>
          <a:p>
            <a:r>
              <a:rPr lang="en-US" sz="2000" dirty="0" smtClean="0"/>
              <a:t>5 Years at PricewaterhouseCoopers</a:t>
            </a:r>
          </a:p>
          <a:p>
            <a:pPr lvl="1"/>
            <a:r>
              <a:rPr lang="en-US" sz="1600" dirty="0" smtClean="0"/>
              <a:t>Lead Northeast practice for forensic investigations</a:t>
            </a:r>
          </a:p>
          <a:p>
            <a:pPr lvl="2"/>
            <a:r>
              <a:rPr lang="en-US" sz="1200" dirty="0" smtClean="0"/>
              <a:t>Certified Forensic Investigator: TJX, BJ’s Wholesale, and several fortune 100 companies</a:t>
            </a:r>
          </a:p>
          <a:p>
            <a:pPr lvl="2"/>
            <a:r>
              <a:rPr lang="en-US" sz="1200" dirty="0" smtClean="0"/>
              <a:t>Analyzed data breaches &amp; provided recommendations for remediating risk</a:t>
            </a:r>
          </a:p>
          <a:p>
            <a:pPr lvl="1"/>
            <a:r>
              <a:rPr lang="en-US" sz="1600" dirty="0" smtClean="0"/>
              <a:t>Member of Attack and Penetration Core Team </a:t>
            </a:r>
          </a:p>
          <a:p>
            <a:pPr lvl="2"/>
            <a:r>
              <a:rPr lang="en-US" sz="1200" dirty="0" smtClean="0"/>
              <a:t>Developed attack strategies and assessment methodologies </a:t>
            </a:r>
          </a:p>
          <a:p>
            <a:pPr lvl="1"/>
            <a:endParaRPr lang="en-US" sz="1600" dirty="0" smtClean="0"/>
          </a:p>
          <a:p>
            <a:pPr lvl="2">
              <a:buNone/>
            </a:pPr>
            <a:endParaRPr lang="en-US" sz="1200" dirty="0" smtClean="0"/>
          </a:p>
        </p:txBody>
      </p:sp>
      <p:sp>
        <p:nvSpPr>
          <p:cNvPr id="2" name="Slide Number Placeholder 1"/>
          <p:cNvSpPr>
            <a:spLocks noGrp="1"/>
          </p:cNvSpPr>
          <p:nvPr>
            <p:ph type="sldNum" sz="quarter" idx="12"/>
          </p:nvPr>
        </p:nvSpPr>
        <p:spPr/>
        <p:txBody>
          <a:bodyPr/>
          <a:lstStyle/>
          <a:p>
            <a:fld id="{5A4D1F81-7E76-4932-A149-4CC93E31C071}" type="slidenum">
              <a:rPr lang="en-US" smtClean="0"/>
              <a:pPr/>
              <a:t>2</a:t>
            </a:fld>
            <a:endParaRPr lang="en-US" dirty="0"/>
          </a:p>
        </p:txBody>
      </p:sp>
      <p:sp>
        <p:nvSpPr>
          <p:cNvPr id="3" name="Subtitle 2"/>
          <p:cNvSpPr>
            <a:spLocks noGrp="1"/>
          </p:cNvSpPr>
          <p:nvPr>
            <p:ph type="subTitle" idx="13"/>
          </p:nvPr>
        </p:nvSpPr>
        <p:spPr/>
        <p:txBody>
          <a:bodyPr/>
          <a:lstStyle/>
          <a:p>
            <a:r>
              <a:rPr lang="en-US" dirty="0" smtClean="0"/>
              <a:t>Bio</a:t>
            </a:r>
            <a:endParaRPr lang="en-US" dirty="0"/>
          </a:p>
        </p:txBody>
      </p:sp>
    </p:spTree>
  </p:cSld>
  <p:clrMapOvr>
    <a:masterClrMapping/>
  </p:clrMapOvr>
  <p:transition xmlns:p14="http://schemas.microsoft.com/office/powerpoint/2010/mai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4D1F81-7E76-4932-A149-4CC93E31C071}" type="slidenum">
              <a:rPr lang="en-US" smtClean="0"/>
              <a:pPr/>
              <a:t>20</a:t>
            </a:fld>
            <a:endParaRPr lang="en-US" dirty="0"/>
          </a:p>
        </p:txBody>
      </p:sp>
      <p:sp>
        <p:nvSpPr>
          <p:cNvPr id="4" name="Subtitle 3"/>
          <p:cNvSpPr>
            <a:spLocks noGrp="1"/>
          </p:cNvSpPr>
          <p:nvPr>
            <p:ph type="subTitle" idx="13"/>
          </p:nvPr>
        </p:nvSpPr>
        <p:spPr/>
        <p:txBody>
          <a:bodyPr/>
          <a:lstStyle/>
          <a:p>
            <a:r>
              <a:rPr lang="en-US" dirty="0" smtClean="0"/>
              <a:t>Poison Ivy Builder</a:t>
            </a:r>
            <a:endParaRPr lang="en-US" dirty="0"/>
          </a:p>
        </p:txBody>
      </p:sp>
      <p:pic>
        <p:nvPicPr>
          <p:cNvPr id="5" name="Picture 4"/>
          <p:cNvPicPr>
            <a:picLocks noChangeAspect="1"/>
          </p:cNvPicPr>
          <p:nvPr/>
        </p:nvPicPr>
        <p:blipFill>
          <a:blip r:embed="rId3" cstate="print"/>
          <a:stretch>
            <a:fillRect/>
          </a:stretch>
        </p:blipFill>
        <p:spPr>
          <a:xfrm>
            <a:off x="152400" y="666750"/>
            <a:ext cx="5283200" cy="39624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stretch>
            <a:fillRect/>
          </a:stretch>
        </p:blipFill>
        <p:spPr>
          <a:xfrm>
            <a:off x="1676400" y="1276350"/>
            <a:ext cx="5588000" cy="41910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print"/>
          <a:stretch>
            <a:fillRect/>
          </a:stretch>
        </p:blipFill>
        <p:spPr>
          <a:xfrm>
            <a:off x="3200400" y="1885950"/>
            <a:ext cx="5588000" cy="4191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990004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marL="514350" indent="-514350"/>
            <a:r>
              <a:rPr lang="en-US" sz="2000" dirty="0" smtClean="0"/>
              <a:t>Preventing infiltration &amp; Preventing data </a:t>
            </a:r>
            <a:r>
              <a:rPr lang="en-US" sz="2000" dirty="0" err="1" smtClean="0"/>
              <a:t>exfiltration</a:t>
            </a:r>
            <a:r>
              <a:rPr lang="en-US" sz="2000" dirty="0" smtClean="0"/>
              <a:t> (containment) by</a:t>
            </a:r>
          </a:p>
          <a:p>
            <a:pPr marL="514350" indent="-514350"/>
            <a:r>
              <a:rPr lang="en-US" sz="2000" dirty="0" smtClean="0"/>
              <a:t>combining known techniques to stop blended attacks</a:t>
            </a:r>
            <a:endParaRPr lang="en-US" sz="2000" dirty="0"/>
          </a:p>
        </p:txBody>
      </p:sp>
      <p:sp>
        <p:nvSpPr>
          <p:cNvPr id="3" name="Slide Number Placeholder 2"/>
          <p:cNvSpPr>
            <a:spLocks noGrp="1"/>
          </p:cNvSpPr>
          <p:nvPr>
            <p:ph type="sldNum" sz="quarter" idx="12"/>
          </p:nvPr>
        </p:nvSpPr>
        <p:spPr/>
        <p:txBody>
          <a:bodyPr/>
          <a:lstStyle/>
          <a:p>
            <a:fld id="{5A4D1F81-7E76-4932-A149-4CC93E31C071}" type="slidenum">
              <a:rPr lang="en-US" smtClean="0"/>
              <a:pPr/>
              <a:t>21</a:t>
            </a:fld>
            <a:endParaRPr lang="en-US" dirty="0"/>
          </a:p>
        </p:txBody>
      </p:sp>
      <p:sp>
        <p:nvSpPr>
          <p:cNvPr id="4" name="Text Placeholder 3"/>
          <p:cNvSpPr>
            <a:spLocks noGrp="1"/>
          </p:cNvSpPr>
          <p:nvPr>
            <p:ph type="body" sz="half" idx="2"/>
          </p:nvPr>
        </p:nvSpPr>
        <p:spPr/>
        <p:txBody>
          <a:bodyPr>
            <a:normAutofit/>
          </a:bodyPr>
          <a:lstStyle/>
          <a:p>
            <a:r>
              <a:rPr lang="en-US" dirty="0" smtClean="0"/>
              <a:t>How do you stop these attacks?</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technology needs to be context/content aware</a:t>
            </a:r>
          </a:p>
          <a:p>
            <a:pPr lvl="1"/>
            <a:r>
              <a:rPr lang="en-US" dirty="0" smtClean="0"/>
              <a:t>Inbound traffic</a:t>
            </a:r>
          </a:p>
          <a:p>
            <a:pPr lvl="1"/>
            <a:r>
              <a:rPr lang="en-US" dirty="0" smtClean="0"/>
              <a:t>Outbound traffic</a:t>
            </a:r>
          </a:p>
          <a:p>
            <a:pPr lvl="1"/>
            <a:r>
              <a:rPr lang="en-US" dirty="0" smtClean="0"/>
              <a:t>Reputation</a:t>
            </a:r>
          </a:p>
          <a:p>
            <a:pPr lvl="1"/>
            <a:r>
              <a:rPr lang="en-US" dirty="0" smtClean="0"/>
              <a:t>Data/Content classification</a:t>
            </a:r>
          </a:p>
          <a:p>
            <a:pPr lvl="1"/>
            <a:r>
              <a:rPr lang="en-US" dirty="0" smtClean="0"/>
              <a:t>Anomalies</a:t>
            </a:r>
          </a:p>
          <a:p>
            <a:pPr lvl="1"/>
            <a:r>
              <a:rPr lang="en-US" dirty="0" smtClean="0"/>
              <a:t>Protocol inspection</a:t>
            </a:r>
            <a:endParaRPr lang="en-US" dirty="0"/>
          </a:p>
        </p:txBody>
      </p:sp>
      <p:sp>
        <p:nvSpPr>
          <p:cNvPr id="3" name="Slide Number Placeholder 2"/>
          <p:cNvSpPr>
            <a:spLocks noGrp="1"/>
          </p:cNvSpPr>
          <p:nvPr>
            <p:ph type="sldNum" sz="quarter" idx="12"/>
          </p:nvPr>
        </p:nvSpPr>
        <p:spPr/>
        <p:txBody>
          <a:bodyPr/>
          <a:lstStyle/>
          <a:p>
            <a:fld id="{5A4D1F81-7E76-4932-A149-4CC93E31C071}" type="slidenum">
              <a:rPr lang="en-US" smtClean="0"/>
              <a:pPr/>
              <a:t>22</a:t>
            </a:fld>
            <a:endParaRPr lang="en-US" dirty="0"/>
          </a:p>
        </p:txBody>
      </p:sp>
      <p:sp>
        <p:nvSpPr>
          <p:cNvPr id="4" name="Subtitle 3"/>
          <p:cNvSpPr>
            <a:spLocks noGrp="1"/>
          </p:cNvSpPr>
          <p:nvPr>
            <p:ph type="subTitle" idx="13"/>
          </p:nvPr>
        </p:nvSpPr>
        <p:spPr/>
        <p:txBody>
          <a:bodyPr/>
          <a:lstStyle/>
          <a:p>
            <a:r>
              <a:rPr lang="en-US" dirty="0" smtClean="0"/>
              <a:t>Solutions must be context-aware</a:t>
            </a:r>
            <a:endParaRPr lang="en-US" dirty="0"/>
          </a:p>
        </p:txBody>
      </p:sp>
    </p:spTree>
    <p:extLst>
      <p:ext uri="{BB962C8B-B14F-4D97-AF65-F5344CB8AC3E}">
        <p14:creationId xmlns:p14="http://schemas.microsoft.com/office/powerpoint/2010/main" val="6246711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descr="TritonArchitecture_PPT_Clowd.png"/>
          <p:cNvPicPr>
            <a:picLocks noChangeAspect="1"/>
          </p:cNvPicPr>
          <p:nvPr/>
        </p:nvPicPr>
        <p:blipFill>
          <a:blip r:embed="rId3" cstate="print"/>
          <a:stretch>
            <a:fillRect/>
          </a:stretch>
        </p:blipFill>
        <p:spPr>
          <a:xfrm>
            <a:off x="1143000" y="2482338"/>
            <a:ext cx="1219200" cy="622812"/>
          </a:xfrm>
          <a:prstGeom prst="rect">
            <a:avLst/>
          </a:prstGeom>
        </p:spPr>
      </p:pic>
      <p:pic>
        <p:nvPicPr>
          <p:cNvPr id="103" name="Picture 102" descr="TritonArchitecture_PPT_BigOffice.png"/>
          <p:cNvPicPr>
            <a:picLocks noChangeAspect="1"/>
          </p:cNvPicPr>
          <p:nvPr/>
        </p:nvPicPr>
        <p:blipFill>
          <a:blip r:embed="rId4" cstate="print"/>
          <a:stretch>
            <a:fillRect/>
          </a:stretch>
        </p:blipFill>
        <p:spPr>
          <a:xfrm>
            <a:off x="228600" y="3714750"/>
            <a:ext cx="1353980" cy="1231900"/>
          </a:xfrm>
          <a:prstGeom prst="rect">
            <a:avLst/>
          </a:prstGeom>
        </p:spPr>
      </p:pic>
      <p:pic>
        <p:nvPicPr>
          <p:cNvPr id="98" name="Picture 97" descr="TritonArchitecture_PPT_Clowd.png"/>
          <p:cNvPicPr>
            <a:picLocks noChangeAspect="1"/>
          </p:cNvPicPr>
          <p:nvPr/>
        </p:nvPicPr>
        <p:blipFill>
          <a:blip r:embed="rId3" cstate="print"/>
          <a:stretch>
            <a:fillRect/>
          </a:stretch>
        </p:blipFill>
        <p:spPr>
          <a:xfrm>
            <a:off x="7391400" y="3943349"/>
            <a:ext cx="1600200" cy="817441"/>
          </a:xfrm>
          <a:prstGeom prst="rect">
            <a:avLst/>
          </a:prstGeom>
        </p:spPr>
      </p:pic>
      <p:pic>
        <p:nvPicPr>
          <p:cNvPr id="83" name="Picture 82" descr="TritonArchitecture_PPT_Clowd.png"/>
          <p:cNvPicPr>
            <a:picLocks noChangeAspect="1"/>
          </p:cNvPicPr>
          <p:nvPr/>
        </p:nvPicPr>
        <p:blipFill>
          <a:blip r:embed="rId3" cstate="print"/>
          <a:stretch>
            <a:fillRect/>
          </a:stretch>
        </p:blipFill>
        <p:spPr>
          <a:xfrm>
            <a:off x="3124200" y="1619250"/>
            <a:ext cx="3505430" cy="1790700"/>
          </a:xfrm>
          <a:prstGeom prst="rect">
            <a:avLst/>
          </a:prstGeom>
        </p:spPr>
      </p:pic>
      <p:pic>
        <p:nvPicPr>
          <p:cNvPr id="86" name="Picture 85"/>
          <p:cNvPicPr>
            <a:picLocks noChangeAspect="1"/>
          </p:cNvPicPr>
          <p:nvPr/>
        </p:nvPicPr>
        <p:blipFill>
          <a:blip r:embed="rId5" cstate="print">
            <a:alphaModFix/>
          </a:blip>
          <a:stretch>
            <a:fillRect/>
          </a:stretch>
        </p:blipFill>
        <p:spPr>
          <a:xfrm>
            <a:off x="4219534" y="2007178"/>
            <a:ext cx="1190666" cy="1021772"/>
          </a:xfrm>
          <a:prstGeom prst="rect">
            <a:avLst/>
          </a:prstGeom>
        </p:spPr>
      </p:pic>
      <p:pic>
        <p:nvPicPr>
          <p:cNvPr id="170" name="Picture 21"/>
          <p:cNvPicPr>
            <a:picLocks noChangeAspect="1" noChangeArrowheads="1"/>
          </p:cNvPicPr>
          <p:nvPr/>
        </p:nvPicPr>
        <p:blipFill>
          <a:blip r:embed="rId6" cstate="email"/>
          <a:stretch>
            <a:fillRect/>
          </a:stretch>
        </p:blipFill>
        <p:spPr bwMode="auto">
          <a:xfrm>
            <a:off x="5181600" y="2114550"/>
            <a:ext cx="595245" cy="317945"/>
          </a:xfrm>
          <a:prstGeom prst="roundRect">
            <a:avLst/>
          </a:prstGeom>
          <a:noFill/>
          <a:ln w="3175">
            <a:noFill/>
          </a:ln>
          <a:effectLst>
            <a:outerShdw blurRad="50800" dist="38100" dir="5400000" algn="t" rotWithShape="0">
              <a:prstClr val="black">
                <a:alpha val="40000"/>
              </a:prstClr>
            </a:outerShdw>
          </a:effectLst>
        </p:spPr>
      </p:pic>
      <p:pic>
        <p:nvPicPr>
          <p:cNvPr id="172" name="Picture 12"/>
          <p:cNvPicPr>
            <a:picLocks noChangeAspect="1" noChangeArrowheads="1"/>
          </p:cNvPicPr>
          <p:nvPr/>
        </p:nvPicPr>
        <p:blipFill>
          <a:blip r:embed="rId7" cstate="email"/>
          <a:stretch>
            <a:fillRect/>
          </a:stretch>
        </p:blipFill>
        <p:spPr bwMode="auto">
          <a:xfrm>
            <a:off x="4267200" y="2876550"/>
            <a:ext cx="595194" cy="314346"/>
          </a:xfrm>
          <a:prstGeom prst="roundRect">
            <a:avLst/>
          </a:prstGeom>
          <a:noFill/>
          <a:ln w="3175">
            <a:noFill/>
          </a:ln>
          <a:effectLst>
            <a:outerShdw blurRad="50800" dist="38100" dir="5400000" algn="t" rotWithShape="0">
              <a:prstClr val="black">
                <a:alpha val="40000"/>
              </a:prstClr>
            </a:outerShdw>
          </a:effectLst>
        </p:spPr>
      </p:pic>
      <p:pic>
        <p:nvPicPr>
          <p:cNvPr id="175" name="Picture 8"/>
          <p:cNvPicPr>
            <a:picLocks noChangeAspect="1" noChangeArrowheads="1"/>
          </p:cNvPicPr>
          <p:nvPr/>
        </p:nvPicPr>
        <p:blipFill>
          <a:blip r:embed="rId8" cstate="email"/>
          <a:srcRect/>
          <a:stretch>
            <a:fillRect/>
          </a:stretch>
        </p:blipFill>
        <p:spPr bwMode="auto">
          <a:xfrm>
            <a:off x="3962400" y="1894005"/>
            <a:ext cx="654712" cy="296745"/>
          </a:xfrm>
          <a:prstGeom prst="roundRect">
            <a:avLst/>
          </a:prstGeom>
          <a:noFill/>
          <a:ln w="3175">
            <a:noFill/>
          </a:ln>
          <a:effectLst>
            <a:outerShdw blurRad="50800" dist="38100" dir="5400000" algn="t" rotWithShape="0">
              <a:prstClr val="black">
                <a:alpha val="40000"/>
              </a:prstClr>
            </a:outerShdw>
          </a:effectLst>
        </p:spPr>
      </p:pic>
      <p:pic>
        <p:nvPicPr>
          <p:cNvPr id="169" name="Picture 17" descr="2007_09_911health"/>
          <p:cNvPicPr>
            <a:picLocks noChangeAspect="1" noChangeArrowheads="1"/>
          </p:cNvPicPr>
          <p:nvPr/>
        </p:nvPicPr>
        <p:blipFill>
          <a:blip r:embed="rId9" cstate="email"/>
          <a:srcRect/>
          <a:stretch>
            <a:fillRect/>
          </a:stretch>
        </p:blipFill>
        <p:spPr bwMode="auto">
          <a:xfrm>
            <a:off x="3429000" y="2190750"/>
            <a:ext cx="595194" cy="300124"/>
          </a:xfrm>
          <a:prstGeom prst="roundRect">
            <a:avLst/>
          </a:prstGeom>
          <a:noFill/>
          <a:ln w="3175">
            <a:noFill/>
          </a:ln>
          <a:effectLst>
            <a:outerShdw blurRad="50800" dist="38100" dir="5400000" algn="t" rotWithShape="0">
              <a:prstClr val="black">
                <a:alpha val="40000"/>
              </a:prstClr>
            </a:outerShdw>
          </a:effectLst>
        </p:spPr>
      </p:pic>
      <p:pic>
        <p:nvPicPr>
          <p:cNvPr id="173" name="Picture 11" descr="Jessica_Barksdale_Inclan_Website_Original"/>
          <p:cNvPicPr>
            <a:picLocks noChangeAspect="1" noChangeArrowheads="1"/>
          </p:cNvPicPr>
          <p:nvPr/>
        </p:nvPicPr>
        <p:blipFill>
          <a:blip r:embed="rId10" cstate="email"/>
          <a:srcRect/>
          <a:stretch>
            <a:fillRect/>
          </a:stretch>
        </p:blipFill>
        <p:spPr bwMode="auto">
          <a:xfrm>
            <a:off x="3505200" y="2647950"/>
            <a:ext cx="595194" cy="315047"/>
          </a:xfrm>
          <a:prstGeom prst="roundRect">
            <a:avLst/>
          </a:prstGeom>
          <a:noFill/>
          <a:ln w="3175">
            <a:noFill/>
          </a:ln>
          <a:effectLst>
            <a:outerShdw blurRad="50800" dist="38100" dir="5400000" algn="t" rotWithShape="0">
              <a:prstClr val="black">
                <a:alpha val="40000"/>
              </a:prstClr>
            </a:outerShdw>
          </a:effectLst>
        </p:spPr>
      </p:pic>
      <p:pic>
        <p:nvPicPr>
          <p:cNvPr id="168" name="Picture 15"/>
          <p:cNvPicPr>
            <a:picLocks noChangeAspect="1" noChangeArrowheads="1"/>
          </p:cNvPicPr>
          <p:nvPr/>
        </p:nvPicPr>
        <p:blipFill>
          <a:blip r:embed="rId11" cstate="email"/>
          <a:stretch>
            <a:fillRect/>
          </a:stretch>
        </p:blipFill>
        <p:spPr bwMode="auto">
          <a:xfrm>
            <a:off x="5029200" y="2800350"/>
            <a:ext cx="595245" cy="335808"/>
          </a:xfrm>
          <a:prstGeom prst="roundRect">
            <a:avLst/>
          </a:prstGeom>
          <a:noFill/>
          <a:ln w="3175">
            <a:noFill/>
          </a:ln>
          <a:effectLst>
            <a:outerShdw blurRad="50800" dist="38100" dir="5400000" algn="t" rotWithShape="0">
              <a:prstClr val="black">
                <a:alpha val="40000"/>
              </a:prstClr>
            </a:outerShdw>
          </a:effectLst>
        </p:spPr>
      </p:pic>
      <p:pic>
        <p:nvPicPr>
          <p:cNvPr id="176" name="Picture 19"/>
          <p:cNvPicPr>
            <a:picLocks noChangeAspect="1" noChangeArrowheads="1"/>
          </p:cNvPicPr>
          <p:nvPr/>
        </p:nvPicPr>
        <p:blipFill>
          <a:blip r:embed="rId12" cstate="email"/>
          <a:srcRect/>
          <a:stretch>
            <a:fillRect/>
          </a:stretch>
        </p:blipFill>
        <p:spPr bwMode="auto">
          <a:xfrm>
            <a:off x="5706862" y="2495550"/>
            <a:ext cx="617738" cy="336577"/>
          </a:xfrm>
          <a:prstGeom prst="roundRect">
            <a:avLst/>
          </a:prstGeom>
          <a:noFill/>
          <a:ln w="3175">
            <a:noFill/>
          </a:ln>
          <a:effectLst>
            <a:outerShdw blurRad="50800" dist="38100" dir="5400000" algn="t" rotWithShape="0">
              <a:prstClr val="black">
                <a:alpha val="40000"/>
              </a:prstClr>
            </a:outerShdw>
          </a:effectLst>
        </p:spPr>
      </p:pic>
      <p:pic>
        <p:nvPicPr>
          <p:cNvPr id="171" name="Picture 20"/>
          <p:cNvPicPr>
            <a:picLocks noChangeAspect="1" noChangeArrowheads="1"/>
          </p:cNvPicPr>
          <p:nvPr/>
        </p:nvPicPr>
        <p:blipFill>
          <a:blip r:embed="rId13" cstate="email"/>
          <a:srcRect/>
          <a:stretch>
            <a:fillRect/>
          </a:stretch>
        </p:blipFill>
        <p:spPr bwMode="auto">
          <a:xfrm>
            <a:off x="4724400" y="1733550"/>
            <a:ext cx="607593" cy="301058"/>
          </a:xfrm>
          <a:prstGeom prst="roundRect">
            <a:avLst/>
          </a:prstGeom>
          <a:noFill/>
          <a:ln w="3175">
            <a:noFill/>
          </a:ln>
          <a:effectLst>
            <a:outerShdw blurRad="50800" dist="38100" dir="5400000" algn="t" rotWithShape="0">
              <a:prstClr val="black">
                <a:alpha val="40000"/>
              </a:prstClr>
            </a:outerShdw>
          </a:effectLst>
        </p:spPr>
      </p:pic>
      <p:pic>
        <p:nvPicPr>
          <p:cNvPr id="147" name="Picture 4" descr="\\SRDFILE1\Departments\Marketing\Presentations\JMAC prague presentation Sept09\illustrator graphics\mobile-workers.png"/>
          <p:cNvPicPr>
            <a:picLocks noChangeAspect="1" noChangeArrowheads="1"/>
          </p:cNvPicPr>
          <p:nvPr/>
        </p:nvPicPr>
        <p:blipFill>
          <a:blip r:embed="rId14" cstate="email"/>
          <a:srcRect/>
          <a:stretch>
            <a:fillRect/>
          </a:stretch>
        </p:blipFill>
        <p:spPr bwMode="auto">
          <a:xfrm>
            <a:off x="7772400" y="2114550"/>
            <a:ext cx="863322" cy="734762"/>
          </a:xfrm>
          <a:prstGeom prst="rect">
            <a:avLst/>
          </a:prstGeom>
          <a:noFill/>
        </p:spPr>
      </p:pic>
      <p:pic>
        <p:nvPicPr>
          <p:cNvPr id="156" name="Picture 4" descr="\\SRDFILE1\Departments\Marketing\Presentations\JMAC prague presentation Sept09\illustrator graphics\mobile-workers.png"/>
          <p:cNvPicPr>
            <a:picLocks noChangeAspect="1" noChangeArrowheads="1"/>
          </p:cNvPicPr>
          <p:nvPr/>
        </p:nvPicPr>
        <p:blipFill>
          <a:blip r:embed="rId14" cstate="email"/>
          <a:srcRect/>
          <a:stretch>
            <a:fillRect/>
          </a:stretch>
        </p:blipFill>
        <p:spPr bwMode="auto">
          <a:xfrm>
            <a:off x="990600" y="1123950"/>
            <a:ext cx="863322" cy="734762"/>
          </a:xfrm>
          <a:prstGeom prst="rect">
            <a:avLst/>
          </a:prstGeom>
          <a:noFill/>
        </p:spPr>
      </p:pic>
      <p:sp>
        <p:nvSpPr>
          <p:cNvPr id="81" name="Slide Number Placeholder 80"/>
          <p:cNvSpPr>
            <a:spLocks noGrp="1"/>
          </p:cNvSpPr>
          <p:nvPr>
            <p:ph type="sldNum" sz="quarter" idx="12"/>
          </p:nvPr>
        </p:nvSpPr>
        <p:spPr/>
        <p:txBody>
          <a:bodyPr/>
          <a:lstStyle/>
          <a:p>
            <a:fld id="{46349D24-5DB8-4CD9-B781-1845830B456B}" type="slidenum">
              <a:rPr lang="en-US" smtClean="0"/>
              <a:pPr/>
              <a:t>23</a:t>
            </a:fld>
            <a:endParaRPr lang="en-US" dirty="0"/>
          </a:p>
        </p:txBody>
      </p:sp>
      <p:sp>
        <p:nvSpPr>
          <p:cNvPr id="2" name="Title 1"/>
          <p:cNvSpPr>
            <a:spLocks noGrp="1"/>
          </p:cNvSpPr>
          <p:nvPr>
            <p:ph type="title" idx="4294967295"/>
          </p:nvPr>
        </p:nvSpPr>
        <p:spPr>
          <a:xfrm>
            <a:off x="152400" y="0"/>
            <a:ext cx="6705600" cy="628650"/>
          </a:xfrm>
          <a:prstGeom prst="rect">
            <a:avLst/>
          </a:prstGeom>
        </p:spPr>
        <p:txBody>
          <a:bodyPr>
            <a:normAutofit/>
          </a:bodyPr>
          <a:lstStyle/>
          <a:p>
            <a:pPr algn="l"/>
            <a:r>
              <a:rPr lang="en-GB" sz="2800" dirty="0" smtClean="0">
                <a:solidFill>
                  <a:srgbClr val="FFFFFF"/>
                </a:solidFill>
                <a:latin typeface="Franklin Gothic Medium"/>
                <a:cs typeface="Franklin Gothic Medium"/>
              </a:rPr>
              <a:t>The ThreatSeeker Network</a:t>
            </a:r>
            <a:endParaRPr lang="en-GB" sz="2800" dirty="0">
              <a:solidFill>
                <a:srgbClr val="FFFFFF"/>
              </a:solidFill>
              <a:latin typeface="Franklin Gothic Medium"/>
              <a:cs typeface="Franklin Gothic Medium"/>
            </a:endParaRPr>
          </a:p>
        </p:txBody>
      </p:sp>
      <p:sp>
        <p:nvSpPr>
          <p:cNvPr id="7" name="Rounded Rectangle 6"/>
          <p:cNvSpPr/>
          <p:nvPr/>
        </p:nvSpPr>
        <p:spPr bwMode="auto">
          <a:xfrm>
            <a:off x="6526400" y="720252"/>
            <a:ext cx="2525713" cy="607220"/>
          </a:xfrm>
          <a:prstGeom prst="roundRect">
            <a:avLst>
              <a:gd name="adj" fmla="val 7078"/>
            </a:avLst>
          </a:prstGeom>
          <a:gradFill>
            <a:gsLst>
              <a:gs pos="0">
                <a:schemeClr val="bg1">
                  <a:lumMod val="95000"/>
                </a:schemeClr>
              </a:gs>
              <a:gs pos="50000">
                <a:schemeClr val="bg1"/>
              </a:gs>
              <a:gs pos="100000">
                <a:schemeClr val="bg1"/>
              </a:gs>
            </a:gsLst>
            <a:lin ang="16200000" scaled="0"/>
          </a:gradFill>
          <a:ln w="3175">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bwMode="auto">
          <a:xfrm>
            <a:off x="6640700" y="844796"/>
            <a:ext cx="48674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auto">
          <a:xfrm>
            <a:off x="6649327" y="1019013"/>
            <a:ext cx="486743"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649327" y="1203566"/>
            <a:ext cx="486743"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extBox 31"/>
          <p:cNvSpPr txBox="1">
            <a:spLocks noChangeArrowheads="1"/>
          </p:cNvSpPr>
          <p:nvPr/>
        </p:nvSpPr>
        <p:spPr bwMode="auto">
          <a:xfrm>
            <a:off x="7204144" y="748188"/>
            <a:ext cx="1711257" cy="246221"/>
          </a:xfrm>
          <a:prstGeom prst="rect">
            <a:avLst/>
          </a:prstGeom>
          <a:noFill/>
          <a:ln w="9525">
            <a:noFill/>
            <a:miter lim="800000"/>
            <a:headEnd/>
            <a:tailEnd/>
          </a:ln>
        </p:spPr>
        <p:txBody>
          <a:bodyPr wrap="square">
            <a:spAutoFit/>
          </a:bodyPr>
          <a:lstStyle/>
          <a:p>
            <a:pPr algn="l"/>
            <a:r>
              <a:rPr lang="en-US" sz="1000" dirty="0">
                <a:solidFill>
                  <a:srgbClr val="0E4D71"/>
                </a:solidFill>
                <a:latin typeface="Arial" pitchFamily="34" charset="0"/>
                <a:cs typeface="Arial" pitchFamily="34" charset="0"/>
              </a:rPr>
              <a:t>Threat Detection/Probes</a:t>
            </a:r>
          </a:p>
        </p:txBody>
      </p:sp>
      <p:sp>
        <p:nvSpPr>
          <p:cNvPr id="12" name="TextBox 32"/>
          <p:cNvSpPr txBox="1">
            <a:spLocks noChangeArrowheads="1"/>
          </p:cNvSpPr>
          <p:nvPr/>
        </p:nvSpPr>
        <p:spPr bwMode="auto">
          <a:xfrm>
            <a:off x="7201958" y="926260"/>
            <a:ext cx="1827742" cy="246221"/>
          </a:xfrm>
          <a:prstGeom prst="rect">
            <a:avLst/>
          </a:prstGeom>
          <a:noFill/>
          <a:ln w="9525">
            <a:noFill/>
            <a:miter lim="800000"/>
            <a:headEnd/>
            <a:tailEnd/>
          </a:ln>
        </p:spPr>
        <p:txBody>
          <a:bodyPr wrap="square">
            <a:spAutoFit/>
          </a:bodyPr>
          <a:lstStyle/>
          <a:p>
            <a:pPr algn="l"/>
            <a:r>
              <a:rPr lang="en-US" sz="1000" dirty="0">
                <a:solidFill>
                  <a:srgbClr val="0E4D71"/>
                </a:solidFill>
                <a:latin typeface="Arial" pitchFamily="34" charset="0"/>
                <a:cs typeface="Arial" pitchFamily="34" charset="0"/>
              </a:rPr>
              <a:t>Real-Time Security Updates </a:t>
            </a:r>
          </a:p>
        </p:txBody>
      </p:sp>
      <p:sp>
        <p:nvSpPr>
          <p:cNvPr id="13" name="TextBox 33"/>
          <p:cNvSpPr txBox="1">
            <a:spLocks noChangeArrowheads="1"/>
          </p:cNvSpPr>
          <p:nvPr/>
        </p:nvSpPr>
        <p:spPr bwMode="auto">
          <a:xfrm>
            <a:off x="7201959" y="1106329"/>
            <a:ext cx="1942041" cy="246221"/>
          </a:xfrm>
          <a:prstGeom prst="rect">
            <a:avLst/>
          </a:prstGeom>
          <a:noFill/>
          <a:ln w="9525">
            <a:noFill/>
            <a:miter lim="800000"/>
            <a:headEnd/>
            <a:tailEnd/>
          </a:ln>
        </p:spPr>
        <p:txBody>
          <a:bodyPr wrap="square">
            <a:spAutoFit/>
          </a:bodyPr>
          <a:lstStyle/>
          <a:p>
            <a:pPr algn="l"/>
            <a:r>
              <a:rPr lang="en-US" sz="1000" dirty="0">
                <a:solidFill>
                  <a:srgbClr val="0E4D71"/>
                </a:solidFill>
                <a:latin typeface="Arial" pitchFamily="34" charset="0"/>
                <a:cs typeface="Arial" pitchFamily="34" charset="0"/>
              </a:rPr>
              <a:t>Shared Analytics/Feedback</a:t>
            </a:r>
          </a:p>
        </p:txBody>
      </p:sp>
      <p:sp>
        <p:nvSpPr>
          <p:cNvPr id="113" name="TextBox 112"/>
          <p:cNvSpPr txBox="1"/>
          <p:nvPr/>
        </p:nvSpPr>
        <p:spPr bwMode="auto">
          <a:xfrm>
            <a:off x="1314450" y="4488418"/>
            <a:ext cx="1076325" cy="369332"/>
          </a:xfrm>
          <a:prstGeom prst="rect">
            <a:avLst/>
          </a:prstGeom>
          <a:noFill/>
        </p:spPr>
        <p:txBody>
          <a:bodyPr wrap="square">
            <a:spAutoFit/>
          </a:bodyPr>
          <a:lstStyle/>
          <a:p>
            <a:pPr>
              <a:defRPr/>
            </a:pPr>
            <a:r>
              <a:rPr lang="en-US" sz="900" dirty="0">
                <a:solidFill>
                  <a:schemeClr val="accent6"/>
                </a:solidFill>
                <a:latin typeface="Arial" pitchFamily="34" charset="0"/>
                <a:cs typeface="Arial" pitchFamily="34" charset="0"/>
              </a:rPr>
              <a:t>URL and Security Database</a:t>
            </a:r>
          </a:p>
        </p:txBody>
      </p:sp>
      <p:sp>
        <p:nvSpPr>
          <p:cNvPr id="111" name="TextBox 136"/>
          <p:cNvSpPr txBox="1">
            <a:spLocks noChangeArrowheads="1"/>
          </p:cNvSpPr>
          <p:nvPr/>
        </p:nvSpPr>
        <p:spPr bwMode="auto">
          <a:xfrm>
            <a:off x="228600" y="3333750"/>
            <a:ext cx="1289339" cy="415498"/>
          </a:xfrm>
          <a:prstGeom prst="rect">
            <a:avLst/>
          </a:prstGeom>
          <a:noFill/>
          <a:ln w="9525">
            <a:noFill/>
            <a:miter lim="800000"/>
            <a:headEnd/>
            <a:tailEnd/>
          </a:ln>
        </p:spPr>
        <p:txBody>
          <a:bodyPr wrap="square">
            <a:spAutoFit/>
          </a:bodyPr>
          <a:lstStyle/>
          <a:p>
            <a:r>
              <a:rPr lang="en-US" sz="900" dirty="0">
                <a:solidFill>
                  <a:srgbClr val="0E4D71"/>
                </a:solidFill>
                <a:latin typeface="Arial" pitchFamily="34" charset="0"/>
                <a:cs typeface="Arial" pitchFamily="34" charset="0"/>
              </a:rPr>
              <a:t>Websense</a:t>
            </a:r>
            <a:r>
              <a:rPr lang="en-US" sz="1000" dirty="0">
                <a:solidFill>
                  <a:srgbClr val="0E4D71"/>
                </a:solidFill>
                <a:latin typeface="Arial" pitchFamily="34" charset="0"/>
                <a:cs typeface="Arial" pitchFamily="34" charset="0"/>
              </a:rPr>
              <a:t> </a:t>
            </a:r>
          </a:p>
          <a:p>
            <a:pPr>
              <a:buNone/>
            </a:pPr>
            <a:r>
              <a:rPr lang="en-US" sz="1100" b="1" dirty="0" smtClean="0">
                <a:solidFill>
                  <a:srgbClr val="0E4D71"/>
                </a:solidFill>
                <a:latin typeface="Arial" pitchFamily="34" charset="0"/>
                <a:cs typeface="Arial" pitchFamily="34" charset="0"/>
              </a:rPr>
              <a:t>Security Labs™</a:t>
            </a:r>
            <a:endParaRPr lang="en-US" sz="1100" b="1" dirty="0">
              <a:solidFill>
                <a:srgbClr val="0E4D71"/>
              </a:solidFill>
              <a:latin typeface="Arial" pitchFamily="34" charset="0"/>
              <a:cs typeface="Arial" pitchFamily="34" charset="0"/>
            </a:endParaRPr>
          </a:p>
        </p:txBody>
      </p:sp>
      <p:sp>
        <p:nvSpPr>
          <p:cNvPr id="123" name="TextBox 135"/>
          <p:cNvSpPr txBox="1">
            <a:spLocks noChangeArrowheads="1"/>
          </p:cNvSpPr>
          <p:nvPr/>
        </p:nvSpPr>
        <p:spPr bwMode="auto">
          <a:xfrm>
            <a:off x="7543800" y="3486150"/>
            <a:ext cx="1257300" cy="400110"/>
          </a:xfrm>
          <a:prstGeom prst="rect">
            <a:avLst/>
          </a:prstGeom>
          <a:noFill/>
          <a:ln w="9525">
            <a:noFill/>
            <a:miter lim="800000"/>
            <a:headEnd/>
            <a:tailEnd/>
          </a:ln>
        </p:spPr>
        <p:txBody>
          <a:bodyPr wrap="square">
            <a:spAutoFit/>
          </a:bodyPr>
          <a:lstStyle/>
          <a:p>
            <a:r>
              <a:rPr lang="en-US" sz="900" dirty="0">
                <a:solidFill>
                  <a:srgbClr val="0E4D71"/>
                </a:solidFill>
                <a:latin typeface="Arial" pitchFamily="34" charset="0"/>
                <a:cs typeface="Arial" pitchFamily="34" charset="0"/>
              </a:rPr>
              <a:t>Websense </a:t>
            </a:r>
          </a:p>
          <a:p>
            <a:r>
              <a:rPr lang="en-US" sz="1100" b="1" dirty="0" smtClean="0">
                <a:solidFill>
                  <a:srgbClr val="0E4D71"/>
                </a:solidFill>
                <a:latin typeface="Arial" pitchFamily="34" charset="0"/>
                <a:cs typeface="Arial" pitchFamily="34" charset="0"/>
              </a:rPr>
              <a:t>Hosted Security</a:t>
            </a:r>
            <a:endParaRPr lang="en-US" sz="1100" b="1" dirty="0">
              <a:solidFill>
                <a:srgbClr val="0E4D71"/>
              </a:solidFill>
              <a:latin typeface="Arial" pitchFamily="34" charset="0"/>
              <a:cs typeface="Arial" pitchFamily="34" charset="0"/>
            </a:endParaRPr>
          </a:p>
        </p:txBody>
      </p:sp>
      <p:cxnSp>
        <p:nvCxnSpPr>
          <p:cNvPr id="128" name="Straight Arrow Connector 127"/>
          <p:cNvCxnSpPr/>
          <p:nvPr/>
        </p:nvCxnSpPr>
        <p:spPr>
          <a:xfrm>
            <a:off x="2057400" y="4324350"/>
            <a:ext cx="5638800" cy="1588"/>
          </a:xfrm>
          <a:prstGeom prst="straightConnector1">
            <a:avLst/>
          </a:prstGeom>
          <a:ln w="38100">
            <a:tailEnd type="arrow"/>
          </a:ln>
        </p:spPr>
        <p:style>
          <a:lnRef idx="3">
            <a:schemeClr val="accent6"/>
          </a:lnRef>
          <a:fillRef idx="0">
            <a:schemeClr val="accent6"/>
          </a:fillRef>
          <a:effectRef idx="2">
            <a:schemeClr val="accent6"/>
          </a:effectRef>
          <a:fontRef idx="minor">
            <a:schemeClr val="tx1"/>
          </a:fontRef>
        </p:style>
      </p:cxnSp>
      <p:cxnSp>
        <p:nvCxnSpPr>
          <p:cNvPr id="129" name="Straight Arrow Connector 128"/>
          <p:cNvCxnSpPr/>
          <p:nvPr/>
        </p:nvCxnSpPr>
        <p:spPr>
          <a:xfrm>
            <a:off x="1981200" y="4171950"/>
            <a:ext cx="5715000" cy="1588"/>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sp>
        <p:nvSpPr>
          <p:cNvPr id="130" name="TextBox 129"/>
          <p:cNvSpPr txBox="1"/>
          <p:nvPr/>
        </p:nvSpPr>
        <p:spPr>
          <a:xfrm>
            <a:off x="2590800" y="971550"/>
            <a:ext cx="1287607" cy="442674"/>
          </a:xfrm>
          <a:prstGeom prst="round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000" dirty="0">
                <a:solidFill>
                  <a:srgbClr val="0E4D71"/>
                </a:solidFill>
                <a:latin typeface="Arial" pitchFamily="34" charset="0"/>
                <a:cs typeface="Arial" pitchFamily="34" charset="0"/>
              </a:rPr>
              <a:t>1 billion pieces of content per day</a:t>
            </a:r>
          </a:p>
        </p:txBody>
      </p:sp>
      <p:sp>
        <p:nvSpPr>
          <p:cNvPr id="131" name="TextBox 130"/>
          <p:cNvSpPr txBox="1"/>
          <p:nvPr/>
        </p:nvSpPr>
        <p:spPr>
          <a:xfrm>
            <a:off x="4191000" y="3562350"/>
            <a:ext cx="1219200" cy="442674"/>
          </a:xfrm>
          <a:prstGeom prst="round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000" dirty="0">
                <a:solidFill>
                  <a:srgbClr val="0E4D71"/>
                </a:solidFill>
                <a:latin typeface="Arial" pitchFamily="34" charset="0"/>
                <a:cs typeface="Arial" pitchFamily="34" charset="0"/>
              </a:rPr>
              <a:t>10+ million emails per hour</a:t>
            </a:r>
          </a:p>
        </p:txBody>
      </p:sp>
      <p:sp>
        <p:nvSpPr>
          <p:cNvPr id="132" name="TextBox 131"/>
          <p:cNvSpPr txBox="1"/>
          <p:nvPr/>
        </p:nvSpPr>
        <p:spPr>
          <a:xfrm>
            <a:off x="4191000" y="4491276"/>
            <a:ext cx="1219200" cy="442674"/>
          </a:xfrm>
          <a:prstGeom prst="round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000" dirty="0">
                <a:solidFill>
                  <a:srgbClr val="0E4D71"/>
                </a:solidFill>
                <a:latin typeface="Arial" pitchFamily="34" charset="0"/>
                <a:cs typeface="Arial" pitchFamily="34" charset="0"/>
              </a:rPr>
              <a:t>200+ million </a:t>
            </a:r>
            <a:br>
              <a:rPr lang="en-US" sz="1000" dirty="0">
                <a:solidFill>
                  <a:srgbClr val="0E4D71"/>
                </a:solidFill>
                <a:latin typeface="Arial" pitchFamily="34" charset="0"/>
                <a:cs typeface="Arial" pitchFamily="34" charset="0"/>
              </a:rPr>
            </a:br>
            <a:r>
              <a:rPr lang="en-US" sz="1000" dirty="0">
                <a:solidFill>
                  <a:srgbClr val="0E4D71"/>
                </a:solidFill>
                <a:latin typeface="Arial" pitchFamily="34" charset="0"/>
                <a:cs typeface="Arial" pitchFamily="34" charset="0"/>
              </a:rPr>
              <a:t>sites </a:t>
            </a:r>
            <a:r>
              <a:rPr lang="en-US" sz="1000" dirty="0" smtClean="0">
                <a:solidFill>
                  <a:srgbClr val="0E4D71"/>
                </a:solidFill>
                <a:latin typeface="Arial" pitchFamily="34" charset="0"/>
                <a:cs typeface="Arial" pitchFamily="34" charset="0"/>
              </a:rPr>
              <a:t>per day</a:t>
            </a:r>
            <a:endParaRPr lang="en-US" sz="1000" dirty="0">
              <a:solidFill>
                <a:srgbClr val="0E4D71"/>
              </a:solidFill>
              <a:latin typeface="Arial" pitchFamily="34" charset="0"/>
              <a:cs typeface="Arial" pitchFamily="34" charset="0"/>
            </a:endParaRPr>
          </a:p>
        </p:txBody>
      </p:sp>
      <p:cxnSp>
        <p:nvCxnSpPr>
          <p:cNvPr id="155" name="Straight Arrow Connector 154"/>
          <p:cNvCxnSpPr/>
          <p:nvPr/>
        </p:nvCxnSpPr>
        <p:spPr>
          <a:xfrm rot="5400000" flipH="1" flipV="1">
            <a:off x="1181100" y="3143250"/>
            <a:ext cx="381000" cy="304800"/>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sp>
        <p:nvSpPr>
          <p:cNvPr id="160" name="TextBox 159"/>
          <p:cNvSpPr txBox="1"/>
          <p:nvPr/>
        </p:nvSpPr>
        <p:spPr>
          <a:xfrm>
            <a:off x="2209800" y="2190750"/>
            <a:ext cx="990600" cy="442674"/>
          </a:xfrm>
          <a:prstGeom prst="round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000" dirty="0" smtClean="0">
                <a:solidFill>
                  <a:srgbClr val="0E4D71"/>
                </a:solidFill>
                <a:latin typeface="Arial" pitchFamily="34" charset="0"/>
                <a:cs typeface="Arial" pitchFamily="34" charset="0"/>
              </a:rPr>
              <a:t>2+ </a:t>
            </a:r>
            <a:r>
              <a:rPr lang="en-US" sz="1000" dirty="0">
                <a:solidFill>
                  <a:srgbClr val="0E4D71"/>
                </a:solidFill>
                <a:latin typeface="Arial" pitchFamily="34" charset="0"/>
                <a:cs typeface="Arial" pitchFamily="34" charset="0"/>
              </a:rPr>
              <a:t>million </a:t>
            </a:r>
            <a:br>
              <a:rPr lang="en-US" sz="1000" dirty="0">
                <a:solidFill>
                  <a:srgbClr val="0E4D71"/>
                </a:solidFill>
                <a:latin typeface="Arial" pitchFamily="34" charset="0"/>
                <a:cs typeface="Arial" pitchFamily="34" charset="0"/>
              </a:rPr>
            </a:br>
            <a:r>
              <a:rPr lang="en-US" sz="1000" dirty="0" smtClean="0">
                <a:solidFill>
                  <a:srgbClr val="0E4D71"/>
                </a:solidFill>
                <a:latin typeface="Arial" pitchFamily="34" charset="0"/>
                <a:cs typeface="Arial" pitchFamily="34" charset="0"/>
              </a:rPr>
              <a:t>posts per day</a:t>
            </a:r>
            <a:endParaRPr lang="en-US" sz="1000" dirty="0">
              <a:solidFill>
                <a:srgbClr val="0E4D71"/>
              </a:solidFill>
              <a:latin typeface="Arial" pitchFamily="34" charset="0"/>
              <a:cs typeface="Arial" pitchFamily="34" charset="0"/>
            </a:endParaRPr>
          </a:p>
        </p:txBody>
      </p:sp>
      <p:sp>
        <p:nvSpPr>
          <p:cNvPr id="149" name="TextBox 148"/>
          <p:cNvSpPr txBox="1"/>
          <p:nvPr/>
        </p:nvSpPr>
        <p:spPr>
          <a:xfrm>
            <a:off x="7543800" y="1682352"/>
            <a:ext cx="1600200" cy="400110"/>
          </a:xfrm>
          <a:prstGeom prst="rect">
            <a:avLst/>
          </a:prstGeom>
          <a:noFill/>
        </p:spPr>
        <p:txBody>
          <a:bodyPr wrap="square" rtlCol="0">
            <a:spAutoFit/>
          </a:bodyPr>
          <a:lstStyle/>
          <a:p>
            <a:r>
              <a:rPr lang="en-US" sz="900" dirty="0" smtClean="0">
                <a:solidFill>
                  <a:srgbClr val="0E4D71"/>
                </a:solidFill>
                <a:latin typeface="Arial" pitchFamily="34" charset="0"/>
                <a:cs typeface="Arial" pitchFamily="34" charset="0"/>
              </a:rPr>
              <a:t>Websense</a:t>
            </a:r>
          </a:p>
          <a:p>
            <a:r>
              <a:rPr lang="en-GB" sz="1100" b="1" dirty="0" smtClean="0">
                <a:solidFill>
                  <a:srgbClr val="0E4D71"/>
                </a:solidFill>
                <a:latin typeface="Arial" pitchFamily="34" charset="0"/>
                <a:cs typeface="Arial" pitchFamily="34" charset="0"/>
              </a:rPr>
              <a:t>Hosted Customers</a:t>
            </a:r>
            <a:endParaRPr lang="en-US" sz="1100" b="1" dirty="0">
              <a:solidFill>
                <a:srgbClr val="0E4D71"/>
              </a:solidFill>
            </a:endParaRPr>
          </a:p>
        </p:txBody>
      </p:sp>
      <p:sp>
        <p:nvSpPr>
          <p:cNvPr id="72" name="TextBox 91"/>
          <p:cNvSpPr txBox="1">
            <a:spLocks noChangeArrowheads="1"/>
          </p:cNvSpPr>
          <p:nvPr/>
        </p:nvSpPr>
        <p:spPr bwMode="auto">
          <a:xfrm>
            <a:off x="204173" y="723840"/>
            <a:ext cx="1700827" cy="400110"/>
          </a:xfrm>
          <a:prstGeom prst="rect">
            <a:avLst/>
          </a:prstGeom>
          <a:noFill/>
          <a:ln w="9525">
            <a:noFill/>
            <a:miter lim="800000"/>
            <a:headEnd/>
            <a:tailEnd/>
          </a:ln>
        </p:spPr>
        <p:txBody>
          <a:bodyPr wrap="square">
            <a:spAutoFit/>
          </a:bodyPr>
          <a:lstStyle/>
          <a:p>
            <a:pPr algn="l"/>
            <a:r>
              <a:rPr lang="en-US" sz="900" dirty="0">
                <a:solidFill>
                  <a:srgbClr val="0E4D71"/>
                </a:solidFill>
                <a:latin typeface="Arial" pitchFamily="34" charset="0"/>
                <a:cs typeface="Arial" pitchFamily="34" charset="0"/>
              </a:rPr>
              <a:t>Websense </a:t>
            </a:r>
          </a:p>
          <a:p>
            <a:pPr algn="l"/>
            <a:r>
              <a:rPr lang="en-US" sz="1100" b="1" dirty="0">
                <a:solidFill>
                  <a:srgbClr val="0E4D71"/>
                </a:solidFill>
                <a:latin typeface="Arial" pitchFamily="34" charset="0"/>
                <a:cs typeface="Arial" pitchFamily="34" charset="0"/>
              </a:rPr>
              <a:t>Web Security Gateway</a:t>
            </a:r>
          </a:p>
        </p:txBody>
      </p:sp>
      <p:pic>
        <p:nvPicPr>
          <p:cNvPr id="195" name="Picture 4" descr="\\SRDFILE1\Departments\Marketing\Artwork &amp; Graphic Source Files\Presentation Graphics\kickoff 2010\take elements from here\illustrator graphics\DatabaseCylinder.png"/>
          <p:cNvPicPr>
            <a:picLocks noChangeAspect="1" noChangeArrowheads="1"/>
          </p:cNvPicPr>
          <p:nvPr/>
        </p:nvPicPr>
        <p:blipFill>
          <a:blip r:embed="rId15" cstate="email"/>
          <a:srcRect/>
          <a:stretch>
            <a:fillRect/>
          </a:stretch>
        </p:blipFill>
        <p:spPr bwMode="auto">
          <a:xfrm>
            <a:off x="1143000" y="4564618"/>
            <a:ext cx="247650" cy="214313"/>
          </a:xfrm>
          <a:prstGeom prst="rect">
            <a:avLst/>
          </a:prstGeom>
          <a:noFill/>
        </p:spPr>
      </p:pic>
      <p:cxnSp>
        <p:nvCxnSpPr>
          <p:cNvPr id="140" name="Straight Arrow Connector 139"/>
          <p:cNvCxnSpPr/>
          <p:nvPr/>
        </p:nvCxnSpPr>
        <p:spPr>
          <a:xfrm rot="5400000" flipH="1" flipV="1">
            <a:off x="-304800" y="2571750"/>
            <a:ext cx="1447800" cy="76200"/>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143" name="Straight Arrow Connector 142"/>
          <p:cNvCxnSpPr/>
          <p:nvPr/>
        </p:nvCxnSpPr>
        <p:spPr>
          <a:xfrm rot="5400000" flipH="1" flipV="1">
            <a:off x="-114300" y="2533650"/>
            <a:ext cx="1447800" cy="152400"/>
          </a:xfrm>
          <a:prstGeom prst="straightConnector1">
            <a:avLst/>
          </a:prstGeom>
          <a:ln w="38100">
            <a:tailEnd type="arrow"/>
          </a:ln>
        </p:spPr>
        <p:style>
          <a:lnRef idx="3">
            <a:schemeClr val="accent6"/>
          </a:lnRef>
          <a:fillRef idx="0">
            <a:schemeClr val="accent6"/>
          </a:fillRef>
          <a:effectRef idx="2">
            <a:schemeClr val="accent6"/>
          </a:effectRef>
          <a:fontRef idx="minor">
            <a:schemeClr val="tx1"/>
          </a:fontRef>
        </p:style>
      </p:cxnSp>
      <p:pic>
        <p:nvPicPr>
          <p:cNvPr id="82" name="Picture 81" descr="TritonArchitecture_PPT_Threatseeker.png"/>
          <p:cNvPicPr>
            <a:picLocks noChangeAspect="1"/>
          </p:cNvPicPr>
          <p:nvPr/>
        </p:nvPicPr>
        <p:blipFill>
          <a:blip r:embed="rId16" cstate="print"/>
          <a:stretch>
            <a:fillRect/>
          </a:stretch>
        </p:blipFill>
        <p:spPr>
          <a:xfrm>
            <a:off x="228600" y="1123950"/>
            <a:ext cx="700936" cy="616486"/>
          </a:xfrm>
          <a:prstGeom prst="rect">
            <a:avLst/>
          </a:prstGeom>
        </p:spPr>
      </p:pic>
      <p:pic>
        <p:nvPicPr>
          <p:cNvPr id="87" name="Picture 86"/>
          <p:cNvPicPr>
            <a:picLocks noChangeAspect="1"/>
          </p:cNvPicPr>
          <p:nvPr/>
        </p:nvPicPr>
        <p:blipFill>
          <a:blip r:embed="rId17" cstate="print"/>
          <a:stretch>
            <a:fillRect/>
          </a:stretch>
        </p:blipFill>
        <p:spPr>
          <a:xfrm>
            <a:off x="3886200" y="2800304"/>
            <a:ext cx="304800" cy="304620"/>
          </a:xfrm>
          <a:prstGeom prst="rect">
            <a:avLst/>
          </a:prstGeom>
        </p:spPr>
      </p:pic>
      <p:pic>
        <p:nvPicPr>
          <p:cNvPr id="89" name="Picture 88"/>
          <p:cNvPicPr>
            <a:picLocks noChangeAspect="1"/>
          </p:cNvPicPr>
          <p:nvPr/>
        </p:nvPicPr>
        <p:blipFill>
          <a:blip r:embed="rId17" cstate="print"/>
          <a:stretch>
            <a:fillRect/>
          </a:stretch>
        </p:blipFill>
        <p:spPr>
          <a:xfrm>
            <a:off x="4419600" y="2038350"/>
            <a:ext cx="304800" cy="304620"/>
          </a:xfrm>
          <a:prstGeom prst="rect">
            <a:avLst/>
          </a:prstGeom>
        </p:spPr>
      </p:pic>
      <p:pic>
        <p:nvPicPr>
          <p:cNvPr id="91" name="Picture 90"/>
          <p:cNvPicPr>
            <a:picLocks noChangeAspect="1"/>
          </p:cNvPicPr>
          <p:nvPr/>
        </p:nvPicPr>
        <p:blipFill>
          <a:blip r:embed="rId17" cstate="print"/>
          <a:stretch>
            <a:fillRect/>
          </a:stretch>
        </p:blipFill>
        <p:spPr>
          <a:xfrm>
            <a:off x="5562600" y="2267130"/>
            <a:ext cx="304800" cy="304620"/>
          </a:xfrm>
          <a:prstGeom prst="rect">
            <a:avLst/>
          </a:prstGeom>
        </p:spPr>
      </p:pic>
      <p:sp>
        <p:nvSpPr>
          <p:cNvPr id="197" name="Right Arrow 196"/>
          <p:cNvSpPr/>
          <p:nvPr/>
        </p:nvSpPr>
        <p:spPr>
          <a:xfrm rot="19703483">
            <a:off x="1301625" y="3466082"/>
            <a:ext cx="2368164" cy="418770"/>
          </a:xfrm>
          <a:prstGeom prst="rightArrow">
            <a:avLst>
              <a:gd name="adj1" fmla="val 50000"/>
              <a:gd name="adj2" fmla="val 94294"/>
            </a:avLst>
          </a:prstGeom>
          <a:gradFill>
            <a:gsLst>
              <a:gs pos="0">
                <a:schemeClr val="bg1">
                  <a:alpha val="0"/>
                </a:schemeClr>
              </a:gs>
              <a:gs pos="50000">
                <a:schemeClr val="accent2">
                  <a:alpha val="68000"/>
                </a:schemeClr>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ight Arrow 199"/>
          <p:cNvSpPr/>
          <p:nvPr/>
        </p:nvSpPr>
        <p:spPr>
          <a:xfrm rot="13133969">
            <a:off x="5920667" y="3406984"/>
            <a:ext cx="2079969" cy="418770"/>
          </a:xfrm>
          <a:prstGeom prst="rightArrow">
            <a:avLst>
              <a:gd name="adj1" fmla="val 50000"/>
              <a:gd name="adj2" fmla="val 94294"/>
            </a:avLst>
          </a:prstGeom>
          <a:gradFill>
            <a:gsLst>
              <a:gs pos="0">
                <a:schemeClr val="bg1">
                  <a:alpha val="0"/>
                </a:schemeClr>
              </a:gs>
              <a:gs pos="50000">
                <a:schemeClr val="accent2">
                  <a:alpha val="68000"/>
                </a:schemeClr>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ight Arrow 200"/>
          <p:cNvSpPr/>
          <p:nvPr/>
        </p:nvSpPr>
        <p:spPr>
          <a:xfrm rot="793210">
            <a:off x="2262668" y="1550716"/>
            <a:ext cx="1723735" cy="418770"/>
          </a:xfrm>
          <a:prstGeom prst="rightArrow">
            <a:avLst>
              <a:gd name="adj1" fmla="val 50000"/>
              <a:gd name="adj2" fmla="val 94294"/>
            </a:avLst>
          </a:prstGeom>
          <a:gradFill>
            <a:gsLst>
              <a:gs pos="0">
                <a:schemeClr val="bg1">
                  <a:alpha val="0"/>
                </a:schemeClr>
              </a:gs>
              <a:gs pos="50000">
                <a:schemeClr val="accent2">
                  <a:alpha val="68000"/>
                </a:schemeClr>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Left-Right Arrow 201"/>
          <p:cNvSpPr/>
          <p:nvPr/>
        </p:nvSpPr>
        <p:spPr>
          <a:xfrm>
            <a:off x="2286000" y="2695575"/>
            <a:ext cx="990600" cy="257175"/>
          </a:xfrm>
          <a:prstGeom prst="leftRightArrow">
            <a:avLst>
              <a:gd name="adj1" fmla="val 38888"/>
              <a:gd name="adj2" fmla="val 83333"/>
            </a:avLst>
          </a:prstGeom>
          <a:gradFill>
            <a:gsLst>
              <a:gs pos="0">
                <a:schemeClr val="accent2"/>
              </a:gs>
              <a:gs pos="50000">
                <a:schemeClr val="accent2">
                  <a:alpha val="48000"/>
                </a:schemeClr>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1" name="Picture 100" descr="TritonArchitecture_PPT_Office.png"/>
          <p:cNvPicPr>
            <a:picLocks noChangeAspect="1"/>
          </p:cNvPicPr>
          <p:nvPr/>
        </p:nvPicPr>
        <p:blipFill>
          <a:blip r:embed="rId18" cstate="print"/>
          <a:stretch>
            <a:fillRect/>
          </a:stretch>
        </p:blipFill>
        <p:spPr>
          <a:xfrm>
            <a:off x="7620000" y="3867150"/>
            <a:ext cx="1079500" cy="713408"/>
          </a:xfrm>
          <a:prstGeom prst="rect">
            <a:avLst/>
          </a:prstGeom>
        </p:spPr>
      </p:pic>
      <p:pic>
        <p:nvPicPr>
          <p:cNvPr id="102" name="Picture 101" descr="TritonArchitecture_PPT_vArrow2.png"/>
          <p:cNvPicPr>
            <a:picLocks noChangeAspect="1"/>
          </p:cNvPicPr>
          <p:nvPr/>
        </p:nvPicPr>
        <p:blipFill>
          <a:blip r:embed="rId19" cstate="print"/>
          <a:stretch>
            <a:fillRect/>
          </a:stretch>
        </p:blipFill>
        <p:spPr>
          <a:xfrm>
            <a:off x="8077200" y="2908754"/>
            <a:ext cx="203200" cy="501196"/>
          </a:xfrm>
          <a:prstGeom prst="rect">
            <a:avLst/>
          </a:prstGeom>
        </p:spPr>
      </p:pic>
      <p:pic>
        <p:nvPicPr>
          <p:cNvPr id="104" name="Picture 44" descr="C:\Documents and Settings\ljack\My Documents\My Pictures\Microsoft Clip Organizer\j0434845.png"/>
          <p:cNvPicPr>
            <a:picLocks noChangeAspect="1" noChangeArrowheads="1"/>
          </p:cNvPicPr>
          <p:nvPr/>
        </p:nvPicPr>
        <p:blipFill>
          <a:blip r:embed="rId20" cstate="print"/>
          <a:srcRect/>
          <a:stretch>
            <a:fillRect/>
          </a:stretch>
        </p:blipFill>
        <p:spPr bwMode="auto">
          <a:xfrm>
            <a:off x="8077200" y="2343150"/>
            <a:ext cx="406329" cy="304800"/>
          </a:xfrm>
          <a:prstGeom prst="rect">
            <a:avLst/>
          </a:prstGeom>
          <a:noFill/>
          <a:ln w="9525">
            <a:noFill/>
            <a:miter lim="800000"/>
            <a:headEnd/>
            <a:tailEnd/>
          </a:ln>
        </p:spPr>
      </p:pic>
      <p:pic>
        <p:nvPicPr>
          <p:cNvPr id="106" name="Picture 105" descr="TritonArchitecture_PPT_Threatseeker.png"/>
          <p:cNvPicPr>
            <a:picLocks noChangeAspect="1"/>
          </p:cNvPicPr>
          <p:nvPr/>
        </p:nvPicPr>
        <p:blipFill>
          <a:blip r:embed="rId16" cstate="print"/>
          <a:stretch>
            <a:fillRect/>
          </a:stretch>
        </p:blipFill>
        <p:spPr>
          <a:xfrm>
            <a:off x="838200" y="3790950"/>
            <a:ext cx="700936" cy="616486"/>
          </a:xfrm>
          <a:prstGeom prst="rect">
            <a:avLst/>
          </a:prstGeom>
        </p:spPr>
      </p:pic>
      <p:pic>
        <p:nvPicPr>
          <p:cNvPr id="107" name="Picture 106" descr="TritonArchitecture_PPT_Web_Console.png"/>
          <p:cNvPicPr>
            <a:picLocks noChangeAspect="1"/>
          </p:cNvPicPr>
          <p:nvPr/>
        </p:nvPicPr>
        <p:blipFill>
          <a:blip r:embed="rId21" cstate="print"/>
          <a:stretch>
            <a:fillRect/>
          </a:stretch>
        </p:blipFill>
        <p:spPr>
          <a:xfrm>
            <a:off x="990600" y="1504950"/>
            <a:ext cx="1232354" cy="279400"/>
          </a:xfrm>
          <a:prstGeom prst="rect">
            <a:avLst/>
          </a:prstGeom>
        </p:spPr>
      </p:pic>
      <p:pic>
        <p:nvPicPr>
          <p:cNvPr id="121" name="Picture 120"/>
          <p:cNvPicPr>
            <a:picLocks noChangeAspect="1"/>
          </p:cNvPicPr>
          <p:nvPr/>
        </p:nvPicPr>
        <p:blipFill>
          <a:blip r:embed="rId22" cstate="print"/>
          <a:stretch>
            <a:fillRect/>
          </a:stretch>
        </p:blipFill>
        <p:spPr>
          <a:xfrm>
            <a:off x="1295400" y="2749550"/>
            <a:ext cx="883921" cy="203200"/>
          </a:xfrm>
          <a:prstGeom prst="rect">
            <a:avLst/>
          </a:prstGeom>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4D1F81-7E76-4932-A149-4CC93E31C071}" type="slidenum">
              <a:rPr lang="en-US" smtClean="0"/>
              <a:pPr/>
              <a:t>24</a:t>
            </a:fld>
            <a:endParaRPr lang="en-US" dirty="0"/>
          </a:p>
        </p:txBody>
      </p:sp>
      <p:sp>
        <p:nvSpPr>
          <p:cNvPr id="4" name="Subtitle 3"/>
          <p:cNvSpPr>
            <a:spLocks noGrp="1"/>
          </p:cNvSpPr>
          <p:nvPr>
            <p:ph type="subTitle" idx="13"/>
          </p:nvPr>
        </p:nvSpPr>
        <p:spPr/>
        <p:txBody>
          <a:bodyPr/>
          <a:lstStyle/>
          <a:p>
            <a:r>
              <a:rPr lang="en-US" dirty="0" smtClean="0"/>
              <a:t>Free ThreatSeeker</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3505200" y="2266950"/>
            <a:ext cx="5638800" cy="2825042"/>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0" y="590551"/>
            <a:ext cx="4800600" cy="2383277"/>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4D1F81-7E76-4932-A149-4CC93E31C071}" type="slidenum">
              <a:rPr lang="en-US" smtClean="0"/>
              <a:pPr/>
              <a:t>25</a:t>
            </a:fld>
            <a:endParaRPr lang="en-US" dirty="0"/>
          </a:p>
        </p:txBody>
      </p:sp>
      <p:sp>
        <p:nvSpPr>
          <p:cNvPr id="4" name="Subtitle 3"/>
          <p:cNvSpPr>
            <a:spLocks noGrp="1"/>
          </p:cNvSpPr>
          <p:nvPr>
            <p:ph type="subTitle" idx="13"/>
          </p:nvPr>
        </p:nvSpPr>
        <p:spPr/>
        <p:txBody>
          <a:bodyPr/>
          <a:lstStyle/>
          <a:p>
            <a:r>
              <a:rPr lang="en-US" dirty="0" smtClean="0"/>
              <a:t>ThreatSeeker Analytics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438400" y="590550"/>
            <a:ext cx="6705600" cy="418848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590550"/>
            <a:ext cx="3289860" cy="2581275"/>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4D1F81-7E76-4932-A149-4CC93E31C071}" type="slidenum">
              <a:rPr lang="en-US" smtClean="0"/>
              <a:pPr/>
              <a:t>26</a:t>
            </a:fld>
            <a:endParaRPr lang="en-US" dirty="0"/>
          </a:p>
        </p:txBody>
      </p:sp>
      <p:sp>
        <p:nvSpPr>
          <p:cNvPr id="6" name="Subtitle 3"/>
          <p:cNvSpPr>
            <a:spLocks noGrp="1"/>
          </p:cNvSpPr>
          <p:nvPr>
            <p:ph type="subTitle" idx="13"/>
          </p:nvPr>
        </p:nvSpPr>
        <p:spPr>
          <a:xfrm>
            <a:off x="152401" y="-7315"/>
            <a:ext cx="7619999" cy="577901"/>
          </a:xfrm>
        </p:spPr>
        <p:txBody>
          <a:bodyPr/>
          <a:lstStyle/>
          <a:p>
            <a:r>
              <a:rPr lang="en-US" dirty="0" smtClean="0"/>
              <a:t>Technology strategy</a:t>
            </a:r>
            <a:endParaRPr lang="en-US" dirty="0"/>
          </a:p>
        </p:txBody>
      </p:sp>
      <p:pic>
        <p:nvPicPr>
          <p:cNvPr id="10" name="Picture 9" descr="threatseekerACE.png"/>
          <p:cNvPicPr>
            <a:picLocks noChangeAspect="1"/>
          </p:cNvPicPr>
          <p:nvPr/>
        </p:nvPicPr>
        <p:blipFill>
          <a:blip r:embed="rId2" cstate="print"/>
          <a:stretch>
            <a:fillRect/>
          </a:stretch>
        </p:blipFill>
        <p:spPr>
          <a:xfrm>
            <a:off x="914400" y="971550"/>
            <a:ext cx="7772400" cy="3886200"/>
          </a:xfrm>
          <a:prstGeom prst="rect">
            <a:avLst/>
          </a:prstGeom>
        </p:spPr>
      </p:pic>
    </p:spTree>
    <p:extLst>
      <p:ext uri="{BB962C8B-B14F-4D97-AF65-F5344CB8AC3E}">
        <p14:creationId xmlns:p14="http://schemas.microsoft.com/office/powerpoint/2010/main" val="2062878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4D1F81-7E76-4932-A149-4CC93E31C071}" type="slidenum">
              <a:rPr lang="en-US" smtClean="0"/>
              <a:pPr/>
              <a:t>27</a:t>
            </a:fld>
            <a:endParaRPr lang="en-US" dirty="0"/>
          </a:p>
        </p:txBody>
      </p:sp>
      <p:sp>
        <p:nvSpPr>
          <p:cNvPr id="8" name="Content Placeholder 1"/>
          <p:cNvSpPr>
            <a:spLocks noGrp="1"/>
          </p:cNvSpPr>
          <p:nvPr>
            <p:ph idx="1"/>
          </p:nvPr>
        </p:nvSpPr>
        <p:spPr>
          <a:xfrm>
            <a:off x="4495800" y="819150"/>
            <a:ext cx="4648200" cy="3851672"/>
          </a:xfrm>
        </p:spPr>
        <p:txBody>
          <a:bodyPr>
            <a:noAutofit/>
          </a:bodyPr>
          <a:lstStyle/>
          <a:p>
            <a:r>
              <a:rPr lang="en-US" sz="2400" dirty="0" smtClean="0"/>
              <a:t>ACE allows us to protect customers where others do not</a:t>
            </a:r>
          </a:p>
          <a:p>
            <a:r>
              <a:rPr lang="en-US" sz="2400" dirty="0" smtClean="0"/>
              <a:t>Outbound content scanning is critical</a:t>
            </a:r>
          </a:p>
          <a:p>
            <a:r>
              <a:rPr lang="en-US" sz="2400" dirty="0" smtClean="0"/>
              <a:t>One analytic can trigger on its own or multiple engines can participate in voting algorithm</a:t>
            </a:r>
          </a:p>
          <a:p>
            <a:r>
              <a:rPr lang="en-US" sz="2400" dirty="0" smtClean="0"/>
              <a:t>Each analytic broken down in following slides</a:t>
            </a:r>
            <a:endParaRPr lang="en-US" sz="2400" dirty="0"/>
          </a:p>
        </p:txBody>
      </p:sp>
      <p:sp>
        <p:nvSpPr>
          <p:cNvPr id="6" name="Subtitle 3"/>
          <p:cNvSpPr>
            <a:spLocks noGrp="1"/>
          </p:cNvSpPr>
          <p:nvPr>
            <p:ph type="subTitle" idx="13"/>
          </p:nvPr>
        </p:nvSpPr>
        <p:spPr>
          <a:xfrm>
            <a:off x="152401" y="-7315"/>
            <a:ext cx="7619999" cy="577901"/>
          </a:xfrm>
        </p:spPr>
        <p:txBody>
          <a:bodyPr/>
          <a:lstStyle/>
          <a:p>
            <a:r>
              <a:rPr lang="en-US" dirty="0" smtClean="0"/>
              <a:t>Technology strategy</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550"/>
            <a:ext cx="4419600" cy="4419600"/>
          </a:xfrm>
          <a:prstGeom prst="rect">
            <a:avLst/>
          </a:prstGeom>
        </p:spPr>
      </p:pic>
    </p:spTree>
    <p:extLst>
      <p:ext uri="{BB962C8B-B14F-4D97-AF65-F5344CB8AC3E}">
        <p14:creationId xmlns:p14="http://schemas.microsoft.com/office/powerpoint/2010/main" val="6155489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0550"/>
            <a:ext cx="4419600" cy="4419600"/>
          </a:xfrm>
          <a:prstGeom prst="rect">
            <a:avLst/>
          </a:prstGeom>
        </p:spPr>
      </p:pic>
      <p:sp>
        <p:nvSpPr>
          <p:cNvPr id="3" name="Slide Number Placeholder 2"/>
          <p:cNvSpPr>
            <a:spLocks noGrp="1"/>
          </p:cNvSpPr>
          <p:nvPr>
            <p:ph type="sldNum" sz="quarter" idx="12"/>
          </p:nvPr>
        </p:nvSpPr>
        <p:spPr/>
        <p:txBody>
          <a:bodyPr/>
          <a:lstStyle/>
          <a:p>
            <a:fld id="{5A4D1F81-7E76-4932-A149-4CC93E31C071}" type="slidenum">
              <a:rPr lang="en-US" smtClean="0"/>
              <a:pPr/>
              <a:t>28</a:t>
            </a:fld>
            <a:endParaRPr lang="en-US" dirty="0"/>
          </a:p>
        </p:txBody>
      </p:sp>
      <p:sp>
        <p:nvSpPr>
          <p:cNvPr id="8" name="Content Placeholder 1"/>
          <p:cNvSpPr>
            <a:spLocks noGrp="1"/>
          </p:cNvSpPr>
          <p:nvPr>
            <p:ph idx="1"/>
          </p:nvPr>
        </p:nvSpPr>
        <p:spPr>
          <a:xfrm>
            <a:off x="3962400" y="1504950"/>
            <a:ext cx="4876800" cy="3505200"/>
          </a:xfrm>
        </p:spPr>
        <p:txBody>
          <a:bodyPr>
            <a:normAutofit fontScale="62500" lnSpcReduction="20000"/>
          </a:bodyPr>
          <a:lstStyle/>
          <a:p>
            <a:r>
              <a:rPr lang="en-US" dirty="0" smtClean="0"/>
              <a:t>Real</a:t>
            </a:r>
            <a:r>
              <a:rPr lang="en-US" dirty="0"/>
              <a:t>-time inspection and </a:t>
            </a:r>
            <a:r>
              <a:rPr lang="en-US" dirty="0" smtClean="0"/>
              <a:t/>
            </a:r>
            <a:br>
              <a:rPr lang="en-US" dirty="0" smtClean="0"/>
            </a:br>
            <a:r>
              <a:rPr lang="en-US" dirty="0" smtClean="0"/>
              <a:t>analysis </a:t>
            </a:r>
            <a:r>
              <a:rPr lang="en-US" dirty="0"/>
              <a:t>of web content for the purpose of identifying </a:t>
            </a:r>
            <a:r>
              <a:rPr lang="en-US" dirty="0" smtClean="0"/>
              <a:t>exploit- and malicious code</a:t>
            </a:r>
            <a:endParaRPr lang="en-US" dirty="0"/>
          </a:p>
          <a:p>
            <a:r>
              <a:rPr lang="en-US" dirty="0" smtClean="0"/>
              <a:t>Built </a:t>
            </a:r>
            <a:r>
              <a:rPr lang="en-US" dirty="0"/>
              <a:t>in parsing, obfuscation detection, de-obfuscation</a:t>
            </a:r>
          </a:p>
          <a:p>
            <a:r>
              <a:rPr lang="en-US" dirty="0" smtClean="0"/>
              <a:t>Specific </a:t>
            </a:r>
            <a:r>
              <a:rPr lang="en-US" dirty="0"/>
              <a:t>attack </a:t>
            </a:r>
            <a:r>
              <a:rPr lang="en-US" dirty="0" smtClean="0"/>
              <a:t>ThreatID’s</a:t>
            </a:r>
            <a:r>
              <a:rPr lang="en-US" dirty="0"/>
              <a:t>, generic attack profiles, signatures, rules, attributes, kit detection, and anomalies </a:t>
            </a:r>
          </a:p>
          <a:p>
            <a:r>
              <a:rPr lang="en-US" dirty="0" smtClean="0"/>
              <a:t>Responsible </a:t>
            </a:r>
            <a:r>
              <a:rPr lang="en-US" dirty="0"/>
              <a:t>for discovery of large zero-day </a:t>
            </a:r>
            <a:r>
              <a:rPr lang="en-US" dirty="0" smtClean="0"/>
              <a:t>attacks, including Aurora. Publicly </a:t>
            </a:r>
            <a:r>
              <a:rPr lang="en-US" dirty="0"/>
              <a:t>cited by Microsoft on </a:t>
            </a:r>
            <a:r>
              <a:rPr lang="en-US" dirty="0" smtClean="0"/>
              <a:t>five of them</a:t>
            </a:r>
          </a:p>
        </p:txBody>
      </p:sp>
      <p:sp>
        <p:nvSpPr>
          <p:cNvPr id="6" name="Oval 5"/>
          <p:cNvSpPr/>
          <p:nvPr/>
        </p:nvSpPr>
        <p:spPr>
          <a:xfrm>
            <a:off x="1143000" y="1123950"/>
            <a:ext cx="838200" cy="838200"/>
          </a:xfrm>
          <a:prstGeom prst="ellipse">
            <a:avLst/>
          </a:prstGeom>
          <a:noFill/>
          <a:ln w="53975" cmpd="sng">
            <a:solidFill>
              <a:srgbClr val="FF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Diagram 10"/>
          <p:cNvGraphicFramePr/>
          <p:nvPr>
            <p:extLst>
              <p:ext uri="{D42A27DB-BD31-4B8C-83A1-F6EECF244321}">
                <p14:modId xmlns:p14="http://schemas.microsoft.com/office/powerpoint/2010/main" val="222825288"/>
              </p:ext>
            </p:extLst>
          </p:nvPr>
        </p:nvGraphicFramePr>
        <p:xfrm>
          <a:off x="7239000" y="666750"/>
          <a:ext cx="1865587" cy="1269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descr="TritonArchitecture_PPT_ACE.png"/>
          <p:cNvPicPr>
            <a:picLocks noChangeAspect="1"/>
          </p:cNvPicPr>
          <p:nvPr/>
        </p:nvPicPr>
        <p:blipFill>
          <a:blip r:embed="rId8" cstate="print"/>
          <a:stretch>
            <a:fillRect/>
          </a:stretch>
        </p:blipFill>
        <p:spPr>
          <a:xfrm>
            <a:off x="7350820" y="706823"/>
            <a:ext cx="595244" cy="428551"/>
          </a:xfrm>
          <a:prstGeom prst="rect">
            <a:avLst/>
          </a:prstGeom>
        </p:spPr>
      </p:pic>
      <p:pic>
        <p:nvPicPr>
          <p:cNvPr id="13" name="Picture 12" descr="TritonArchitecture_PPT_Threatseeker.png"/>
          <p:cNvPicPr>
            <a:picLocks noChangeAspect="1"/>
          </p:cNvPicPr>
          <p:nvPr/>
        </p:nvPicPr>
        <p:blipFill>
          <a:blip r:embed="rId9" cstate="print"/>
          <a:stretch>
            <a:fillRect/>
          </a:stretch>
        </p:blipFill>
        <p:spPr>
          <a:xfrm>
            <a:off x="8546665" y="730470"/>
            <a:ext cx="544399" cy="388454"/>
          </a:xfrm>
          <a:prstGeom prst="rect">
            <a:avLst/>
          </a:prstGeom>
        </p:spPr>
      </p:pic>
      <p:pic>
        <p:nvPicPr>
          <p:cNvPr id="14" name="Picture 13" descr="Websense_SecurityLabs_Logo_600x130px.png"/>
          <p:cNvPicPr>
            <a:picLocks noChangeAspect="1"/>
          </p:cNvPicPr>
          <p:nvPr/>
        </p:nvPicPr>
        <p:blipFill>
          <a:blip r:embed="rId10" cstate="print"/>
          <a:stretch>
            <a:fillRect/>
          </a:stretch>
        </p:blipFill>
        <p:spPr>
          <a:xfrm>
            <a:off x="7823641" y="1596342"/>
            <a:ext cx="783719" cy="127355"/>
          </a:xfrm>
          <a:prstGeom prst="rect">
            <a:avLst/>
          </a:prstGeom>
        </p:spPr>
      </p:pic>
      <p:sp>
        <p:nvSpPr>
          <p:cNvPr id="15" name="Subtitle 3"/>
          <p:cNvSpPr>
            <a:spLocks noGrp="1"/>
          </p:cNvSpPr>
          <p:nvPr>
            <p:ph type="subTitle" idx="13"/>
          </p:nvPr>
        </p:nvSpPr>
        <p:spPr>
          <a:xfrm>
            <a:off x="152401" y="-7315"/>
            <a:ext cx="7619999" cy="577901"/>
          </a:xfrm>
        </p:spPr>
        <p:txBody>
          <a:bodyPr/>
          <a:lstStyle/>
          <a:p>
            <a:r>
              <a:rPr lang="en-US" dirty="0" smtClean="0"/>
              <a:t>Technology strategy</a:t>
            </a:r>
            <a:endParaRPr lang="en-US" dirty="0"/>
          </a:p>
        </p:txBody>
      </p:sp>
    </p:spTree>
    <p:extLst>
      <p:ext uri="{BB962C8B-B14F-4D97-AF65-F5344CB8AC3E}">
        <p14:creationId xmlns:p14="http://schemas.microsoft.com/office/powerpoint/2010/main" val="4614404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4D1F81-7E76-4932-A149-4CC93E31C071}" type="slidenum">
              <a:rPr lang="en-US" smtClean="0"/>
              <a:pPr/>
              <a:t>29</a:t>
            </a:fld>
            <a:endParaRPr lang="en-US" dirty="0"/>
          </a:p>
        </p:txBody>
      </p:sp>
      <p:graphicFrame>
        <p:nvGraphicFramePr>
          <p:cNvPr id="11" name="Diagram 10"/>
          <p:cNvGraphicFramePr/>
          <p:nvPr>
            <p:extLst>
              <p:ext uri="{D42A27DB-BD31-4B8C-83A1-F6EECF244321}">
                <p14:modId xmlns:p14="http://schemas.microsoft.com/office/powerpoint/2010/main" val="2374023141"/>
              </p:ext>
            </p:extLst>
          </p:nvPr>
        </p:nvGraphicFramePr>
        <p:xfrm>
          <a:off x="7239000" y="666750"/>
          <a:ext cx="1865587" cy="1269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descr="TritonArchitecture_PPT_ACE.png"/>
          <p:cNvPicPr>
            <a:picLocks noChangeAspect="1"/>
          </p:cNvPicPr>
          <p:nvPr/>
        </p:nvPicPr>
        <p:blipFill>
          <a:blip r:embed="rId7" cstate="print"/>
          <a:stretch>
            <a:fillRect/>
          </a:stretch>
        </p:blipFill>
        <p:spPr>
          <a:xfrm>
            <a:off x="7350820" y="706823"/>
            <a:ext cx="595244" cy="428551"/>
          </a:xfrm>
          <a:prstGeom prst="rect">
            <a:avLst/>
          </a:prstGeom>
        </p:spPr>
      </p:pic>
      <p:pic>
        <p:nvPicPr>
          <p:cNvPr id="13" name="Picture 12" descr="TritonArchitecture_PPT_Threatseeker.png"/>
          <p:cNvPicPr>
            <a:picLocks noChangeAspect="1"/>
          </p:cNvPicPr>
          <p:nvPr/>
        </p:nvPicPr>
        <p:blipFill>
          <a:blip r:embed="rId8" cstate="print"/>
          <a:stretch>
            <a:fillRect/>
          </a:stretch>
        </p:blipFill>
        <p:spPr>
          <a:xfrm>
            <a:off x="8546665" y="730470"/>
            <a:ext cx="544399" cy="388454"/>
          </a:xfrm>
          <a:prstGeom prst="rect">
            <a:avLst/>
          </a:prstGeom>
        </p:spPr>
      </p:pic>
      <p:pic>
        <p:nvPicPr>
          <p:cNvPr id="14" name="Picture 13" descr="Websense_SecurityLabs_Logo_600x130px.png"/>
          <p:cNvPicPr>
            <a:picLocks noChangeAspect="1"/>
          </p:cNvPicPr>
          <p:nvPr/>
        </p:nvPicPr>
        <p:blipFill>
          <a:blip r:embed="rId9" cstate="print"/>
          <a:stretch>
            <a:fillRect/>
          </a:stretch>
        </p:blipFill>
        <p:spPr>
          <a:xfrm>
            <a:off x="7823641" y="1596342"/>
            <a:ext cx="783719" cy="127355"/>
          </a:xfrm>
          <a:prstGeom prst="rect">
            <a:avLst/>
          </a:prstGeom>
        </p:spPr>
      </p:pic>
      <p:sp>
        <p:nvSpPr>
          <p:cNvPr id="15" name="Subtitle 3"/>
          <p:cNvSpPr>
            <a:spLocks noGrp="1"/>
          </p:cNvSpPr>
          <p:nvPr>
            <p:ph type="subTitle" idx="13"/>
          </p:nvPr>
        </p:nvSpPr>
        <p:spPr>
          <a:xfrm>
            <a:off x="152401" y="-7315"/>
            <a:ext cx="7619999" cy="577901"/>
          </a:xfrm>
        </p:spPr>
        <p:txBody>
          <a:bodyPr/>
          <a:lstStyle/>
          <a:p>
            <a:r>
              <a:rPr lang="en-US" dirty="0" smtClean="0"/>
              <a:t>Technology strategy</a:t>
            </a:r>
            <a:endParaRPr lang="en-US" dirty="0"/>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590550"/>
            <a:ext cx="4419600" cy="4419600"/>
          </a:xfrm>
          <a:prstGeom prst="rect">
            <a:avLst/>
          </a:prstGeom>
        </p:spPr>
      </p:pic>
      <p:sp>
        <p:nvSpPr>
          <p:cNvPr id="17" name="Oval 16"/>
          <p:cNvSpPr/>
          <p:nvPr/>
        </p:nvSpPr>
        <p:spPr>
          <a:xfrm>
            <a:off x="457200" y="2038350"/>
            <a:ext cx="838200" cy="838200"/>
          </a:xfrm>
          <a:prstGeom prst="ellipse">
            <a:avLst/>
          </a:prstGeom>
          <a:noFill/>
          <a:ln w="53975" cmpd="sng">
            <a:solidFill>
              <a:srgbClr val="FF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
          <p:cNvSpPr>
            <a:spLocks noGrp="1"/>
          </p:cNvSpPr>
          <p:nvPr>
            <p:ph idx="1"/>
          </p:nvPr>
        </p:nvSpPr>
        <p:spPr>
          <a:xfrm>
            <a:off x="3962400" y="1504950"/>
            <a:ext cx="4876800" cy="3505200"/>
          </a:xfrm>
        </p:spPr>
        <p:txBody>
          <a:bodyPr>
            <a:normAutofit fontScale="62500" lnSpcReduction="20000"/>
          </a:bodyPr>
          <a:lstStyle/>
          <a:p>
            <a:r>
              <a:rPr lang="en-US" dirty="0"/>
              <a:t>Designed for known and </a:t>
            </a:r>
            <a:r>
              <a:rPr lang="en-US" dirty="0" smtClean="0"/>
              <a:t/>
            </a:r>
            <a:br>
              <a:rPr lang="en-US" dirty="0" smtClean="0"/>
            </a:br>
            <a:r>
              <a:rPr lang="en-US" dirty="0" smtClean="0"/>
              <a:t>unknown </a:t>
            </a:r>
            <a:r>
              <a:rPr lang="en-US" dirty="0"/>
              <a:t>binary threats (executables)</a:t>
            </a:r>
          </a:p>
          <a:p>
            <a:r>
              <a:rPr lang="en-US" dirty="0" smtClean="0"/>
              <a:t>AV </a:t>
            </a:r>
            <a:r>
              <a:rPr lang="en-US" dirty="0"/>
              <a:t>signatures for legacy and known attacks</a:t>
            </a:r>
          </a:p>
          <a:p>
            <a:r>
              <a:rPr lang="en-US" dirty="0" smtClean="0"/>
              <a:t>Integrated </a:t>
            </a:r>
            <a:r>
              <a:rPr lang="en-US" dirty="0"/>
              <a:t>heuristics and signatures for unknown attacks</a:t>
            </a:r>
          </a:p>
          <a:p>
            <a:r>
              <a:rPr lang="en-US" dirty="0" smtClean="0"/>
              <a:t>Generic </a:t>
            </a:r>
            <a:r>
              <a:rPr lang="en-US" dirty="0"/>
              <a:t>profiles and ThreatID’s for kit created files and </a:t>
            </a:r>
            <a:r>
              <a:rPr lang="en-US" dirty="0" smtClean="0"/>
              <a:t>packers</a:t>
            </a:r>
            <a:endParaRPr lang="en-US" dirty="0"/>
          </a:p>
          <a:p>
            <a:r>
              <a:rPr lang="en-US" dirty="0" smtClean="0"/>
              <a:t>Inspection </a:t>
            </a:r>
            <a:r>
              <a:rPr lang="en-US" dirty="0"/>
              <a:t>and advanced classification of exploitable file-types (PDF, SWF, Office files)</a:t>
            </a:r>
          </a:p>
        </p:txBody>
      </p:sp>
    </p:spTree>
    <p:extLst>
      <p:ext uri="{BB962C8B-B14F-4D97-AF65-F5344CB8AC3E}">
        <p14:creationId xmlns:p14="http://schemas.microsoft.com/office/powerpoint/2010/main" val="10148107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4D1F81-7E76-4932-A149-4CC93E31C071}" type="slidenum">
              <a:rPr lang="en-US" smtClean="0"/>
              <a:pPr/>
              <a:t>3</a:t>
            </a:fld>
            <a:endParaRPr lang="en-US" dirty="0"/>
          </a:p>
        </p:txBody>
      </p:sp>
      <p:sp>
        <p:nvSpPr>
          <p:cNvPr id="4" name="Text Placeholder 3"/>
          <p:cNvSpPr>
            <a:spLocks noGrp="1"/>
          </p:cNvSpPr>
          <p:nvPr>
            <p:ph type="body" sz="half" idx="2"/>
          </p:nvPr>
        </p:nvSpPr>
        <p:spPr/>
        <p:txBody>
          <a:bodyPr>
            <a:normAutofit fontScale="85000" lnSpcReduction="20000"/>
          </a:bodyPr>
          <a:lstStyle/>
          <a:p>
            <a:r>
              <a:rPr lang="en-US" dirty="0" smtClean="0"/>
              <a:t>What is an APT or Targeted Attack, and why should I care?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4D1F81-7E76-4932-A149-4CC93E31C071}" type="slidenum">
              <a:rPr lang="en-US" smtClean="0"/>
              <a:pPr/>
              <a:t>30</a:t>
            </a:fld>
            <a:endParaRPr lang="en-US" dirty="0"/>
          </a:p>
        </p:txBody>
      </p:sp>
      <p:graphicFrame>
        <p:nvGraphicFramePr>
          <p:cNvPr id="11" name="Diagram 10"/>
          <p:cNvGraphicFramePr/>
          <p:nvPr>
            <p:extLst>
              <p:ext uri="{D42A27DB-BD31-4B8C-83A1-F6EECF244321}">
                <p14:modId xmlns:p14="http://schemas.microsoft.com/office/powerpoint/2010/main" val="2935305099"/>
              </p:ext>
            </p:extLst>
          </p:nvPr>
        </p:nvGraphicFramePr>
        <p:xfrm>
          <a:off x="7239000" y="666750"/>
          <a:ext cx="1865587" cy="1269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descr="TritonArchitecture_PPT_ACE.png"/>
          <p:cNvPicPr>
            <a:picLocks noChangeAspect="1"/>
          </p:cNvPicPr>
          <p:nvPr/>
        </p:nvPicPr>
        <p:blipFill>
          <a:blip r:embed="rId7" cstate="print"/>
          <a:stretch>
            <a:fillRect/>
          </a:stretch>
        </p:blipFill>
        <p:spPr>
          <a:xfrm>
            <a:off x="7350820" y="706823"/>
            <a:ext cx="595244" cy="428551"/>
          </a:xfrm>
          <a:prstGeom prst="rect">
            <a:avLst/>
          </a:prstGeom>
        </p:spPr>
      </p:pic>
      <p:pic>
        <p:nvPicPr>
          <p:cNvPr id="13" name="Picture 12" descr="TritonArchitecture_PPT_Threatseeker.png"/>
          <p:cNvPicPr>
            <a:picLocks noChangeAspect="1"/>
          </p:cNvPicPr>
          <p:nvPr/>
        </p:nvPicPr>
        <p:blipFill>
          <a:blip r:embed="rId8" cstate="print"/>
          <a:stretch>
            <a:fillRect/>
          </a:stretch>
        </p:blipFill>
        <p:spPr>
          <a:xfrm>
            <a:off x="8546665" y="730470"/>
            <a:ext cx="544399" cy="388454"/>
          </a:xfrm>
          <a:prstGeom prst="rect">
            <a:avLst/>
          </a:prstGeom>
        </p:spPr>
      </p:pic>
      <p:pic>
        <p:nvPicPr>
          <p:cNvPr id="14" name="Picture 13" descr="Websense_SecurityLabs_Logo_600x130px.png"/>
          <p:cNvPicPr>
            <a:picLocks noChangeAspect="1"/>
          </p:cNvPicPr>
          <p:nvPr/>
        </p:nvPicPr>
        <p:blipFill>
          <a:blip r:embed="rId9" cstate="print"/>
          <a:stretch>
            <a:fillRect/>
          </a:stretch>
        </p:blipFill>
        <p:spPr>
          <a:xfrm>
            <a:off x="7823641" y="1596342"/>
            <a:ext cx="783719" cy="127355"/>
          </a:xfrm>
          <a:prstGeom prst="rect">
            <a:avLst/>
          </a:prstGeom>
        </p:spPr>
      </p:pic>
      <p:sp>
        <p:nvSpPr>
          <p:cNvPr id="15" name="Subtitle 3"/>
          <p:cNvSpPr>
            <a:spLocks noGrp="1"/>
          </p:cNvSpPr>
          <p:nvPr>
            <p:ph type="subTitle" idx="13"/>
          </p:nvPr>
        </p:nvSpPr>
        <p:spPr>
          <a:xfrm>
            <a:off x="152401" y="-7315"/>
            <a:ext cx="7619999" cy="577901"/>
          </a:xfrm>
        </p:spPr>
        <p:txBody>
          <a:bodyPr/>
          <a:lstStyle/>
          <a:p>
            <a:r>
              <a:rPr lang="en-US" dirty="0" smtClean="0"/>
              <a:t>Technology strategy</a:t>
            </a:r>
            <a:endParaRPr lang="en-US" dirty="0"/>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590550"/>
            <a:ext cx="4419600" cy="4419600"/>
          </a:xfrm>
          <a:prstGeom prst="rect">
            <a:avLst/>
          </a:prstGeom>
        </p:spPr>
      </p:pic>
      <p:sp>
        <p:nvSpPr>
          <p:cNvPr id="17" name="Oval 16"/>
          <p:cNvSpPr/>
          <p:nvPr/>
        </p:nvSpPr>
        <p:spPr>
          <a:xfrm>
            <a:off x="685800" y="3181350"/>
            <a:ext cx="838200" cy="838200"/>
          </a:xfrm>
          <a:prstGeom prst="ellipse">
            <a:avLst/>
          </a:prstGeom>
          <a:noFill/>
          <a:ln w="53975" cmpd="sng">
            <a:solidFill>
              <a:srgbClr val="FF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
          <p:cNvSpPr>
            <a:spLocks noGrp="1"/>
          </p:cNvSpPr>
          <p:nvPr>
            <p:ph idx="1"/>
          </p:nvPr>
        </p:nvSpPr>
        <p:spPr>
          <a:xfrm>
            <a:off x="3962400" y="1504950"/>
            <a:ext cx="4876800" cy="3505200"/>
          </a:xfrm>
        </p:spPr>
        <p:txBody>
          <a:bodyPr>
            <a:noAutofit/>
          </a:bodyPr>
          <a:lstStyle/>
          <a:p>
            <a:r>
              <a:rPr lang="en-US" sz="2000" dirty="0"/>
              <a:t>Designed as </a:t>
            </a:r>
            <a:r>
              <a:rPr lang="en-US" sz="2000" dirty="0" smtClean="0"/>
              <a:t/>
            </a:r>
            <a:br>
              <a:rPr lang="en-US" sz="2000" dirty="0" smtClean="0"/>
            </a:br>
            <a:r>
              <a:rPr lang="en-US" sz="2000" dirty="0" smtClean="0"/>
              <a:t>categorization </a:t>
            </a:r>
            <a:r>
              <a:rPr lang="en-US" sz="2000" dirty="0"/>
              <a:t>filter, performance, and component of score</a:t>
            </a:r>
          </a:p>
          <a:p>
            <a:r>
              <a:rPr lang="en-US" sz="2000" dirty="0" smtClean="0"/>
              <a:t>95</a:t>
            </a:r>
            <a:r>
              <a:rPr lang="en-US" sz="2000" dirty="0"/>
              <a:t>+ categories (10 for security alone)</a:t>
            </a:r>
          </a:p>
          <a:p>
            <a:r>
              <a:rPr lang="en-US" sz="2000" dirty="0" smtClean="0"/>
              <a:t>40</a:t>
            </a:r>
            <a:r>
              <a:rPr lang="en-US" sz="2000" dirty="0"/>
              <a:t>+ updates per day</a:t>
            </a:r>
          </a:p>
          <a:p>
            <a:r>
              <a:rPr lang="en-US" sz="2000" dirty="0" smtClean="0"/>
              <a:t>Directly </a:t>
            </a:r>
            <a:r>
              <a:rPr lang="en-US" sz="2000" dirty="0"/>
              <a:t>connects to cloud for additional lookups and attributes</a:t>
            </a:r>
          </a:p>
        </p:txBody>
      </p:sp>
    </p:spTree>
    <p:extLst>
      <p:ext uri="{BB962C8B-B14F-4D97-AF65-F5344CB8AC3E}">
        <p14:creationId xmlns:p14="http://schemas.microsoft.com/office/powerpoint/2010/main" val="1020562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4D1F81-7E76-4932-A149-4CC93E31C071}" type="slidenum">
              <a:rPr lang="en-US" smtClean="0"/>
              <a:pPr/>
              <a:t>31</a:t>
            </a:fld>
            <a:endParaRPr lang="en-US" dirty="0"/>
          </a:p>
        </p:txBody>
      </p:sp>
      <p:graphicFrame>
        <p:nvGraphicFramePr>
          <p:cNvPr id="11" name="Diagram 10"/>
          <p:cNvGraphicFramePr/>
          <p:nvPr>
            <p:extLst>
              <p:ext uri="{D42A27DB-BD31-4B8C-83A1-F6EECF244321}">
                <p14:modId xmlns:p14="http://schemas.microsoft.com/office/powerpoint/2010/main" val="3152347176"/>
              </p:ext>
            </p:extLst>
          </p:nvPr>
        </p:nvGraphicFramePr>
        <p:xfrm>
          <a:off x="7239000" y="666750"/>
          <a:ext cx="1865587" cy="1269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descr="TritonArchitecture_PPT_ACE.png"/>
          <p:cNvPicPr>
            <a:picLocks noChangeAspect="1"/>
          </p:cNvPicPr>
          <p:nvPr/>
        </p:nvPicPr>
        <p:blipFill>
          <a:blip r:embed="rId7" cstate="print"/>
          <a:stretch>
            <a:fillRect/>
          </a:stretch>
        </p:blipFill>
        <p:spPr>
          <a:xfrm>
            <a:off x="7350820" y="706823"/>
            <a:ext cx="595244" cy="428551"/>
          </a:xfrm>
          <a:prstGeom prst="rect">
            <a:avLst/>
          </a:prstGeom>
        </p:spPr>
      </p:pic>
      <p:pic>
        <p:nvPicPr>
          <p:cNvPr id="13" name="Picture 12" descr="TritonArchitecture_PPT_Threatseeker.png"/>
          <p:cNvPicPr>
            <a:picLocks noChangeAspect="1"/>
          </p:cNvPicPr>
          <p:nvPr/>
        </p:nvPicPr>
        <p:blipFill>
          <a:blip r:embed="rId8" cstate="print"/>
          <a:stretch>
            <a:fillRect/>
          </a:stretch>
        </p:blipFill>
        <p:spPr>
          <a:xfrm>
            <a:off x="8546665" y="730470"/>
            <a:ext cx="544399" cy="388454"/>
          </a:xfrm>
          <a:prstGeom prst="rect">
            <a:avLst/>
          </a:prstGeom>
        </p:spPr>
      </p:pic>
      <p:pic>
        <p:nvPicPr>
          <p:cNvPr id="14" name="Picture 13" descr="Websense_SecurityLabs_Logo_600x130px.png"/>
          <p:cNvPicPr>
            <a:picLocks noChangeAspect="1"/>
          </p:cNvPicPr>
          <p:nvPr/>
        </p:nvPicPr>
        <p:blipFill>
          <a:blip r:embed="rId9" cstate="print"/>
          <a:stretch>
            <a:fillRect/>
          </a:stretch>
        </p:blipFill>
        <p:spPr>
          <a:xfrm>
            <a:off x="7823641" y="1596342"/>
            <a:ext cx="783719" cy="127355"/>
          </a:xfrm>
          <a:prstGeom prst="rect">
            <a:avLst/>
          </a:prstGeom>
        </p:spPr>
      </p:pic>
      <p:sp>
        <p:nvSpPr>
          <p:cNvPr id="15" name="Subtitle 3"/>
          <p:cNvSpPr>
            <a:spLocks noGrp="1"/>
          </p:cNvSpPr>
          <p:nvPr>
            <p:ph type="subTitle" idx="13"/>
          </p:nvPr>
        </p:nvSpPr>
        <p:spPr>
          <a:xfrm>
            <a:off x="152401" y="-7315"/>
            <a:ext cx="7619999" cy="577901"/>
          </a:xfrm>
        </p:spPr>
        <p:txBody>
          <a:bodyPr/>
          <a:lstStyle/>
          <a:p>
            <a:r>
              <a:rPr lang="en-US" dirty="0" smtClean="0"/>
              <a:t>Technology strategy</a:t>
            </a:r>
            <a:endParaRPr lang="en-US" dirty="0"/>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590550"/>
            <a:ext cx="4419600" cy="4419600"/>
          </a:xfrm>
          <a:prstGeom prst="rect">
            <a:avLst/>
          </a:prstGeom>
        </p:spPr>
      </p:pic>
      <p:sp>
        <p:nvSpPr>
          <p:cNvPr id="17" name="Oval 16"/>
          <p:cNvSpPr/>
          <p:nvPr/>
        </p:nvSpPr>
        <p:spPr>
          <a:xfrm>
            <a:off x="1790700" y="3714750"/>
            <a:ext cx="838200" cy="838200"/>
          </a:xfrm>
          <a:prstGeom prst="ellipse">
            <a:avLst/>
          </a:prstGeom>
          <a:noFill/>
          <a:ln w="53975" cmpd="sng">
            <a:solidFill>
              <a:srgbClr val="FF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
          <p:cNvSpPr>
            <a:spLocks noGrp="1"/>
          </p:cNvSpPr>
          <p:nvPr>
            <p:ph idx="1"/>
          </p:nvPr>
        </p:nvSpPr>
        <p:spPr>
          <a:xfrm>
            <a:off x="3962400" y="1504950"/>
            <a:ext cx="4876800" cy="3505200"/>
          </a:xfrm>
        </p:spPr>
        <p:txBody>
          <a:bodyPr>
            <a:normAutofit fontScale="62500" lnSpcReduction="20000"/>
          </a:bodyPr>
          <a:lstStyle/>
          <a:p>
            <a:r>
              <a:rPr lang="en-US" dirty="0" smtClean="0"/>
              <a:t>Real</a:t>
            </a:r>
            <a:r>
              <a:rPr lang="en-US" dirty="0"/>
              <a:t>-time content classifiers </a:t>
            </a:r>
          </a:p>
          <a:p>
            <a:r>
              <a:rPr lang="en-US" dirty="0" smtClean="0"/>
              <a:t>Machine </a:t>
            </a:r>
            <a:r>
              <a:rPr lang="en-US" dirty="0"/>
              <a:t>learning classification (SVM+)</a:t>
            </a:r>
          </a:p>
          <a:p>
            <a:r>
              <a:rPr lang="en-US" dirty="0" smtClean="0"/>
              <a:t>Rules</a:t>
            </a:r>
            <a:r>
              <a:rPr lang="en-US" dirty="0"/>
              <a:t>-based algorithms on URL and content</a:t>
            </a:r>
          </a:p>
          <a:p>
            <a:r>
              <a:rPr lang="en-US" dirty="0" smtClean="0"/>
              <a:t>Multi</a:t>
            </a:r>
            <a:r>
              <a:rPr lang="en-US" dirty="0"/>
              <a:t>-lingual</a:t>
            </a:r>
          </a:p>
          <a:p>
            <a:r>
              <a:rPr lang="en-US" dirty="0" smtClean="0"/>
              <a:t>Special </a:t>
            </a:r>
            <a:r>
              <a:rPr lang="en-US" dirty="0"/>
              <a:t>classifiers for large properties like Facebook</a:t>
            </a:r>
          </a:p>
          <a:p>
            <a:r>
              <a:rPr lang="en-US" dirty="0" smtClean="0"/>
              <a:t>Can </a:t>
            </a:r>
            <a:r>
              <a:rPr lang="en-US" dirty="0"/>
              <a:t>be configured with weights and thresholds in the backend for accuracy </a:t>
            </a:r>
            <a:r>
              <a:rPr lang="en-US" dirty="0" smtClean="0"/>
              <a:t>vs. </a:t>
            </a:r>
            <a:r>
              <a:rPr lang="en-US" dirty="0"/>
              <a:t>coverage and by customers </a:t>
            </a:r>
          </a:p>
        </p:txBody>
      </p:sp>
    </p:spTree>
    <p:extLst>
      <p:ext uri="{BB962C8B-B14F-4D97-AF65-F5344CB8AC3E}">
        <p14:creationId xmlns:p14="http://schemas.microsoft.com/office/powerpoint/2010/main" val="23432540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4D1F81-7E76-4932-A149-4CC93E31C071}" type="slidenum">
              <a:rPr lang="en-US" smtClean="0"/>
              <a:pPr/>
              <a:t>32</a:t>
            </a:fld>
            <a:endParaRPr lang="en-US" dirty="0"/>
          </a:p>
        </p:txBody>
      </p:sp>
      <p:graphicFrame>
        <p:nvGraphicFramePr>
          <p:cNvPr id="11" name="Diagram 10"/>
          <p:cNvGraphicFramePr/>
          <p:nvPr>
            <p:extLst>
              <p:ext uri="{D42A27DB-BD31-4B8C-83A1-F6EECF244321}">
                <p14:modId xmlns:p14="http://schemas.microsoft.com/office/powerpoint/2010/main" val="745873869"/>
              </p:ext>
            </p:extLst>
          </p:nvPr>
        </p:nvGraphicFramePr>
        <p:xfrm>
          <a:off x="7239000" y="666750"/>
          <a:ext cx="1865587" cy="1269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descr="TritonArchitecture_PPT_ACE.png"/>
          <p:cNvPicPr>
            <a:picLocks noChangeAspect="1"/>
          </p:cNvPicPr>
          <p:nvPr/>
        </p:nvPicPr>
        <p:blipFill>
          <a:blip r:embed="rId7" cstate="print"/>
          <a:stretch>
            <a:fillRect/>
          </a:stretch>
        </p:blipFill>
        <p:spPr>
          <a:xfrm>
            <a:off x="7350820" y="706823"/>
            <a:ext cx="595244" cy="428551"/>
          </a:xfrm>
          <a:prstGeom prst="rect">
            <a:avLst/>
          </a:prstGeom>
        </p:spPr>
      </p:pic>
      <p:pic>
        <p:nvPicPr>
          <p:cNvPr id="13" name="Picture 12" descr="TritonArchitecture_PPT_Threatseeker.png"/>
          <p:cNvPicPr>
            <a:picLocks noChangeAspect="1"/>
          </p:cNvPicPr>
          <p:nvPr/>
        </p:nvPicPr>
        <p:blipFill>
          <a:blip r:embed="rId8" cstate="print"/>
          <a:stretch>
            <a:fillRect/>
          </a:stretch>
        </p:blipFill>
        <p:spPr>
          <a:xfrm>
            <a:off x="8546665" y="730470"/>
            <a:ext cx="544399" cy="388454"/>
          </a:xfrm>
          <a:prstGeom prst="rect">
            <a:avLst/>
          </a:prstGeom>
        </p:spPr>
      </p:pic>
      <p:pic>
        <p:nvPicPr>
          <p:cNvPr id="14" name="Picture 13" descr="Websense_SecurityLabs_Logo_600x130px.png"/>
          <p:cNvPicPr>
            <a:picLocks noChangeAspect="1"/>
          </p:cNvPicPr>
          <p:nvPr/>
        </p:nvPicPr>
        <p:blipFill>
          <a:blip r:embed="rId9" cstate="print"/>
          <a:stretch>
            <a:fillRect/>
          </a:stretch>
        </p:blipFill>
        <p:spPr>
          <a:xfrm>
            <a:off x="7823641" y="1596342"/>
            <a:ext cx="783719" cy="127355"/>
          </a:xfrm>
          <a:prstGeom prst="rect">
            <a:avLst/>
          </a:prstGeom>
        </p:spPr>
      </p:pic>
      <p:sp>
        <p:nvSpPr>
          <p:cNvPr id="15" name="Subtitle 3"/>
          <p:cNvSpPr>
            <a:spLocks noGrp="1"/>
          </p:cNvSpPr>
          <p:nvPr>
            <p:ph type="subTitle" idx="13"/>
          </p:nvPr>
        </p:nvSpPr>
        <p:spPr>
          <a:xfrm>
            <a:off x="152401" y="-7315"/>
            <a:ext cx="7619999" cy="577901"/>
          </a:xfrm>
        </p:spPr>
        <p:txBody>
          <a:bodyPr/>
          <a:lstStyle/>
          <a:p>
            <a:r>
              <a:rPr lang="en-US" dirty="0" smtClean="0"/>
              <a:t>Technology strategy</a:t>
            </a:r>
            <a:endParaRPr lang="en-US" dirty="0"/>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590550"/>
            <a:ext cx="4419600" cy="4419600"/>
          </a:xfrm>
          <a:prstGeom prst="rect">
            <a:avLst/>
          </a:prstGeom>
        </p:spPr>
      </p:pic>
      <p:sp>
        <p:nvSpPr>
          <p:cNvPr id="17" name="Oval 16"/>
          <p:cNvSpPr/>
          <p:nvPr/>
        </p:nvSpPr>
        <p:spPr>
          <a:xfrm>
            <a:off x="2895600" y="3181350"/>
            <a:ext cx="838200" cy="838200"/>
          </a:xfrm>
          <a:prstGeom prst="ellipse">
            <a:avLst/>
          </a:prstGeom>
          <a:noFill/>
          <a:ln w="53975" cmpd="sng">
            <a:solidFill>
              <a:srgbClr val="FF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
          <p:cNvSpPr>
            <a:spLocks noGrp="1"/>
          </p:cNvSpPr>
          <p:nvPr>
            <p:ph idx="1"/>
          </p:nvPr>
        </p:nvSpPr>
        <p:spPr>
          <a:xfrm>
            <a:off x="3962400" y="1504950"/>
            <a:ext cx="4876800" cy="3505200"/>
          </a:xfrm>
        </p:spPr>
        <p:txBody>
          <a:bodyPr>
            <a:normAutofit fontScale="62500" lnSpcReduction="20000"/>
          </a:bodyPr>
          <a:lstStyle/>
          <a:p>
            <a:r>
              <a:rPr lang="en-US" dirty="0"/>
              <a:t>Designed for web and </a:t>
            </a:r>
            <a:r>
              <a:rPr lang="en-US" dirty="0" smtClean="0"/>
              <a:t>email, </a:t>
            </a:r>
            <a:br>
              <a:rPr lang="en-US" dirty="0" smtClean="0"/>
            </a:br>
            <a:r>
              <a:rPr lang="en-US" dirty="0" smtClean="0"/>
              <a:t>inbound </a:t>
            </a:r>
            <a:r>
              <a:rPr lang="en-US" dirty="0"/>
              <a:t>and outbound</a:t>
            </a:r>
          </a:p>
          <a:p>
            <a:r>
              <a:rPr lang="en-US" dirty="0" smtClean="0"/>
              <a:t>20</a:t>
            </a:r>
            <a:r>
              <a:rPr lang="en-US" dirty="0"/>
              <a:t>+ points of reputation scoring (property, neighborhood, lexical, ASN, age, volume, anomalies, DNS, registration details, geography, </a:t>
            </a:r>
            <a:r>
              <a:rPr lang="en-US" dirty="0" err="1"/>
              <a:t>etc</a:t>
            </a:r>
            <a:r>
              <a:rPr lang="en-US" dirty="0"/>
              <a:t>)</a:t>
            </a:r>
          </a:p>
          <a:p>
            <a:r>
              <a:rPr lang="en-US" dirty="0" smtClean="0"/>
              <a:t>Real</a:t>
            </a:r>
            <a:r>
              <a:rPr lang="en-US" dirty="0"/>
              <a:t>-time push of reputation updates</a:t>
            </a:r>
          </a:p>
          <a:p>
            <a:r>
              <a:rPr lang="en-US" dirty="0" smtClean="0"/>
              <a:t>Connects </a:t>
            </a:r>
            <a:r>
              <a:rPr lang="en-US" dirty="0"/>
              <a:t>to cloud for additional feeds</a:t>
            </a:r>
          </a:p>
          <a:p>
            <a:r>
              <a:rPr lang="en-US" dirty="0" smtClean="0"/>
              <a:t>Scores </a:t>
            </a:r>
            <a:r>
              <a:rPr lang="en-US" dirty="0"/>
              <a:t>generated in real-time and in backend</a:t>
            </a:r>
          </a:p>
        </p:txBody>
      </p:sp>
    </p:spTree>
    <p:extLst>
      <p:ext uri="{BB962C8B-B14F-4D97-AF65-F5344CB8AC3E}">
        <p14:creationId xmlns:p14="http://schemas.microsoft.com/office/powerpoint/2010/main" val="27690030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4D1F81-7E76-4932-A149-4CC93E31C071}" type="slidenum">
              <a:rPr lang="en-US" smtClean="0"/>
              <a:pPr/>
              <a:t>33</a:t>
            </a:fld>
            <a:endParaRPr lang="en-US" dirty="0"/>
          </a:p>
        </p:txBody>
      </p:sp>
      <p:graphicFrame>
        <p:nvGraphicFramePr>
          <p:cNvPr id="11" name="Diagram 10"/>
          <p:cNvGraphicFramePr/>
          <p:nvPr>
            <p:extLst>
              <p:ext uri="{D42A27DB-BD31-4B8C-83A1-F6EECF244321}">
                <p14:modId xmlns:p14="http://schemas.microsoft.com/office/powerpoint/2010/main" val="1549904175"/>
              </p:ext>
            </p:extLst>
          </p:nvPr>
        </p:nvGraphicFramePr>
        <p:xfrm>
          <a:off x="7239000" y="666750"/>
          <a:ext cx="1865587" cy="1269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descr="TritonArchitecture_PPT_ACE.png"/>
          <p:cNvPicPr>
            <a:picLocks noChangeAspect="1"/>
          </p:cNvPicPr>
          <p:nvPr/>
        </p:nvPicPr>
        <p:blipFill>
          <a:blip r:embed="rId7" cstate="print"/>
          <a:stretch>
            <a:fillRect/>
          </a:stretch>
        </p:blipFill>
        <p:spPr>
          <a:xfrm>
            <a:off x="7350820" y="706823"/>
            <a:ext cx="595244" cy="428551"/>
          </a:xfrm>
          <a:prstGeom prst="rect">
            <a:avLst/>
          </a:prstGeom>
        </p:spPr>
      </p:pic>
      <p:pic>
        <p:nvPicPr>
          <p:cNvPr id="13" name="Picture 12" descr="TritonArchitecture_PPT_Threatseeker.png"/>
          <p:cNvPicPr>
            <a:picLocks noChangeAspect="1"/>
          </p:cNvPicPr>
          <p:nvPr/>
        </p:nvPicPr>
        <p:blipFill>
          <a:blip r:embed="rId8" cstate="print"/>
          <a:stretch>
            <a:fillRect/>
          </a:stretch>
        </p:blipFill>
        <p:spPr>
          <a:xfrm>
            <a:off x="8546665" y="730470"/>
            <a:ext cx="544399" cy="388454"/>
          </a:xfrm>
          <a:prstGeom prst="rect">
            <a:avLst/>
          </a:prstGeom>
        </p:spPr>
      </p:pic>
      <p:pic>
        <p:nvPicPr>
          <p:cNvPr id="14" name="Picture 13" descr="Websense_SecurityLabs_Logo_600x130px.png"/>
          <p:cNvPicPr>
            <a:picLocks noChangeAspect="1"/>
          </p:cNvPicPr>
          <p:nvPr/>
        </p:nvPicPr>
        <p:blipFill>
          <a:blip r:embed="rId9" cstate="print"/>
          <a:stretch>
            <a:fillRect/>
          </a:stretch>
        </p:blipFill>
        <p:spPr>
          <a:xfrm>
            <a:off x="7823641" y="1596342"/>
            <a:ext cx="783719" cy="127355"/>
          </a:xfrm>
          <a:prstGeom prst="rect">
            <a:avLst/>
          </a:prstGeom>
        </p:spPr>
      </p:pic>
      <p:sp>
        <p:nvSpPr>
          <p:cNvPr id="15" name="Subtitle 3"/>
          <p:cNvSpPr>
            <a:spLocks noGrp="1"/>
          </p:cNvSpPr>
          <p:nvPr>
            <p:ph type="subTitle" idx="13"/>
          </p:nvPr>
        </p:nvSpPr>
        <p:spPr>
          <a:xfrm>
            <a:off x="152401" y="-7315"/>
            <a:ext cx="7619999" cy="577901"/>
          </a:xfrm>
        </p:spPr>
        <p:txBody>
          <a:bodyPr/>
          <a:lstStyle/>
          <a:p>
            <a:r>
              <a:rPr lang="en-US" dirty="0" smtClean="0"/>
              <a:t>Technology strategy</a:t>
            </a:r>
            <a:endParaRPr lang="en-US" dirty="0"/>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590550"/>
            <a:ext cx="4419600" cy="4419600"/>
          </a:xfrm>
          <a:prstGeom prst="rect">
            <a:avLst/>
          </a:prstGeom>
        </p:spPr>
      </p:pic>
      <p:sp>
        <p:nvSpPr>
          <p:cNvPr id="17" name="Oval 16"/>
          <p:cNvSpPr/>
          <p:nvPr/>
        </p:nvSpPr>
        <p:spPr>
          <a:xfrm>
            <a:off x="3124200" y="2038350"/>
            <a:ext cx="838200" cy="838200"/>
          </a:xfrm>
          <a:prstGeom prst="ellipse">
            <a:avLst/>
          </a:prstGeom>
          <a:noFill/>
          <a:ln w="53975" cmpd="sng">
            <a:solidFill>
              <a:srgbClr val="FF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
          <p:cNvSpPr>
            <a:spLocks noGrp="1"/>
          </p:cNvSpPr>
          <p:nvPr>
            <p:ph idx="1"/>
          </p:nvPr>
        </p:nvSpPr>
        <p:spPr>
          <a:xfrm>
            <a:off x="3962400" y="1504950"/>
            <a:ext cx="4876800" cy="3505200"/>
          </a:xfrm>
        </p:spPr>
        <p:txBody>
          <a:bodyPr>
            <a:normAutofit/>
          </a:bodyPr>
          <a:lstStyle/>
          <a:p>
            <a:r>
              <a:rPr lang="en-US" sz="2000" dirty="0"/>
              <a:t>Sender scoring and reputation</a:t>
            </a:r>
          </a:p>
          <a:p>
            <a:r>
              <a:rPr lang="en-US" sz="2000" dirty="0" smtClean="0"/>
              <a:t>Email message content </a:t>
            </a:r>
            <a:r>
              <a:rPr lang="en-US" sz="2000" dirty="0"/>
              <a:t>scanning and scoring</a:t>
            </a:r>
          </a:p>
          <a:p>
            <a:r>
              <a:rPr lang="en-US" sz="2000" dirty="0" smtClean="0"/>
              <a:t>Heuristics </a:t>
            </a:r>
            <a:endParaRPr lang="en-US" sz="2000" dirty="0"/>
          </a:p>
          <a:p>
            <a:r>
              <a:rPr lang="en-US" sz="2000" dirty="0" smtClean="0"/>
              <a:t>Correlation </a:t>
            </a:r>
            <a:r>
              <a:rPr lang="en-US" sz="2000" dirty="0"/>
              <a:t>over customer mails, scoring, volume, and type</a:t>
            </a:r>
          </a:p>
          <a:p>
            <a:r>
              <a:rPr lang="en-US" sz="2000" dirty="0" smtClean="0"/>
              <a:t>URL </a:t>
            </a:r>
            <a:r>
              <a:rPr lang="en-US" sz="2000" dirty="0"/>
              <a:t>analysis and complete connections into other analytics</a:t>
            </a:r>
          </a:p>
        </p:txBody>
      </p:sp>
    </p:spTree>
    <p:extLst>
      <p:ext uri="{BB962C8B-B14F-4D97-AF65-F5344CB8AC3E}">
        <p14:creationId xmlns:p14="http://schemas.microsoft.com/office/powerpoint/2010/main" val="35258550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4D1F81-7E76-4932-A149-4CC93E31C071}" type="slidenum">
              <a:rPr lang="en-US" smtClean="0"/>
              <a:pPr/>
              <a:t>34</a:t>
            </a:fld>
            <a:endParaRPr lang="en-US" dirty="0"/>
          </a:p>
        </p:txBody>
      </p:sp>
      <p:graphicFrame>
        <p:nvGraphicFramePr>
          <p:cNvPr id="11" name="Diagram 10"/>
          <p:cNvGraphicFramePr/>
          <p:nvPr>
            <p:extLst>
              <p:ext uri="{D42A27DB-BD31-4B8C-83A1-F6EECF244321}">
                <p14:modId xmlns:p14="http://schemas.microsoft.com/office/powerpoint/2010/main" val="181340435"/>
              </p:ext>
            </p:extLst>
          </p:nvPr>
        </p:nvGraphicFramePr>
        <p:xfrm>
          <a:off x="7239000" y="666750"/>
          <a:ext cx="1865587" cy="1269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descr="TritonArchitecture_PPT_ACE.png"/>
          <p:cNvPicPr>
            <a:picLocks noChangeAspect="1"/>
          </p:cNvPicPr>
          <p:nvPr/>
        </p:nvPicPr>
        <p:blipFill>
          <a:blip r:embed="rId7" cstate="print"/>
          <a:stretch>
            <a:fillRect/>
          </a:stretch>
        </p:blipFill>
        <p:spPr>
          <a:xfrm>
            <a:off x="7350820" y="706823"/>
            <a:ext cx="595244" cy="428551"/>
          </a:xfrm>
          <a:prstGeom prst="rect">
            <a:avLst/>
          </a:prstGeom>
        </p:spPr>
      </p:pic>
      <p:pic>
        <p:nvPicPr>
          <p:cNvPr id="13" name="Picture 12" descr="TritonArchitecture_PPT_Threatseeker.png"/>
          <p:cNvPicPr>
            <a:picLocks noChangeAspect="1"/>
          </p:cNvPicPr>
          <p:nvPr/>
        </p:nvPicPr>
        <p:blipFill>
          <a:blip r:embed="rId8" cstate="print"/>
          <a:stretch>
            <a:fillRect/>
          </a:stretch>
        </p:blipFill>
        <p:spPr>
          <a:xfrm>
            <a:off x="8546665" y="730470"/>
            <a:ext cx="544399" cy="388454"/>
          </a:xfrm>
          <a:prstGeom prst="rect">
            <a:avLst/>
          </a:prstGeom>
        </p:spPr>
      </p:pic>
      <p:pic>
        <p:nvPicPr>
          <p:cNvPr id="14" name="Picture 13" descr="Websense_SecurityLabs_Logo_600x130px.png"/>
          <p:cNvPicPr>
            <a:picLocks noChangeAspect="1"/>
          </p:cNvPicPr>
          <p:nvPr/>
        </p:nvPicPr>
        <p:blipFill>
          <a:blip r:embed="rId9" cstate="print"/>
          <a:stretch>
            <a:fillRect/>
          </a:stretch>
        </p:blipFill>
        <p:spPr>
          <a:xfrm>
            <a:off x="7823641" y="1596342"/>
            <a:ext cx="783719" cy="127355"/>
          </a:xfrm>
          <a:prstGeom prst="rect">
            <a:avLst/>
          </a:prstGeom>
        </p:spPr>
      </p:pic>
      <p:sp>
        <p:nvSpPr>
          <p:cNvPr id="15" name="Subtitle 3"/>
          <p:cNvSpPr>
            <a:spLocks noGrp="1"/>
          </p:cNvSpPr>
          <p:nvPr>
            <p:ph type="subTitle" idx="13"/>
          </p:nvPr>
        </p:nvSpPr>
        <p:spPr>
          <a:xfrm>
            <a:off x="152401" y="-7315"/>
            <a:ext cx="7619999" cy="577901"/>
          </a:xfrm>
        </p:spPr>
        <p:txBody>
          <a:bodyPr/>
          <a:lstStyle/>
          <a:p>
            <a:r>
              <a:rPr lang="en-US" dirty="0" smtClean="0"/>
              <a:t>Technology strategy</a:t>
            </a:r>
            <a:endParaRPr lang="en-US" dirty="0"/>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590550"/>
            <a:ext cx="4419600" cy="4419600"/>
          </a:xfrm>
          <a:prstGeom prst="rect">
            <a:avLst/>
          </a:prstGeom>
        </p:spPr>
      </p:pic>
      <p:sp>
        <p:nvSpPr>
          <p:cNvPr id="17" name="Oval 16"/>
          <p:cNvSpPr/>
          <p:nvPr/>
        </p:nvSpPr>
        <p:spPr>
          <a:xfrm>
            <a:off x="2438400" y="1123950"/>
            <a:ext cx="838200" cy="838200"/>
          </a:xfrm>
          <a:prstGeom prst="ellipse">
            <a:avLst/>
          </a:prstGeom>
          <a:noFill/>
          <a:ln w="53975" cmpd="sng">
            <a:solidFill>
              <a:srgbClr val="FF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
          <p:cNvSpPr>
            <a:spLocks noGrp="1"/>
          </p:cNvSpPr>
          <p:nvPr>
            <p:ph idx="1"/>
          </p:nvPr>
        </p:nvSpPr>
        <p:spPr>
          <a:xfrm>
            <a:off x="3962400" y="1504950"/>
            <a:ext cx="4876800" cy="3505200"/>
          </a:xfrm>
        </p:spPr>
        <p:txBody>
          <a:bodyPr>
            <a:normAutofit/>
          </a:bodyPr>
          <a:lstStyle/>
          <a:p>
            <a:r>
              <a:rPr lang="en-US" sz="2000" dirty="0"/>
              <a:t>Designed for structured and unstructured data classification</a:t>
            </a:r>
          </a:p>
          <a:p>
            <a:r>
              <a:rPr lang="en-US" sz="2000" dirty="0" smtClean="0"/>
              <a:t>More </a:t>
            </a:r>
            <a:r>
              <a:rPr lang="en-US" sz="2000" dirty="0"/>
              <a:t>than 800 shipping pattern policies</a:t>
            </a:r>
          </a:p>
          <a:p>
            <a:r>
              <a:rPr lang="en-US" sz="2000" dirty="0" smtClean="0"/>
              <a:t>More </a:t>
            </a:r>
            <a:r>
              <a:rPr lang="en-US" sz="2000" dirty="0"/>
              <a:t>than 400 file-types support with parsing and </a:t>
            </a:r>
            <a:r>
              <a:rPr lang="en-US" sz="2000" dirty="0" smtClean="0"/>
              <a:t>decoding</a:t>
            </a:r>
            <a:endParaRPr lang="en-US" sz="2000" dirty="0"/>
          </a:p>
        </p:txBody>
      </p:sp>
    </p:spTree>
    <p:extLst>
      <p:ext uri="{BB962C8B-B14F-4D97-AF65-F5344CB8AC3E}">
        <p14:creationId xmlns:p14="http://schemas.microsoft.com/office/powerpoint/2010/main" val="41115205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4D1F81-7E76-4932-A149-4CC93E31C071}" type="slidenum">
              <a:rPr lang="en-US" smtClean="0"/>
              <a:pPr/>
              <a:t>35</a:t>
            </a:fld>
            <a:endParaRPr lang="en-US" dirty="0"/>
          </a:p>
        </p:txBody>
      </p:sp>
      <p:sp>
        <p:nvSpPr>
          <p:cNvPr id="8" name="Content Placeholder 1"/>
          <p:cNvSpPr>
            <a:spLocks noGrp="1"/>
          </p:cNvSpPr>
          <p:nvPr>
            <p:ph idx="1"/>
          </p:nvPr>
        </p:nvSpPr>
        <p:spPr>
          <a:xfrm>
            <a:off x="3962400" y="1504950"/>
            <a:ext cx="4876800" cy="3505200"/>
          </a:xfrm>
        </p:spPr>
        <p:txBody>
          <a:bodyPr>
            <a:normAutofit fontScale="92500" lnSpcReduction="20000"/>
          </a:bodyPr>
          <a:lstStyle/>
          <a:p>
            <a:r>
              <a:rPr lang="en-US" sz="2000" dirty="0"/>
              <a:t>Voting or correlation is becoming </a:t>
            </a:r>
            <a:r>
              <a:rPr lang="en-US" sz="2000" dirty="0" smtClean="0"/>
              <a:t/>
            </a:r>
            <a:br>
              <a:rPr lang="en-US" sz="2000" dirty="0" smtClean="0"/>
            </a:br>
            <a:r>
              <a:rPr lang="en-US" sz="2000" dirty="0" smtClean="0"/>
              <a:t>more </a:t>
            </a:r>
            <a:r>
              <a:rPr lang="en-US" sz="2000" dirty="0"/>
              <a:t>and more important with detecting complex and unknown threats.</a:t>
            </a:r>
          </a:p>
          <a:p>
            <a:r>
              <a:rPr lang="en-US" sz="2000" dirty="0" smtClean="0"/>
              <a:t>Simple </a:t>
            </a:r>
            <a:r>
              <a:rPr lang="en-US" sz="2000" dirty="0"/>
              <a:t>example is real-time is unknown obfuscation type, site reputation is below score threshold, and URL DB is un-categorized = potential malicious site or sample.</a:t>
            </a:r>
          </a:p>
          <a:p>
            <a:r>
              <a:rPr lang="en-US" sz="2000" dirty="0" smtClean="0"/>
              <a:t>Complex </a:t>
            </a:r>
            <a:r>
              <a:rPr lang="en-US" sz="2000" dirty="0"/>
              <a:t>example is URL is categorized as dynamic, reputation is questionable, content-type outbound is encrypted but not by SSL or a known encryption algorithm = potential APT / threat.</a:t>
            </a:r>
          </a:p>
        </p:txBody>
      </p:sp>
      <p:graphicFrame>
        <p:nvGraphicFramePr>
          <p:cNvPr id="11" name="Diagram 10"/>
          <p:cNvGraphicFramePr/>
          <p:nvPr>
            <p:extLst>
              <p:ext uri="{D42A27DB-BD31-4B8C-83A1-F6EECF244321}">
                <p14:modId xmlns:p14="http://schemas.microsoft.com/office/powerpoint/2010/main" val="2385500144"/>
              </p:ext>
            </p:extLst>
          </p:nvPr>
        </p:nvGraphicFramePr>
        <p:xfrm>
          <a:off x="7239000" y="666750"/>
          <a:ext cx="1865587" cy="1269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descr="TritonArchitecture_PPT_ACE.png"/>
          <p:cNvPicPr>
            <a:picLocks noChangeAspect="1"/>
          </p:cNvPicPr>
          <p:nvPr/>
        </p:nvPicPr>
        <p:blipFill>
          <a:blip r:embed="rId7" cstate="print"/>
          <a:stretch>
            <a:fillRect/>
          </a:stretch>
        </p:blipFill>
        <p:spPr>
          <a:xfrm>
            <a:off x="7350820" y="706823"/>
            <a:ext cx="595244" cy="428551"/>
          </a:xfrm>
          <a:prstGeom prst="rect">
            <a:avLst/>
          </a:prstGeom>
        </p:spPr>
      </p:pic>
      <p:pic>
        <p:nvPicPr>
          <p:cNvPr id="13" name="Picture 12" descr="TritonArchitecture_PPT_Threatseeker.png"/>
          <p:cNvPicPr>
            <a:picLocks noChangeAspect="1"/>
          </p:cNvPicPr>
          <p:nvPr/>
        </p:nvPicPr>
        <p:blipFill>
          <a:blip r:embed="rId8" cstate="print"/>
          <a:stretch>
            <a:fillRect/>
          </a:stretch>
        </p:blipFill>
        <p:spPr>
          <a:xfrm>
            <a:off x="8546665" y="730470"/>
            <a:ext cx="544399" cy="388454"/>
          </a:xfrm>
          <a:prstGeom prst="rect">
            <a:avLst/>
          </a:prstGeom>
        </p:spPr>
      </p:pic>
      <p:pic>
        <p:nvPicPr>
          <p:cNvPr id="14" name="Picture 13" descr="Websense_SecurityLabs_Logo_600x130px.png"/>
          <p:cNvPicPr>
            <a:picLocks noChangeAspect="1"/>
          </p:cNvPicPr>
          <p:nvPr/>
        </p:nvPicPr>
        <p:blipFill>
          <a:blip r:embed="rId9" cstate="print"/>
          <a:stretch>
            <a:fillRect/>
          </a:stretch>
        </p:blipFill>
        <p:spPr>
          <a:xfrm>
            <a:off x="7823641" y="1596342"/>
            <a:ext cx="783719" cy="127355"/>
          </a:xfrm>
          <a:prstGeom prst="rect">
            <a:avLst/>
          </a:prstGeom>
        </p:spPr>
      </p:pic>
      <p:sp>
        <p:nvSpPr>
          <p:cNvPr id="15" name="Subtitle 3"/>
          <p:cNvSpPr>
            <a:spLocks noGrp="1"/>
          </p:cNvSpPr>
          <p:nvPr>
            <p:ph type="subTitle" idx="13"/>
          </p:nvPr>
        </p:nvSpPr>
        <p:spPr>
          <a:xfrm>
            <a:off x="152401" y="-7315"/>
            <a:ext cx="7619999" cy="577901"/>
          </a:xfrm>
        </p:spPr>
        <p:txBody>
          <a:bodyPr/>
          <a:lstStyle/>
          <a:p>
            <a:r>
              <a:rPr lang="en-US" dirty="0" smtClean="0"/>
              <a:t>Technology strategy - voting</a:t>
            </a:r>
            <a:endParaRPr lang="en-US" dirty="0"/>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590550"/>
            <a:ext cx="4419600" cy="4419600"/>
          </a:xfrm>
          <a:prstGeom prst="rect">
            <a:avLst/>
          </a:prstGeom>
        </p:spPr>
      </p:pic>
    </p:spTree>
    <p:extLst>
      <p:ext uri="{BB962C8B-B14F-4D97-AF65-F5344CB8AC3E}">
        <p14:creationId xmlns:p14="http://schemas.microsoft.com/office/powerpoint/2010/main" val="28890834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29878"/>
            <a:ext cx="5562600" cy="3851672"/>
          </a:xfrm>
        </p:spPr>
        <p:txBody>
          <a:bodyPr>
            <a:normAutofit fontScale="40000" lnSpcReduction="20000"/>
          </a:bodyPr>
          <a:lstStyle/>
          <a:p>
            <a:r>
              <a:rPr lang="en-US" dirty="0" smtClean="0"/>
              <a:t>The most prominent attack vector to gain access into organization is to blend threats together. Most usually start with an email to a target individual. The email either includes an attachment with an unknown exploit or a link to a website with a browser or file-based exploit. In most cases this email has context that is organization specific in order to provide authenticity and frequently is from another employee at the organization or is spoofed as one.</a:t>
            </a:r>
          </a:p>
          <a:p>
            <a:endParaRPr lang="en-US" dirty="0" smtClean="0"/>
          </a:p>
          <a:p>
            <a:r>
              <a:rPr lang="en-US" dirty="0" smtClean="0"/>
              <a:t>Our Advanced Classification Engine will examine the email sending location, user, and content particulars to determine if there is suspect data there that matches. It is uncommon for modern malware to match any these characteristics in brand-new attacks, however we have seen common heuristics that may allow us to prevent here. </a:t>
            </a:r>
          </a:p>
          <a:p>
            <a:endParaRPr lang="en-US" dirty="0" smtClean="0"/>
          </a:p>
          <a:p>
            <a:r>
              <a:rPr lang="en-US" dirty="0" smtClean="0"/>
              <a:t>Next we will do a deep analysis on the actual file that has been attached. This includes scanning through several Anti-Virus engines first. Again, it is rare that AV engines will have a signature match for an unknown file. At this point we have our own exploit analyses engine that will look into the file to determine if it has code, exploit attributes, or other anomalies. We often can catch code here that is suspect. One example is that it may be a PDF with embedded SWF actions or a Word DOC with a PDF with action script ,etc..</a:t>
            </a:r>
          </a:p>
          <a:p>
            <a:endParaRPr lang="en-US" dirty="0"/>
          </a:p>
        </p:txBody>
      </p:sp>
      <p:sp>
        <p:nvSpPr>
          <p:cNvPr id="3" name="Slide Number Placeholder 2"/>
          <p:cNvSpPr>
            <a:spLocks noGrp="1"/>
          </p:cNvSpPr>
          <p:nvPr>
            <p:ph type="sldNum" sz="quarter" idx="12"/>
          </p:nvPr>
        </p:nvSpPr>
        <p:spPr/>
        <p:txBody>
          <a:bodyPr/>
          <a:lstStyle/>
          <a:p>
            <a:fld id="{5A4D1F81-7E76-4932-A149-4CC93E31C071}" type="slidenum">
              <a:rPr lang="en-US" smtClean="0"/>
              <a:pPr/>
              <a:t>36</a:t>
            </a:fld>
            <a:endParaRPr lang="en-US" dirty="0"/>
          </a:p>
        </p:txBody>
      </p:sp>
      <p:sp>
        <p:nvSpPr>
          <p:cNvPr id="4" name="Subtitle 3"/>
          <p:cNvSpPr>
            <a:spLocks noGrp="1"/>
          </p:cNvSpPr>
          <p:nvPr>
            <p:ph type="subTitle" idx="13"/>
          </p:nvPr>
        </p:nvSpPr>
        <p:spPr/>
        <p:txBody>
          <a:bodyPr/>
          <a:lstStyle/>
          <a:p>
            <a:r>
              <a:rPr lang="en-US" dirty="0" smtClean="0"/>
              <a:t>Prevention of Attacks – Email with Attachments</a:t>
            </a:r>
            <a:endParaRPr lang="en-US" dirty="0"/>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1"/>
          <p:cNvGrpSpPr>
            <a:grpSpLocks/>
          </p:cNvGrpSpPr>
          <p:nvPr/>
        </p:nvGrpSpPr>
        <p:grpSpPr bwMode="auto">
          <a:xfrm>
            <a:off x="5905500" y="514350"/>
            <a:ext cx="3238500" cy="3089275"/>
            <a:chOff x="126124" y="2186155"/>
            <a:chExt cx="3238984" cy="3088463"/>
          </a:xfrm>
        </p:grpSpPr>
        <p:pic>
          <p:nvPicPr>
            <p:cNvPr id="45" name="Picture 45" descr="TritonArchitecture_PPT_ACE.png"/>
            <p:cNvPicPr>
              <a:picLocks noChangeAspect="1"/>
            </p:cNvPicPr>
            <p:nvPr/>
          </p:nvPicPr>
          <p:blipFill>
            <a:blip r:embed="rId2" cstate="print"/>
            <a:srcRect/>
            <a:stretch>
              <a:fillRect/>
            </a:stretch>
          </p:blipFill>
          <p:spPr bwMode="auto">
            <a:xfrm>
              <a:off x="126124" y="2186155"/>
              <a:ext cx="3217335" cy="3088463"/>
            </a:xfrm>
            <a:prstGeom prst="rect">
              <a:avLst/>
            </a:prstGeom>
            <a:noFill/>
          </p:spPr>
        </p:pic>
        <p:sp>
          <p:nvSpPr>
            <p:cNvPr id="46" name="Oval 46"/>
            <p:cNvSpPr>
              <a:spLocks noChangeArrowheads="1"/>
            </p:cNvSpPr>
            <p:nvPr/>
          </p:nvSpPr>
          <p:spPr bwMode="auto">
            <a:xfrm>
              <a:off x="2281021" y="4066258"/>
              <a:ext cx="843455" cy="764628"/>
            </a:xfrm>
            <a:prstGeom prst="ellipse">
              <a:avLst/>
            </a:prstGeom>
            <a:noFill/>
            <a:ln w="53975">
              <a:solidFill>
                <a:srgbClr val="FF0000"/>
              </a:solidFill>
              <a:prstDash val="sysDash"/>
              <a:round/>
              <a:headEnd/>
              <a:tailEnd/>
            </a:ln>
            <a:effectLst>
              <a:outerShdw dist="38100" dir="2700000" algn="tl"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Oval 47"/>
            <p:cNvSpPr>
              <a:spLocks noChangeArrowheads="1"/>
            </p:cNvSpPr>
            <p:nvPr/>
          </p:nvSpPr>
          <p:spPr bwMode="auto">
            <a:xfrm>
              <a:off x="131379" y="3095711"/>
              <a:ext cx="843455" cy="764628"/>
            </a:xfrm>
            <a:prstGeom prst="ellipse">
              <a:avLst/>
            </a:prstGeom>
            <a:noFill/>
            <a:ln w="53975">
              <a:solidFill>
                <a:srgbClr val="FF0000"/>
              </a:solidFill>
              <a:prstDash val="sysDash"/>
              <a:round/>
              <a:headEnd/>
              <a:tailEnd/>
            </a:ln>
            <a:effectLst>
              <a:outerShdw dist="38100" dir="2700000" algn="tl"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Oval 48"/>
            <p:cNvSpPr>
              <a:spLocks noChangeArrowheads="1"/>
            </p:cNvSpPr>
            <p:nvPr/>
          </p:nvSpPr>
          <p:spPr bwMode="auto">
            <a:xfrm>
              <a:off x="2521653" y="3103731"/>
              <a:ext cx="843455" cy="764628"/>
            </a:xfrm>
            <a:prstGeom prst="ellipse">
              <a:avLst/>
            </a:prstGeom>
            <a:noFill/>
            <a:ln w="53975">
              <a:solidFill>
                <a:srgbClr val="FF0000"/>
              </a:solidFill>
              <a:prstDash val="sysDash"/>
              <a:round/>
              <a:headEnd/>
              <a:tailEnd/>
            </a:ln>
            <a:effectLst>
              <a:outerShdw dist="38100" dir="2700000" algn="tl"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29878"/>
            <a:ext cx="4343400" cy="3851672"/>
          </a:xfrm>
        </p:spPr>
        <p:txBody>
          <a:bodyPr>
            <a:normAutofit fontScale="40000" lnSpcReduction="20000"/>
          </a:bodyPr>
          <a:lstStyle/>
          <a:p>
            <a:pPr>
              <a:buNone/>
            </a:pPr>
            <a:r>
              <a:rPr lang="en-US" dirty="0" smtClean="0"/>
              <a:t>Emails containing links to websites</a:t>
            </a:r>
          </a:p>
          <a:p>
            <a:r>
              <a:rPr lang="en-US" dirty="0" smtClean="0"/>
              <a:t>Often the content of the email is simply not sufficient to provide accurate classification in modern malware attacks. At this point our Advanced Classification Engine will examine the web URL to determine if it matches a security category and calculates the reputation of the destination site. At this point our engine will run through it’s advanced exploit classifiers looking for known exploits, heuristics, and suspect content. </a:t>
            </a:r>
          </a:p>
          <a:p>
            <a:r>
              <a:rPr lang="en-US" dirty="0" smtClean="0"/>
              <a:t>In many cases of modern malware attacks not one of our classifiers has enough evidence to trigger an accurate classification. In this case we combine the net of all classifiers to determine a composite score. We call this concept voting. All engines participate in the scoring algorithm and different weights and thresholds are applied. This is the number one way we prevent modern malware attacks in phase 1 today.</a:t>
            </a:r>
          </a:p>
          <a:p>
            <a:endParaRPr lang="en-US" dirty="0" smtClean="0"/>
          </a:p>
          <a:p>
            <a:pPr>
              <a:buNone/>
            </a:pPr>
            <a:r>
              <a:rPr lang="en-US" dirty="0" smtClean="0"/>
              <a:t>Dynamic DNS links contained in emails are very prevalent</a:t>
            </a:r>
          </a:p>
          <a:p>
            <a:pPr>
              <a:buNone/>
            </a:pPr>
            <a:r>
              <a:rPr lang="en-US" dirty="0" smtClean="0"/>
              <a:t>for these types of attacks. </a:t>
            </a:r>
            <a:endParaRPr lang="en-US" dirty="0"/>
          </a:p>
        </p:txBody>
      </p:sp>
      <p:sp>
        <p:nvSpPr>
          <p:cNvPr id="3" name="Slide Number Placeholder 2"/>
          <p:cNvSpPr>
            <a:spLocks noGrp="1"/>
          </p:cNvSpPr>
          <p:nvPr>
            <p:ph type="sldNum" sz="quarter" idx="12"/>
          </p:nvPr>
        </p:nvSpPr>
        <p:spPr/>
        <p:txBody>
          <a:bodyPr/>
          <a:lstStyle/>
          <a:p>
            <a:fld id="{5A4D1F81-7E76-4932-A149-4CC93E31C071}" type="slidenum">
              <a:rPr lang="en-US" smtClean="0"/>
              <a:pPr/>
              <a:t>37</a:t>
            </a:fld>
            <a:endParaRPr lang="en-US" dirty="0"/>
          </a:p>
        </p:txBody>
      </p:sp>
      <p:sp>
        <p:nvSpPr>
          <p:cNvPr id="4" name="Subtitle 3"/>
          <p:cNvSpPr>
            <a:spLocks noGrp="1"/>
          </p:cNvSpPr>
          <p:nvPr>
            <p:ph type="subTitle" idx="13"/>
          </p:nvPr>
        </p:nvSpPr>
        <p:spPr/>
        <p:txBody>
          <a:bodyPr/>
          <a:lstStyle/>
          <a:p>
            <a:r>
              <a:rPr lang="en-US" dirty="0" smtClean="0"/>
              <a:t>Prevention of Attack – Email with Links</a:t>
            </a:r>
            <a:endParaRPr lang="en-US" dirty="0"/>
          </a:p>
        </p:txBody>
      </p:sp>
      <p:sp>
        <p:nvSpPr>
          <p:cNvPr id="655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3"/>
          <p:cNvGrpSpPr>
            <a:grpSpLocks/>
          </p:cNvGrpSpPr>
          <p:nvPr/>
        </p:nvGrpSpPr>
        <p:grpSpPr bwMode="auto">
          <a:xfrm>
            <a:off x="5926137" y="514350"/>
            <a:ext cx="3217863" cy="3089275"/>
            <a:chOff x="126124" y="2186155"/>
            <a:chExt cx="3217335" cy="3088463"/>
          </a:xfrm>
        </p:grpSpPr>
        <p:pic>
          <p:nvPicPr>
            <p:cNvPr id="50" name="Picture 50" descr="TritonArchitecture_PPT_ACE.png"/>
            <p:cNvPicPr>
              <a:picLocks noChangeAspect="1"/>
            </p:cNvPicPr>
            <p:nvPr/>
          </p:nvPicPr>
          <p:blipFill>
            <a:blip r:embed="rId2" cstate="print"/>
            <a:srcRect/>
            <a:stretch>
              <a:fillRect/>
            </a:stretch>
          </p:blipFill>
          <p:spPr bwMode="auto">
            <a:xfrm>
              <a:off x="126124" y="2186155"/>
              <a:ext cx="3217335" cy="3088463"/>
            </a:xfrm>
            <a:prstGeom prst="rect">
              <a:avLst/>
            </a:prstGeom>
            <a:noFill/>
          </p:spPr>
        </p:pic>
        <p:sp>
          <p:nvSpPr>
            <p:cNvPr id="51" name="Oval 51"/>
            <p:cNvSpPr>
              <a:spLocks noChangeArrowheads="1"/>
            </p:cNvSpPr>
            <p:nvPr/>
          </p:nvSpPr>
          <p:spPr bwMode="auto">
            <a:xfrm>
              <a:off x="2281021" y="4066258"/>
              <a:ext cx="843455" cy="764628"/>
            </a:xfrm>
            <a:prstGeom prst="ellipse">
              <a:avLst/>
            </a:prstGeom>
            <a:noFill/>
            <a:ln w="53975">
              <a:solidFill>
                <a:srgbClr val="FF0000"/>
              </a:solidFill>
              <a:prstDash val="sysDash"/>
              <a:round/>
              <a:headEnd/>
              <a:tailEnd/>
            </a:ln>
            <a:effectLst>
              <a:outerShdw dist="38100" dir="2700000" algn="tl"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Oval 52"/>
            <p:cNvSpPr>
              <a:spLocks noChangeArrowheads="1"/>
            </p:cNvSpPr>
            <p:nvPr/>
          </p:nvSpPr>
          <p:spPr bwMode="auto">
            <a:xfrm>
              <a:off x="131379" y="3095711"/>
              <a:ext cx="843455" cy="764628"/>
            </a:xfrm>
            <a:prstGeom prst="ellipse">
              <a:avLst/>
            </a:prstGeom>
            <a:noFill/>
            <a:ln w="53975">
              <a:solidFill>
                <a:srgbClr val="FF0000"/>
              </a:solidFill>
              <a:prstDash val="sysDash"/>
              <a:round/>
              <a:headEnd/>
              <a:tailEnd/>
            </a:ln>
            <a:effectLst>
              <a:outerShdw dist="38100" dir="2700000" algn="tl"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Oval 53"/>
            <p:cNvSpPr>
              <a:spLocks noChangeArrowheads="1"/>
            </p:cNvSpPr>
            <p:nvPr/>
          </p:nvSpPr>
          <p:spPr bwMode="auto">
            <a:xfrm>
              <a:off x="732958" y="2309647"/>
              <a:ext cx="843455" cy="764628"/>
            </a:xfrm>
            <a:prstGeom prst="ellipse">
              <a:avLst/>
            </a:prstGeom>
            <a:noFill/>
            <a:ln w="53975">
              <a:solidFill>
                <a:srgbClr val="FF0000"/>
              </a:solidFill>
              <a:prstDash val="sysDash"/>
              <a:round/>
              <a:headEnd/>
              <a:tailEnd/>
            </a:ln>
            <a:effectLst>
              <a:outerShdw dist="38100" dir="2700000" algn="tl"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Oval 54"/>
            <p:cNvSpPr>
              <a:spLocks noChangeArrowheads="1"/>
            </p:cNvSpPr>
            <p:nvPr/>
          </p:nvSpPr>
          <p:spPr bwMode="auto">
            <a:xfrm>
              <a:off x="275758" y="4098342"/>
              <a:ext cx="843455" cy="764628"/>
            </a:xfrm>
            <a:prstGeom prst="ellipse">
              <a:avLst/>
            </a:prstGeom>
            <a:noFill/>
            <a:ln w="53975">
              <a:solidFill>
                <a:srgbClr val="FF0000"/>
              </a:solidFill>
              <a:prstDash val="sysDash"/>
              <a:round/>
              <a:headEnd/>
              <a:tailEnd/>
            </a:ln>
            <a:effectLst>
              <a:outerShdw dist="38100" dir="2700000" algn="tl"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95350"/>
            <a:ext cx="8839200" cy="2590800"/>
          </a:xfrm>
        </p:spPr>
        <p:txBody>
          <a:bodyPr>
            <a:normAutofit fontScale="55000" lnSpcReduction="20000"/>
          </a:bodyPr>
          <a:lstStyle/>
          <a:p>
            <a:pPr>
              <a:buNone/>
            </a:pPr>
            <a:r>
              <a:rPr lang="en-US" i="1" dirty="0" smtClean="0"/>
              <a:t>Severing Command and Control</a:t>
            </a:r>
            <a:endParaRPr lang="en-US" dirty="0" smtClean="0"/>
          </a:p>
          <a:p>
            <a:r>
              <a:rPr lang="en-US" dirty="0" smtClean="0"/>
              <a:t>Assuming that the attacker has successfully infected a host within the organizations network our defense then relies on the severing of the connections back to the command and control host. The most common ways that we have seen modern malware connect back is through the HTTP/HTTPs protocols, tunneling over port 80/443, or through a custom protocol. We recommend that customers do not allow custom protocol traffic to leave their networks. Because most do already we usually see the traffic going over open ports like 80 and 443. </a:t>
            </a:r>
          </a:p>
          <a:p>
            <a:r>
              <a:rPr lang="en-US" dirty="0" smtClean="0"/>
              <a:t>Triton Manager Outbound Scanning for </a:t>
            </a:r>
            <a:r>
              <a:rPr lang="en-US" dirty="0" err="1" smtClean="0"/>
              <a:t>Bot</a:t>
            </a:r>
            <a:r>
              <a:rPr lang="en-US" dirty="0" smtClean="0"/>
              <a:t> Traffic</a:t>
            </a:r>
          </a:p>
          <a:p>
            <a:pPr>
              <a:buNone/>
            </a:pPr>
            <a:endParaRPr lang="en-US" dirty="0"/>
          </a:p>
        </p:txBody>
      </p:sp>
      <p:sp>
        <p:nvSpPr>
          <p:cNvPr id="3" name="Slide Number Placeholder 2"/>
          <p:cNvSpPr>
            <a:spLocks noGrp="1"/>
          </p:cNvSpPr>
          <p:nvPr>
            <p:ph type="sldNum" sz="quarter" idx="12"/>
          </p:nvPr>
        </p:nvSpPr>
        <p:spPr/>
        <p:txBody>
          <a:bodyPr/>
          <a:lstStyle/>
          <a:p>
            <a:fld id="{5A4D1F81-7E76-4932-A149-4CC93E31C071}" type="slidenum">
              <a:rPr lang="en-US" smtClean="0"/>
              <a:pPr/>
              <a:t>38</a:t>
            </a:fld>
            <a:endParaRPr lang="en-US" dirty="0"/>
          </a:p>
        </p:txBody>
      </p:sp>
      <p:sp>
        <p:nvSpPr>
          <p:cNvPr id="4" name="Subtitle 3"/>
          <p:cNvSpPr>
            <a:spLocks noGrp="1"/>
          </p:cNvSpPr>
          <p:nvPr>
            <p:ph type="subTitle" idx="13"/>
          </p:nvPr>
        </p:nvSpPr>
        <p:spPr/>
        <p:txBody>
          <a:bodyPr/>
          <a:lstStyle/>
          <a:p>
            <a:r>
              <a:rPr lang="en-US" dirty="0" smtClean="0"/>
              <a:t>Prevention of Attacks – Email with Links</a:t>
            </a:r>
            <a:endParaRPr lang="en-US" dirty="0"/>
          </a:p>
        </p:txBody>
      </p:sp>
      <p:pic>
        <p:nvPicPr>
          <p:cNvPr id="5" name="Picture 4"/>
          <p:cNvPicPr/>
          <p:nvPr/>
        </p:nvPicPr>
        <p:blipFill>
          <a:blip r:embed="rId2" cstate="print"/>
          <a:srcRect/>
          <a:stretch>
            <a:fillRect/>
          </a:stretch>
        </p:blipFill>
        <p:spPr bwMode="auto">
          <a:xfrm>
            <a:off x="2895601" y="3257550"/>
            <a:ext cx="6248400" cy="1668145"/>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29878"/>
            <a:ext cx="6019800" cy="3851672"/>
          </a:xfrm>
        </p:spPr>
        <p:txBody>
          <a:bodyPr>
            <a:normAutofit fontScale="40000" lnSpcReduction="20000"/>
          </a:bodyPr>
          <a:lstStyle/>
          <a:p>
            <a:pPr>
              <a:buNone/>
            </a:pPr>
            <a:r>
              <a:rPr lang="en-US" dirty="0" smtClean="0"/>
              <a:t>Outbound Command and Control Classification</a:t>
            </a:r>
          </a:p>
          <a:p>
            <a:r>
              <a:rPr lang="en-US" dirty="0" smtClean="0"/>
              <a:t>The Triton Architecture allows you to enable outbound inspection for the means of classifying and preventing command control connections post infection. When enabled all outbound traffic is inspect with the Advanced Classification Engine and assigned to policy.  </a:t>
            </a:r>
          </a:p>
          <a:p>
            <a:r>
              <a:rPr lang="en-US" dirty="0" smtClean="0"/>
              <a:t>For Command and Control we will examine the destination, their reputation, the content, and the payload (if data), of the requests. Triton includes security categories that will match for outbound and sever the connection to the command and control host. The most common is the “</a:t>
            </a:r>
            <a:r>
              <a:rPr lang="en-US" dirty="0" err="1" smtClean="0"/>
              <a:t>bot</a:t>
            </a:r>
            <a:r>
              <a:rPr lang="en-US" dirty="0" smtClean="0"/>
              <a:t> network” category. </a:t>
            </a:r>
          </a:p>
          <a:p>
            <a:r>
              <a:rPr lang="en-US" dirty="0" smtClean="0"/>
              <a:t>Websense will release this month, the ability to block or control access to dynamic DNS sites for both web traffic and data loss prevention. </a:t>
            </a:r>
          </a:p>
          <a:p>
            <a:endParaRPr lang="en-US" dirty="0" smtClean="0"/>
          </a:p>
          <a:p>
            <a:pPr>
              <a:buNone/>
            </a:pPr>
            <a:r>
              <a:rPr lang="en-US" dirty="0" smtClean="0"/>
              <a:t>Outbound Protocol Inspection</a:t>
            </a:r>
          </a:p>
          <a:p>
            <a:r>
              <a:rPr lang="en-US" dirty="0" smtClean="0"/>
              <a:t>Within the Web Security Gateway there is also the ability to inspect, examine, and classify content that traverses port 80 and 443. There are many cases when the command and control connection simply tunnel over port 80/443 but are not actually HTTP traffic. Here we have the ability not just to decrypt the traffic if it’s really HTTPS, but also to inspect the traffic for legitimacy, anomalies, and possible certificate exploitation.</a:t>
            </a:r>
          </a:p>
          <a:p>
            <a:endParaRPr lang="en-US" dirty="0" smtClean="0"/>
          </a:p>
          <a:p>
            <a:pPr>
              <a:buNone/>
            </a:pPr>
            <a:endParaRPr lang="en-US" dirty="0"/>
          </a:p>
        </p:txBody>
      </p:sp>
      <p:sp>
        <p:nvSpPr>
          <p:cNvPr id="3" name="Slide Number Placeholder 2"/>
          <p:cNvSpPr>
            <a:spLocks noGrp="1"/>
          </p:cNvSpPr>
          <p:nvPr>
            <p:ph type="sldNum" sz="quarter" idx="12"/>
          </p:nvPr>
        </p:nvSpPr>
        <p:spPr/>
        <p:txBody>
          <a:bodyPr/>
          <a:lstStyle/>
          <a:p>
            <a:fld id="{5A4D1F81-7E76-4932-A149-4CC93E31C071}" type="slidenum">
              <a:rPr lang="en-US" smtClean="0"/>
              <a:pPr/>
              <a:t>39</a:t>
            </a:fld>
            <a:endParaRPr lang="en-US" dirty="0"/>
          </a:p>
        </p:txBody>
      </p:sp>
      <p:sp>
        <p:nvSpPr>
          <p:cNvPr id="4" name="Subtitle 3"/>
          <p:cNvSpPr>
            <a:spLocks noGrp="1"/>
          </p:cNvSpPr>
          <p:nvPr>
            <p:ph type="subTitle" idx="13"/>
          </p:nvPr>
        </p:nvSpPr>
        <p:spPr/>
        <p:txBody>
          <a:bodyPr/>
          <a:lstStyle/>
          <a:p>
            <a:r>
              <a:rPr lang="en-US" dirty="0" smtClean="0"/>
              <a:t>Stopping the Attack 	</a:t>
            </a:r>
            <a:endParaRPr lang="en-US" dirty="0"/>
          </a:p>
        </p:txBody>
      </p:sp>
      <p:sp>
        <p:nvSpPr>
          <p:cNvPr id="665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4"/>
          <p:cNvGrpSpPr>
            <a:grpSpLocks/>
          </p:cNvGrpSpPr>
          <p:nvPr/>
        </p:nvGrpSpPr>
        <p:grpSpPr bwMode="auto">
          <a:xfrm>
            <a:off x="6230937" y="590550"/>
            <a:ext cx="2913063" cy="2547938"/>
            <a:chOff x="126124" y="2186155"/>
            <a:chExt cx="3217335" cy="3088463"/>
          </a:xfrm>
        </p:grpSpPr>
        <p:pic>
          <p:nvPicPr>
            <p:cNvPr id="56" name="Picture 56" descr="TritonArchitecture_PPT_ACE.png"/>
            <p:cNvPicPr>
              <a:picLocks noChangeAspect="1"/>
            </p:cNvPicPr>
            <p:nvPr/>
          </p:nvPicPr>
          <p:blipFill>
            <a:blip r:embed="rId2" cstate="print"/>
            <a:srcRect/>
            <a:stretch>
              <a:fillRect/>
            </a:stretch>
          </p:blipFill>
          <p:spPr bwMode="auto">
            <a:xfrm>
              <a:off x="126124" y="2186155"/>
              <a:ext cx="3217335" cy="3088463"/>
            </a:xfrm>
            <a:prstGeom prst="rect">
              <a:avLst/>
            </a:prstGeom>
            <a:noFill/>
          </p:spPr>
        </p:pic>
        <p:sp>
          <p:nvSpPr>
            <p:cNvPr id="57" name="Oval 57"/>
            <p:cNvSpPr>
              <a:spLocks noChangeArrowheads="1"/>
            </p:cNvSpPr>
            <p:nvPr/>
          </p:nvSpPr>
          <p:spPr bwMode="auto">
            <a:xfrm>
              <a:off x="740980" y="2285584"/>
              <a:ext cx="843455" cy="764628"/>
            </a:xfrm>
            <a:prstGeom prst="ellipse">
              <a:avLst/>
            </a:prstGeom>
            <a:noFill/>
            <a:ln w="53975">
              <a:solidFill>
                <a:srgbClr val="FF0000"/>
              </a:solidFill>
              <a:prstDash val="sysDash"/>
              <a:round/>
              <a:headEnd/>
              <a:tailEnd/>
            </a:ln>
            <a:effectLst>
              <a:outerShdw dist="38100" dir="2700000" algn="tl"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Oval 58"/>
            <p:cNvSpPr>
              <a:spLocks noChangeArrowheads="1"/>
            </p:cNvSpPr>
            <p:nvPr/>
          </p:nvSpPr>
          <p:spPr bwMode="auto">
            <a:xfrm>
              <a:off x="2281021" y="4066258"/>
              <a:ext cx="843455" cy="764628"/>
            </a:xfrm>
            <a:prstGeom prst="ellipse">
              <a:avLst/>
            </a:prstGeom>
            <a:noFill/>
            <a:ln w="53975">
              <a:solidFill>
                <a:srgbClr val="FF0000"/>
              </a:solidFill>
              <a:prstDash val="sysDash"/>
              <a:round/>
              <a:headEnd/>
              <a:tailEnd/>
            </a:ln>
            <a:effectLst>
              <a:outerShdw dist="38100" dir="2700000" algn="tl"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Oval 59"/>
            <p:cNvSpPr>
              <a:spLocks noChangeArrowheads="1"/>
            </p:cNvSpPr>
            <p:nvPr/>
          </p:nvSpPr>
          <p:spPr bwMode="auto">
            <a:xfrm>
              <a:off x="307842" y="4082300"/>
              <a:ext cx="843455" cy="764628"/>
            </a:xfrm>
            <a:prstGeom prst="ellipse">
              <a:avLst/>
            </a:prstGeom>
            <a:noFill/>
            <a:ln w="53975">
              <a:solidFill>
                <a:srgbClr val="FF0000"/>
              </a:solidFill>
              <a:prstDash val="sysDash"/>
              <a:round/>
              <a:headEnd/>
              <a:tailEnd/>
            </a:ln>
            <a:effectLst>
              <a:outerShdw dist="38100" dir="2700000" algn="tl"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Advanced Persistent Threats</a:t>
            </a:r>
            <a:endParaRPr lang="en-US" sz="2800" dirty="0"/>
          </a:p>
        </p:txBody>
      </p:sp>
      <p:sp>
        <p:nvSpPr>
          <p:cNvPr id="4" name="TextBox 3"/>
          <p:cNvSpPr txBox="1"/>
          <p:nvPr/>
        </p:nvSpPr>
        <p:spPr>
          <a:xfrm>
            <a:off x="381000" y="819150"/>
            <a:ext cx="8382000" cy="3416320"/>
          </a:xfrm>
          <a:prstGeom prst="rect">
            <a:avLst/>
          </a:prstGeom>
          <a:noFill/>
        </p:spPr>
        <p:txBody>
          <a:bodyPr wrap="square" rtlCol="0">
            <a:spAutoFit/>
          </a:bodyPr>
          <a:lstStyle/>
          <a:p>
            <a:pPr marL="171450" indent="-171450"/>
            <a:r>
              <a:rPr lang="en-US" sz="2400" dirty="0" smtClean="0">
                <a:solidFill>
                  <a:schemeClr val="tx2"/>
                </a:solidFill>
              </a:rPr>
              <a:t>Advanced Persistent Threat, n.</a:t>
            </a:r>
          </a:p>
          <a:p>
            <a:pPr marL="171450" indent="-171450"/>
            <a:r>
              <a:rPr lang="en-US" sz="2400" dirty="0" smtClean="0"/>
              <a:t>“A group, such as a foreign nation state government, with both the capability and the intent to persistently and effectively target a specific entity.” (Wikipedia)</a:t>
            </a:r>
            <a:endParaRPr lang="en-US" sz="2400" dirty="0">
              <a:solidFill>
                <a:schemeClr val="tx2"/>
              </a:solidFill>
            </a:endParaRPr>
          </a:p>
          <a:p>
            <a:pPr marL="171450" indent="-171450"/>
            <a:endParaRPr lang="en-US" sz="2400" dirty="0" smtClean="0">
              <a:solidFill>
                <a:schemeClr val="tx2"/>
              </a:solidFill>
            </a:endParaRPr>
          </a:p>
          <a:p>
            <a:pPr marL="171450" indent="-171450"/>
            <a:r>
              <a:rPr lang="en-US" sz="2400" dirty="0" smtClean="0">
                <a:solidFill>
                  <a:schemeClr val="tx2"/>
                </a:solidFill>
              </a:rPr>
              <a:t>Advanced Persistent Threat, n.</a:t>
            </a:r>
          </a:p>
          <a:p>
            <a:pPr marL="171450" indent="-171450"/>
            <a:r>
              <a:rPr lang="en-US" sz="2400" dirty="0" smtClean="0"/>
              <a:t>“Really nasty malware.”  (Everybody Else)</a:t>
            </a:r>
            <a:endParaRPr lang="en-US" sz="2400" dirty="0" smtClean="0">
              <a:solidFill>
                <a:schemeClr val="tx2"/>
              </a:solidFill>
            </a:endParaRPr>
          </a:p>
          <a:p>
            <a:pPr marL="171450" indent="-171450"/>
            <a:endParaRPr lang="en-US" sz="2400" dirty="0" smtClean="0">
              <a:solidFill>
                <a:schemeClr val="tx2"/>
              </a:solidFill>
            </a:endParaRPr>
          </a:p>
          <a:p>
            <a:pPr marL="171450" indent="-171450"/>
            <a:endParaRPr lang="en-US" sz="2400" dirty="0" smtClean="0">
              <a:solidFill>
                <a:schemeClr val="tx2"/>
              </a:solidFill>
            </a:endParaRPr>
          </a:p>
        </p:txBody>
      </p:sp>
    </p:spTree>
    <p:extLst>
      <p:ext uri="{BB962C8B-B14F-4D97-AF65-F5344CB8AC3E}">
        <p14:creationId xmlns:p14="http://schemas.microsoft.com/office/powerpoint/2010/main" val="347320655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29878"/>
            <a:ext cx="4267200" cy="3851672"/>
          </a:xfrm>
        </p:spPr>
        <p:txBody>
          <a:bodyPr>
            <a:normAutofit/>
          </a:bodyPr>
          <a:lstStyle/>
          <a:p>
            <a:pPr>
              <a:buNone/>
            </a:pPr>
            <a:r>
              <a:rPr lang="en-US" sz="1700" dirty="0" smtClean="0"/>
              <a:t>Outbound Data Inspection </a:t>
            </a:r>
          </a:p>
          <a:p>
            <a:r>
              <a:rPr lang="en-US" sz="1700" dirty="0" smtClean="0"/>
              <a:t>Triton allows administrators to identify content that is unique to their environment that has intellectual property and other sensitive data in it. This can be done for a variety of supported document types, databases, and file formats. Our classification system is very accurate and contains representations of your data. With this we can identify data that has been modified without having to re-analyze it.</a:t>
            </a:r>
          </a:p>
          <a:p>
            <a:endParaRPr lang="en-US" dirty="0"/>
          </a:p>
        </p:txBody>
      </p:sp>
      <p:sp>
        <p:nvSpPr>
          <p:cNvPr id="3" name="Slide Number Placeholder 2"/>
          <p:cNvSpPr>
            <a:spLocks noGrp="1"/>
          </p:cNvSpPr>
          <p:nvPr>
            <p:ph type="sldNum" sz="quarter" idx="12"/>
          </p:nvPr>
        </p:nvSpPr>
        <p:spPr/>
        <p:txBody>
          <a:bodyPr/>
          <a:lstStyle/>
          <a:p>
            <a:fld id="{5A4D1F81-7E76-4932-A149-4CC93E31C071}" type="slidenum">
              <a:rPr lang="en-US" smtClean="0"/>
              <a:pPr/>
              <a:t>40</a:t>
            </a:fld>
            <a:endParaRPr lang="en-US" dirty="0"/>
          </a:p>
        </p:txBody>
      </p:sp>
      <p:sp>
        <p:nvSpPr>
          <p:cNvPr id="4" name="Subtitle 3"/>
          <p:cNvSpPr>
            <a:spLocks noGrp="1"/>
          </p:cNvSpPr>
          <p:nvPr>
            <p:ph type="subTitle" idx="13"/>
          </p:nvPr>
        </p:nvSpPr>
        <p:spPr/>
        <p:txBody>
          <a:bodyPr/>
          <a:lstStyle/>
          <a:p>
            <a:r>
              <a:rPr lang="en-US" dirty="0" smtClean="0"/>
              <a:t>Protecting the Data</a:t>
            </a:r>
            <a:endParaRPr lang="en-US" dirty="0"/>
          </a:p>
        </p:txBody>
      </p:sp>
      <p:sp>
        <p:nvSpPr>
          <p:cNvPr id="686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5"/>
          <p:cNvGrpSpPr>
            <a:grpSpLocks/>
          </p:cNvGrpSpPr>
          <p:nvPr/>
        </p:nvGrpSpPr>
        <p:grpSpPr bwMode="auto">
          <a:xfrm>
            <a:off x="6418262" y="514350"/>
            <a:ext cx="2725738" cy="2862263"/>
            <a:chOff x="126124" y="2186155"/>
            <a:chExt cx="3217335" cy="3088463"/>
          </a:xfrm>
        </p:grpSpPr>
        <p:pic>
          <p:nvPicPr>
            <p:cNvPr id="61" name="Picture 61" descr="TritonArchitecture_PPT_ACE.png"/>
            <p:cNvPicPr>
              <a:picLocks noChangeAspect="1"/>
            </p:cNvPicPr>
            <p:nvPr/>
          </p:nvPicPr>
          <p:blipFill>
            <a:blip r:embed="rId2" cstate="print"/>
            <a:srcRect/>
            <a:stretch>
              <a:fillRect/>
            </a:stretch>
          </p:blipFill>
          <p:spPr bwMode="auto">
            <a:xfrm>
              <a:off x="126124" y="2186155"/>
              <a:ext cx="3217335" cy="3088463"/>
            </a:xfrm>
            <a:prstGeom prst="rect">
              <a:avLst/>
            </a:prstGeom>
            <a:noFill/>
          </p:spPr>
        </p:pic>
        <p:sp>
          <p:nvSpPr>
            <p:cNvPr id="62" name="Oval 62"/>
            <p:cNvSpPr>
              <a:spLocks noChangeArrowheads="1"/>
            </p:cNvSpPr>
            <p:nvPr/>
          </p:nvSpPr>
          <p:spPr bwMode="auto">
            <a:xfrm>
              <a:off x="1855906" y="2317669"/>
              <a:ext cx="843455" cy="764628"/>
            </a:xfrm>
            <a:prstGeom prst="ellipse">
              <a:avLst/>
            </a:prstGeom>
            <a:noFill/>
            <a:ln w="53975">
              <a:solidFill>
                <a:srgbClr val="FF0000"/>
              </a:solidFill>
              <a:prstDash val="sysDash"/>
              <a:round/>
              <a:headEnd/>
              <a:tailEnd/>
            </a:ln>
            <a:effectLst>
              <a:outerShdw dist="38100" dir="2700000" algn="tl"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Oval 64"/>
            <p:cNvSpPr>
              <a:spLocks noChangeArrowheads="1"/>
            </p:cNvSpPr>
            <p:nvPr/>
          </p:nvSpPr>
          <p:spPr bwMode="auto">
            <a:xfrm>
              <a:off x="2281021" y="4066258"/>
              <a:ext cx="843455" cy="764628"/>
            </a:xfrm>
            <a:prstGeom prst="ellipse">
              <a:avLst/>
            </a:prstGeom>
            <a:noFill/>
            <a:ln w="53975">
              <a:solidFill>
                <a:srgbClr val="FF0000"/>
              </a:solidFill>
              <a:prstDash val="sysDash"/>
              <a:round/>
              <a:headEnd/>
              <a:tailEnd/>
            </a:ln>
            <a:effectLst>
              <a:outerShdw dist="38100" dir="2700000" algn="tl"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Oval 65"/>
            <p:cNvSpPr>
              <a:spLocks noChangeArrowheads="1"/>
            </p:cNvSpPr>
            <p:nvPr/>
          </p:nvSpPr>
          <p:spPr bwMode="auto">
            <a:xfrm>
              <a:off x="307842" y="4082300"/>
              <a:ext cx="843455" cy="764628"/>
            </a:xfrm>
            <a:prstGeom prst="ellipse">
              <a:avLst/>
            </a:prstGeom>
            <a:noFill/>
            <a:ln w="53975">
              <a:solidFill>
                <a:srgbClr val="FF0000"/>
              </a:solidFill>
              <a:prstDash val="sysDash"/>
              <a:round/>
              <a:headEnd/>
              <a:tailEnd/>
            </a:ln>
            <a:effectLst>
              <a:outerShdw dist="38100" dir="2700000" algn="tl"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11" name="Picture 10"/>
          <p:cNvPicPr/>
          <p:nvPr/>
        </p:nvPicPr>
        <p:blipFill>
          <a:blip r:embed="rId3" cstate="print"/>
          <a:srcRect/>
          <a:stretch>
            <a:fillRect/>
          </a:stretch>
        </p:blipFill>
        <p:spPr bwMode="auto">
          <a:xfrm>
            <a:off x="4495800" y="3105150"/>
            <a:ext cx="2743200" cy="2038350"/>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Thank You…</a:t>
            </a:r>
            <a:endParaRPr lang="en-US" dirty="0"/>
          </a:p>
        </p:txBody>
      </p:sp>
      <p:sp>
        <p:nvSpPr>
          <p:cNvPr id="3" name="Slide Number Placeholder 2"/>
          <p:cNvSpPr>
            <a:spLocks noGrp="1"/>
          </p:cNvSpPr>
          <p:nvPr>
            <p:ph type="sldNum" sz="quarter" idx="12"/>
          </p:nvPr>
        </p:nvSpPr>
        <p:spPr/>
        <p:txBody>
          <a:bodyPr/>
          <a:lstStyle/>
          <a:p>
            <a:fld id="{5A4D1F81-7E76-4932-A149-4CC93E31C071}" type="slidenum">
              <a:rPr lang="en-US" smtClean="0"/>
              <a:pPr/>
              <a:t>41</a:t>
            </a:fld>
            <a:endParaRPr lang="en-US" dirty="0"/>
          </a:p>
        </p:txBody>
      </p:sp>
      <p:sp>
        <p:nvSpPr>
          <p:cNvPr id="6" name="Text Placeholder 5"/>
          <p:cNvSpPr>
            <a:spLocks noGrp="1"/>
          </p:cNvSpPr>
          <p:nvPr>
            <p:ph type="body" sz="half" idx="2"/>
          </p:nvPr>
        </p:nvSpPr>
        <p:spPr/>
        <p:txBody>
          <a:bodyPr/>
          <a:lstStyle/>
          <a:p>
            <a:r>
              <a:rPr lang="en-US" dirty="0" smtClean="0"/>
              <a:t>Questions?</a:t>
            </a:r>
            <a:endParaRPr lang="en-US" dirty="0"/>
          </a:p>
        </p:txBody>
      </p:sp>
    </p:spTree>
    <p:extLst>
      <p:ext uri="{BB962C8B-B14F-4D97-AF65-F5344CB8AC3E}">
        <p14:creationId xmlns:p14="http://schemas.microsoft.com/office/powerpoint/2010/main" val="3946628154"/>
      </p:ext>
    </p:extLst>
  </p:cSld>
  <p:clrMapOvr>
    <a:masterClrMapping/>
  </p:clrMapOvr>
  <p:transition xmlns:p14="http://schemas.microsoft.com/office/powerpoint/2010/mai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4D1F81-7E76-4932-A149-4CC93E31C071}" type="slidenum">
              <a:rPr lang="en-US" smtClean="0"/>
              <a:pPr/>
              <a:t>5</a:t>
            </a:fld>
            <a:endParaRPr lang="en-US" dirty="0"/>
          </a:p>
        </p:txBody>
      </p:sp>
      <p:sp>
        <p:nvSpPr>
          <p:cNvPr id="5" name="Subtitle 4"/>
          <p:cNvSpPr>
            <a:spLocks noGrp="1"/>
          </p:cNvSpPr>
          <p:nvPr>
            <p:ph type="subTitle" idx="13"/>
          </p:nvPr>
        </p:nvSpPr>
        <p:spPr/>
        <p:txBody>
          <a:bodyPr/>
          <a:lstStyle/>
          <a:p>
            <a:r>
              <a:rPr lang="en-US" dirty="0" smtClean="0"/>
              <a:t>APTs are all over the news</a:t>
            </a:r>
            <a:endParaRPr lang="en-US" dirty="0"/>
          </a:p>
        </p:txBody>
      </p:sp>
      <p:pic>
        <p:nvPicPr>
          <p:cNvPr id="7" name="Picture 6" descr="APT_Graphic_R1-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666750"/>
            <a:ext cx="5867400" cy="4400550"/>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January 2010 </a:t>
            </a:r>
            <a:r>
              <a:rPr lang="en-US" dirty="0" smtClean="0"/>
              <a:t>– Aurora hits Google, Adobe and 30+ large organizations. </a:t>
            </a:r>
            <a:r>
              <a:rPr lang="en-US" u="sng" dirty="0" smtClean="0"/>
              <a:t>Used 0-day in IE.</a:t>
            </a:r>
          </a:p>
          <a:p>
            <a:r>
              <a:rPr lang="en-US" b="1" dirty="0" smtClean="0"/>
              <a:t>March 2010 </a:t>
            </a:r>
            <a:r>
              <a:rPr lang="en-US" dirty="0" smtClean="0"/>
              <a:t>– NATO announces that they’ve seen a significant increase in </a:t>
            </a:r>
            <a:r>
              <a:rPr lang="en-US" dirty="0" err="1" smtClean="0"/>
              <a:t>cyberattacks</a:t>
            </a:r>
            <a:r>
              <a:rPr lang="en-US" dirty="0" smtClean="0"/>
              <a:t> against their network in the last 12 months</a:t>
            </a:r>
          </a:p>
          <a:p>
            <a:r>
              <a:rPr lang="en-US" b="1" dirty="0" smtClean="0"/>
              <a:t>April 2010 </a:t>
            </a:r>
            <a:r>
              <a:rPr lang="en-US" dirty="0" smtClean="0"/>
              <a:t>- </a:t>
            </a:r>
            <a:r>
              <a:rPr lang="en-US" dirty="0"/>
              <a:t>Attackers gain access to systems within the Indian Defense Ministry and Indian embassies around the world</a:t>
            </a:r>
            <a:r>
              <a:rPr lang="en-US" dirty="0" smtClean="0"/>
              <a:t>. </a:t>
            </a:r>
            <a:endParaRPr lang="en-US" dirty="0"/>
          </a:p>
        </p:txBody>
      </p:sp>
      <p:sp>
        <p:nvSpPr>
          <p:cNvPr id="3" name="Slide Number Placeholder 2"/>
          <p:cNvSpPr>
            <a:spLocks noGrp="1"/>
          </p:cNvSpPr>
          <p:nvPr>
            <p:ph type="sldNum" sz="quarter" idx="12"/>
          </p:nvPr>
        </p:nvSpPr>
        <p:spPr/>
        <p:txBody>
          <a:bodyPr/>
          <a:lstStyle/>
          <a:p>
            <a:fld id="{5A4D1F81-7E76-4932-A149-4CC93E31C071}" type="slidenum">
              <a:rPr lang="en-US" smtClean="0"/>
              <a:pPr/>
              <a:t>6</a:t>
            </a:fld>
            <a:endParaRPr lang="en-US" dirty="0"/>
          </a:p>
        </p:txBody>
      </p:sp>
      <p:sp>
        <p:nvSpPr>
          <p:cNvPr id="4" name="Subtitle 3"/>
          <p:cNvSpPr>
            <a:spLocks noGrp="1"/>
          </p:cNvSpPr>
          <p:nvPr>
            <p:ph type="subTitle" idx="13"/>
          </p:nvPr>
        </p:nvSpPr>
        <p:spPr/>
        <p:txBody>
          <a:bodyPr/>
          <a:lstStyle/>
          <a:p>
            <a:r>
              <a:rPr lang="en-US" dirty="0" smtClean="0"/>
              <a:t>Major attacks last 18 months</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smtClean="0"/>
              <a:t>September 2010 </a:t>
            </a:r>
            <a:r>
              <a:rPr lang="en-US" dirty="0" smtClean="0"/>
              <a:t>– </a:t>
            </a:r>
            <a:r>
              <a:rPr lang="en-US" dirty="0" err="1" smtClean="0"/>
              <a:t>Stuxnet</a:t>
            </a:r>
            <a:r>
              <a:rPr lang="en-US" dirty="0" smtClean="0"/>
              <a:t>, </a:t>
            </a:r>
            <a:r>
              <a:rPr lang="en-US" u="sng" dirty="0" smtClean="0"/>
              <a:t>a highly advanced and targeted malware, was found. This was the first malware to specifically target critical infrastructure, in this case a nuclear facility in Iran.</a:t>
            </a:r>
          </a:p>
          <a:p>
            <a:r>
              <a:rPr lang="en-US" b="1" dirty="0" smtClean="0"/>
              <a:t>February 2011 </a:t>
            </a:r>
            <a:r>
              <a:rPr lang="en-US" dirty="0" smtClean="0"/>
              <a:t>– Night Dragon is announced. Targeted attacks against oil, energy and petrochemical companies</a:t>
            </a:r>
          </a:p>
          <a:p>
            <a:r>
              <a:rPr lang="en-US" b="1" dirty="0" smtClean="0"/>
              <a:t>March 2011 </a:t>
            </a:r>
            <a:r>
              <a:rPr lang="en-US" dirty="0" smtClean="0"/>
              <a:t>– RSA reports they have been a target of an APT using a </a:t>
            </a:r>
            <a:r>
              <a:rPr lang="en-US" u="sng" dirty="0" smtClean="0"/>
              <a:t>0-day in Adobe Flash coming via attached XLS file</a:t>
            </a:r>
            <a:r>
              <a:rPr lang="en-US" dirty="0" smtClean="0"/>
              <a:t>.</a:t>
            </a:r>
          </a:p>
          <a:p>
            <a:pPr lvl="1"/>
            <a:r>
              <a:rPr lang="en-US" dirty="0" smtClean="0"/>
              <a:t>Stolen RSA Token algorithm was later used on specific targeted attacks vs. US Defense contractors</a:t>
            </a:r>
            <a:endParaRPr lang="en-US" dirty="0"/>
          </a:p>
        </p:txBody>
      </p:sp>
      <p:sp>
        <p:nvSpPr>
          <p:cNvPr id="3" name="Slide Number Placeholder 2"/>
          <p:cNvSpPr>
            <a:spLocks noGrp="1"/>
          </p:cNvSpPr>
          <p:nvPr>
            <p:ph type="sldNum" sz="quarter" idx="12"/>
          </p:nvPr>
        </p:nvSpPr>
        <p:spPr/>
        <p:txBody>
          <a:bodyPr/>
          <a:lstStyle/>
          <a:p>
            <a:fld id="{5A4D1F81-7E76-4932-A149-4CC93E31C071}" type="slidenum">
              <a:rPr lang="en-US" smtClean="0"/>
              <a:pPr/>
              <a:t>7</a:t>
            </a:fld>
            <a:endParaRPr lang="en-US" dirty="0"/>
          </a:p>
        </p:txBody>
      </p:sp>
      <p:sp>
        <p:nvSpPr>
          <p:cNvPr id="4" name="Subtitle 3"/>
          <p:cNvSpPr>
            <a:spLocks noGrp="1"/>
          </p:cNvSpPr>
          <p:nvPr>
            <p:ph type="subTitle" idx="13"/>
          </p:nvPr>
        </p:nvSpPr>
        <p:spPr/>
        <p:txBody>
          <a:bodyPr/>
          <a:lstStyle/>
          <a:p>
            <a:r>
              <a:rPr lang="en-US" dirty="0" smtClean="0"/>
              <a:t>Major attacks last 18 months</a:t>
            </a:r>
            <a:endParaRPr lang="en-US" dirty="0"/>
          </a:p>
        </p:txBody>
      </p:sp>
    </p:spTree>
    <p:extLst>
      <p:ext uri="{BB962C8B-B14F-4D97-AF65-F5344CB8AC3E}">
        <p14:creationId xmlns:p14="http://schemas.microsoft.com/office/powerpoint/2010/main" val="33135099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29878"/>
            <a:ext cx="8991600" cy="3851672"/>
          </a:xfrm>
        </p:spPr>
        <p:txBody>
          <a:bodyPr>
            <a:normAutofit fontScale="77500" lnSpcReduction="20000"/>
          </a:bodyPr>
          <a:lstStyle/>
          <a:p>
            <a:r>
              <a:rPr lang="en-US" dirty="0" smtClean="0"/>
              <a:t>APT is just a buzzword</a:t>
            </a:r>
          </a:p>
          <a:p>
            <a:pPr lvl="1"/>
            <a:r>
              <a:rPr lang="en-US" dirty="0" smtClean="0"/>
              <a:t>These types of attacks have been around for over 5 years</a:t>
            </a:r>
          </a:p>
          <a:p>
            <a:pPr lvl="1"/>
            <a:r>
              <a:rPr lang="en-US" dirty="0" smtClean="0"/>
              <a:t>The </a:t>
            </a:r>
            <a:r>
              <a:rPr lang="en-US" dirty="0"/>
              <a:t>majority of these targeted attacks use re-packed versions of existing, well-known Remote Access </a:t>
            </a:r>
            <a:r>
              <a:rPr lang="en-US" dirty="0" smtClean="0"/>
              <a:t>Trojans (RAT’s)</a:t>
            </a:r>
            <a:endParaRPr lang="en-US" dirty="0"/>
          </a:p>
          <a:p>
            <a:pPr lvl="1"/>
            <a:r>
              <a:rPr lang="en-US" dirty="0" smtClean="0"/>
              <a:t>They happen almost daily.</a:t>
            </a:r>
          </a:p>
          <a:p>
            <a:pPr lvl="1"/>
            <a:r>
              <a:rPr lang="en-US" dirty="0" smtClean="0"/>
              <a:t>Security vendors and the media are creating cool names for groups of attacks (it gets a lot of attention).</a:t>
            </a:r>
          </a:p>
          <a:p>
            <a:pPr>
              <a:buNone/>
            </a:pPr>
            <a:endParaRPr lang="en-US" dirty="0" smtClean="0"/>
          </a:p>
          <a:p>
            <a:pPr>
              <a:buNone/>
            </a:pPr>
            <a:r>
              <a:rPr lang="en-US" dirty="0" smtClean="0"/>
              <a:t>Whether an attack is an APT or not, this is simply a matter of semantics, and REALLY doesn’t matter if you are the one under attack.</a:t>
            </a:r>
          </a:p>
          <a:p>
            <a:pPr>
              <a:buNone/>
            </a:pPr>
            <a:endParaRPr lang="en-US" dirty="0" smtClean="0"/>
          </a:p>
        </p:txBody>
      </p:sp>
      <p:sp>
        <p:nvSpPr>
          <p:cNvPr id="3" name="Slide Number Placeholder 2"/>
          <p:cNvSpPr>
            <a:spLocks noGrp="1"/>
          </p:cNvSpPr>
          <p:nvPr>
            <p:ph type="sldNum" sz="quarter" idx="12"/>
          </p:nvPr>
        </p:nvSpPr>
        <p:spPr/>
        <p:txBody>
          <a:bodyPr/>
          <a:lstStyle/>
          <a:p>
            <a:fld id="{5A4D1F81-7E76-4932-A149-4CC93E31C071}" type="slidenum">
              <a:rPr lang="en-US" smtClean="0"/>
              <a:pPr/>
              <a:t>8</a:t>
            </a:fld>
            <a:endParaRPr lang="en-US" dirty="0"/>
          </a:p>
        </p:txBody>
      </p:sp>
      <p:sp>
        <p:nvSpPr>
          <p:cNvPr id="4" name="Subtitle 3"/>
          <p:cNvSpPr>
            <a:spLocks noGrp="1"/>
          </p:cNvSpPr>
          <p:nvPr>
            <p:ph type="subTitle" idx="13"/>
          </p:nvPr>
        </p:nvSpPr>
        <p:spPr/>
        <p:txBody>
          <a:bodyPr/>
          <a:lstStyle/>
          <a:p>
            <a:r>
              <a:rPr lang="en-US" dirty="0" smtClean="0"/>
              <a:t>The big picture</a:t>
            </a:r>
            <a:endParaRPr lang="en-US" dirty="0"/>
          </a:p>
        </p:txBody>
      </p:sp>
    </p:spTree>
    <p:extLst>
      <p:ext uri="{BB962C8B-B14F-4D97-AF65-F5344CB8AC3E}">
        <p14:creationId xmlns:p14="http://schemas.microsoft.com/office/powerpoint/2010/main" val="3680422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57800" y="590550"/>
            <a:ext cx="3886200" cy="4552950"/>
          </a:xfrm>
        </p:spPr>
        <p:txBody>
          <a:bodyPr>
            <a:noAutofit/>
          </a:bodyPr>
          <a:lstStyle/>
          <a:p>
            <a:r>
              <a:rPr lang="en-US" sz="1600" dirty="0" smtClean="0"/>
              <a:t>Are all attacks APTs?</a:t>
            </a:r>
          </a:p>
          <a:p>
            <a:pPr lvl="1"/>
            <a:r>
              <a:rPr lang="en-US" sz="1400" dirty="0" smtClean="0"/>
              <a:t>Some are, but most are not</a:t>
            </a:r>
          </a:p>
          <a:p>
            <a:pPr lvl="1"/>
            <a:r>
              <a:rPr lang="en-US" sz="1400" dirty="0" smtClean="0"/>
              <a:t>The business impact is real either way</a:t>
            </a:r>
          </a:p>
          <a:p>
            <a:pPr lvl="1"/>
            <a:r>
              <a:rPr lang="en-US" sz="1400" dirty="0" smtClean="0"/>
              <a:t>The attacks need blended defenses, one single technology won’t stop it</a:t>
            </a:r>
          </a:p>
          <a:p>
            <a:pPr lvl="1">
              <a:buNone/>
            </a:pPr>
            <a:endParaRPr lang="en-US" sz="1400" dirty="0" smtClean="0"/>
          </a:p>
          <a:p>
            <a:r>
              <a:rPr lang="en-US" sz="1600" dirty="0" smtClean="0"/>
              <a:t>Targeted attacks</a:t>
            </a:r>
          </a:p>
          <a:p>
            <a:pPr lvl="1"/>
            <a:r>
              <a:rPr lang="en-US" sz="1400" dirty="0" smtClean="0"/>
              <a:t>Majority of attacks don’t use a 0-day vulnerability</a:t>
            </a:r>
          </a:p>
          <a:p>
            <a:pPr lvl="1"/>
            <a:r>
              <a:rPr lang="en-US" sz="1400" dirty="0" smtClean="0"/>
              <a:t>The attacker very often uses a repacked version of a well-known Remote Access Tool</a:t>
            </a:r>
          </a:p>
          <a:p>
            <a:pPr lvl="2"/>
            <a:r>
              <a:rPr lang="en-US" sz="1400" dirty="0" smtClean="0"/>
              <a:t>Poison Ivy, Gh0stRAT, </a:t>
            </a:r>
            <a:r>
              <a:rPr lang="en-US" sz="1400" dirty="0" err="1" smtClean="0"/>
              <a:t>zwShell</a:t>
            </a:r>
            <a:endParaRPr lang="en-US" sz="1400" dirty="0" smtClean="0"/>
          </a:p>
          <a:p>
            <a:pPr lvl="1"/>
            <a:r>
              <a:rPr lang="en-US" sz="1400" dirty="0" smtClean="0"/>
              <a:t>Even if re-packed the communication protocol stays the same (HTTP/s)</a:t>
            </a:r>
          </a:p>
          <a:p>
            <a:pPr lvl="1"/>
            <a:r>
              <a:rPr lang="en-US" sz="1400" dirty="0" smtClean="0"/>
              <a:t>Often connect to Dynamic DNS hosts</a:t>
            </a:r>
          </a:p>
        </p:txBody>
      </p:sp>
      <p:sp>
        <p:nvSpPr>
          <p:cNvPr id="3" name="Slide Number Placeholder 2"/>
          <p:cNvSpPr>
            <a:spLocks noGrp="1"/>
          </p:cNvSpPr>
          <p:nvPr>
            <p:ph type="sldNum" sz="quarter" idx="12"/>
          </p:nvPr>
        </p:nvSpPr>
        <p:spPr/>
        <p:txBody>
          <a:bodyPr/>
          <a:lstStyle/>
          <a:p>
            <a:fld id="{5A4D1F81-7E76-4932-A149-4CC93E31C071}" type="slidenum">
              <a:rPr lang="en-US" smtClean="0"/>
              <a:pPr/>
              <a:t>9</a:t>
            </a:fld>
            <a:endParaRPr lang="en-US" dirty="0"/>
          </a:p>
        </p:txBody>
      </p:sp>
      <p:sp>
        <p:nvSpPr>
          <p:cNvPr id="4" name="Subtitle 3"/>
          <p:cNvSpPr>
            <a:spLocks noGrp="1"/>
          </p:cNvSpPr>
          <p:nvPr>
            <p:ph type="subTitle" idx="13"/>
          </p:nvPr>
        </p:nvSpPr>
        <p:spPr/>
        <p:txBody>
          <a:bodyPr/>
          <a:lstStyle/>
          <a:p>
            <a:r>
              <a:rPr lang="en-US" dirty="0" smtClean="0"/>
              <a:t>APT or targeted attack?</a:t>
            </a:r>
            <a:endParaRPr lang="en-US" dirty="0"/>
          </a:p>
        </p:txBody>
      </p:sp>
      <p:graphicFrame>
        <p:nvGraphicFramePr>
          <p:cNvPr id="6" name="Table 5"/>
          <p:cNvGraphicFramePr>
            <a:graphicFrameLocks noGrp="1"/>
          </p:cNvGraphicFramePr>
          <p:nvPr/>
        </p:nvGraphicFramePr>
        <p:xfrm>
          <a:off x="304800" y="819150"/>
          <a:ext cx="4648200" cy="3962399"/>
        </p:xfrm>
        <a:graphic>
          <a:graphicData uri="http://schemas.openxmlformats.org/drawingml/2006/table">
            <a:tbl>
              <a:tblPr/>
              <a:tblGrid>
                <a:gridCol w="1549400"/>
                <a:gridCol w="1549400"/>
                <a:gridCol w="1549400"/>
              </a:tblGrid>
              <a:tr h="349623">
                <a:tc>
                  <a:txBody>
                    <a:bodyPr/>
                    <a:lstStyle/>
                    <a:p>
                      <a:pPr marL="0" marR="99695">
                        <a:lnSpc>
                          <a:spcPct val="115000"/>
                        </a:lnSpc>
                        <a:spcBef>
                          <a:spcPts val="0"/>
                        </a:spcBef>
                        <a:spcAft>
                          <a:spcPts val="0"/>
                        </a:spcAft>
                      </a:pPr>
                      <a:r>
                        <a:rPr lang="en-US" sz="700" b="1" dirty="0">
                          <a:latin typeface="Calibri"/>
                          <a:ea typeface="Calibri"/>
                          <a:cs typeface="Times New Roman"/>
                        </a:rPr>
                        <a:t>Advanced Persistent Threats</a:t>
                      </a:r>
                      <a:endParaRPr lang="en-US" sz="700" dirty="0">
                        <a:latin typeface="Calibri"/>
                        <a:ea typeface="Calibri"/>
                        <a:cs typeface="Times New Roman"/>
                      </a:endParaRPr>
                    </a:p>
                    <a:p>
                      <a:pPr marL="0" marR="99695">
                        <a:lnSpc>
                          <a:spcPct val="115000"/>
                        </a:lnSpc>
                        <a:spcBef>
                          <a:spcPts val="0"/>
                        </a:spcBef>
                        <a:spcAft>
                          <a:spcPts val="0"/>
                        </a:spcAft>
                      </a:pPr>
                      <a:r>
                        <a:rPr lang="en-US" sz="700" b="1" dirty="0">
                          <a:latin typeface="Calibri"/>
                          <a:ea typeface="Calibri"/>
                          <a:cs typeface="Times New Roman"/>
                        </a:rPr>
                        <a:t>Example: </a:t>
                      </a:r>
                      <a:r>
                        <a:rPr lang="en-US" sz="700" b="1" dirty="0" smtClean="0">
                          <a:latin typeface="Calibri"/>
                          <a:ea typeface="Calibri"/>
                          <a:cs typeface="Times New Roman"/>
                        </a:rPr>
                        <a:t>Aurora</a:t>
                      </a:r>
                      <a:endParaRPr lang="en-US" sz="7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7950">
                        <a:lnSpc>
                          <a:spcPct val="115000"/>
                        </a:lnSpc>
                        <a:spcBef>
                          <a:spcPts val="0"/>
                        </a:spcBef>
                        <a:spcAft>
                          <a:spcPts val="0"/>
                        </a:spcAft>
                      </a:pPr>
                      <a:r>
                        <a:rPr lang="en-US" sz="700" b="1">
                          <a:latin typeface="Calibri"/>
                          <a:ea typeface="Calibri"/>
                          <a:cs typeface="Times New Roman"/>
                        </a:rPr>
                        <a:t>Characteristics</a:t>
                      </a:r>
                      <a:endParaRPr lang="en-US" sz="7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107950">
                        <a:lnSpc>
                          <a:spcPct val="115000"/>
                        </a:lnSpc>
                        <a:spcBef>
                          <a:spcPts val="0"/>
                        </a:spcBef>
                        <a:spcAft>
                          <a:spcPts val="0"/>
                        </a:spcAft>
                      </a:pPr>
                      <a:r>
                        <a:rPr lang="en-US" sz="700" b="1" dirty="0">
                          <a:latin typeface="Calibri"/>
                          <a:ea typeface="Calibri"/>
                          <a:cs typeface="Times New Roman"/>
                        </a:rPr>
                        <a:t>Targeted threats</a:t>
                      </a:r>
                      <a:endParaRPr lang="en-US" sz="700" dirty="0">
                        <a:latin typeface="Calibri"/>
                        <a:ea typeface="Calibri"/>
                        <a:cs typeface="Times New Roman"/>
                      </a:endParaRPr>
                    </a:p>
                    <a:p>
                      <a:pPr marL="0" marR="107950">
                        <a:lnSpc>
                          <a:spcPct val="115000"/>
                        </a:lnSpc>
                        <a:spcBef>
                          <a:spcPts val="0"/>
                        </a:spcBef>
                        <a:spcAft>
                          <a:spcPts val="0"/>
                        </a:spcAft>
                      </a:pPr>
                      <a:r>
                        <a:rPr lang="en-US" sz="700" b="1" dirty="0">
                          <a:latin typeface="Calibri"/>
                          <a:ea typeface="Calibri"/>
                          <a:cs typeface="Times New Roman"/>
                        </a:rPr>
                        <a:t>Example: </a:t>
                      </a:r>
                      <a:r>
                        <a:rPr lang="en-US" sz="700" b="1" dirty="0" smtClean="0">
                          <a:latin typeface="Calibri"/>
                          <a:ea typeface="Calibri"/>
                          <a:cs typeface="Times New Roman"/>
                        </a:rPr>
                        <a:t>Epsilon</a:t>
                      </a:r>
                      <a:endParaRPr lang="en-US" sz="7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871">
                <a:tc>
                  <a:txBody>
                    <a:bodyPr/>
                    <a:lstStyle/>
                    <a:p>
                      <a:pPr marL="0" marR="99695">
                        <a:lnSpc>
                          <a:spcPct val="115000"/>
                        </a:lnSpc>
                        <a:spcBef>
                          <a:spcPts val="0"/>
                        </a:spcBef>
                        <a:spcAft>
                          <a:spcPts val="0"/>
                        </a:spcAft>
                      </a:pPr>
                      <a:endParaRPr lang="en-US" sz="700" dirty="0">
                        <a:latin typeface="Calibri"/>
                        <a:ea typeface="Calibri"/>
                        <a:cs typeface="Times New Roman"/>
                      </a:endParaRPr>
                    </a:p>
                    <a:p>
                      <a:pPr marL="0" marR="99695">
                        <a:lnSpc>
                          <a:spcPct val="115000"/>
                        </a:lnSpc>
                        <a:spcBef>
                          <a:spcPts val="0"/>
                        </a:spcBef>
                        <a:spcAft>
                          <a:spcPts val="0"/>
                        </a:spcAft>
                      </a:pPr>
                      <a:r>
                        <a:rPr lang="en-US" sz="700" dirty="0">
                          <a:latin typeface="Calibri"/>
                          <a:ea typeface="Calibri"/>
                          <a:cs typeface="Times New Roman"/>
                        </a:rPr>
                        <a:t>Leveraged an </a:t>
                      </a:r>
                      <a:r>
                        <a:rPr lang="en-US" sz="700" u="sng" dirty="0">
                          <a:latin typeface="Calibri"/>
                          <a:ea typeface="Calibri"/>
                          <a:cs typeface="Times New Roman"/>
                        </a:rPr>
                        <a:t>unknown Internet </a:t>
                      </a:r>
                      <a:r>
                        <a:rPr lang="en-US" sz="700" dirty="0">
                          <a:latin typeface="Calibri"/>
                          <a:ea typeface="Calibri"/>
                          <a:cs typeface="Times New Roman"/>
                        </a:rPr>
                        <a:t>Explorer vulnerability using malware binaries and a backdoor connection that </a:t>
                      </a:r>
                      <a:r>
                        <a:rPr lang="en-US" sz="700" u="sng" dirty="0">
                          <a:latin typeface="Calibri"/>
                          <a:ea typeface="Calibri"/>
                          <a:cs typeface="Times New Roman"/>
                        </a:rPr>
                        <a:t>masqueraded as an SSL </a:t>
                      </a:r>
                      <a:r>
                        <a:rPr lang="en-US" sz="700" dirty="0">
                          <a:latin typeface="Calibri"/>
                          <a:ea typeface="Calibri"/>
                          <a:cs typeface="Times New Roman"/>
                        </a:rPr>
                        <a:t>connection to command and control victims’ servers</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7950">
                        <a:lnSpc>
                          <a:spcPct val="115000"/>
                        </a:lnSpc>
                        <a:spcBef>
                          <a:spcPts val="0"/>
                        </a:spcBef>
                        <a:spcAft>
                          <a:spcPts val="0"/>
                        </a:spcAft>
                      </a:pPr>
                      <a:r>
                        <a:rPr lang="en-US" sz="700" b="1" dirty="0">
                          <a:latin typeface="Calibri"/>
                          <a:ea typeface="Calibri"/>
                          <a:cs typeface="Times New Roman"/>
                        </a:rPr>
                        <a:t>Sophistication</a:t>
                      </a:r>
                      <a:endParaRPr lang="en-US" sz="700" dirty="0">
                        <a:latin typeface="Calibri"/>
                        <a:ea typeface="Calibri"/>
                        <a:cs typeface="Times New Roman"/>
                      </a:endParaRPr>
                    </a:p>
                    <a:p>
                      <a:pPr marL="0" marR="107950">
                        <a:lnSpc>
                          <a:spcPct val="115000"/>
                        </a:lnSpc>
                        <a:spcBef>
                          <a:spcPts val="0"/>
                        </a:spcBef>
                        <a:spcAft>
                          <a:spcPts val="0"/>
                        </a:spcAft>
                      </a:pPr>
                      <a:r>
                        <a:rPr lang="en-US" sz="700" dirty="0">
                          <a:latin typeface="Calibri"/>
                          <a:ea typeface="Calibri"/>
                          <a:cs typeface="Times New Roman"/>
                        </a:rPr>
                        <a:t>Uses the full spectrum of  attack methods, including email phishing, website malware, Trojan downloads, and more</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107950">
                        <a:lnSpc>
                          <a:spcPct val="115000"/>
                        </a:lnSpc>
                        <a:spcBef>
                          <a:spcPts val="0"/>
                        </a:spcBef>
                        <a:spcAft>
                          <a:spcPts val="0"/>
                        </a:spcAft>
                      </a:pPr>
                      <a:endParaRPr lang="en-US" sz="700" dirty="0">
                        <a:latin typeface="Calibri"/>
                        <a:ea typeface="Calibri"/>
                        <a:cs typeface="Times New Roman"/>
                      </a:endParaRPr>
                    </a:p>
                    <a:p>
                      <a:pPr marL="0" marR="107950">
                        <a:lnSpc>
                          <a:spcPct val="115000"/>
                        </a:lnSpc>
                        <a:spcBef>
                          <a:spcPts val="0"/>
                        </a:spcBef>
                        <a:spcAft>
                          <a:spcPts val="0"/>
                        </a:spcAft>
                      </a:pPr>
                      <a:r>
                        <a:rPr lang="en-US" sz="700" dirty="0">
                          <a:latin typeface="Calibri"/>
                          <a:ea typeface="Calibri"/>
                          <a:cs typeface="Times New Roman"/>
                        </a:rPr>
                        <a:t>Used social engineering to send emails that enticed employees to open an Excel file that contained a Flash vulnerability</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5788">
                <a:tc>
                  <a:txBody>
                    <a:bodyPr/>
                    <a:lstStyle/>
                    <a:p>
                      <a:pPr marL="0" marR="99695">
                        <a:lnSpc>
                          <a:spcPct val="115000"/>
                        </a:lnSpc>
                        <a:spcBef>
                          <a:spcPts val="0"/>
                        </a:spcBef>
                        <a:spcAft>
                          <a:spcPts val="0"/>
                        </a:spcAft>
                      </a:pPr>
                      <a:endParaRPr lang="en-US" sz="700" dirty="0">
                        <a:latin typeface="Calibri"/>
                        <a:ea typeface="Calibri"/>
                        <a:cs typeface="Times New Roman"/>
                      </a:endParaRPr>
                    </a:p>
                    <a:p>
                      <a:pPr marL="0" marR="99695">
                        <a:lnSpc>
                          <a:spcPct val="115000"/>
                        </a:lnSpc>
                        <a:spcBef>
                          <a:spcPts val="0"/>
                        </a:spcBef>
                        <a:spcAft>
                          <a:spcPts val="0"/>
                        </a:spcAft>
                      </a:pPr>
                      <a:r>
                        <a:rPr lang="en-US" sz="700" dirty="0">
                          <a:latin typeface="Calibri"/>
                          <a:ea typeface="Calibri"/>
                          <a:cs typeface="Times New Roman"/>
                        </a:rPr>
                        <a:t>Targeted Google and dozens of other major corporations, including Adobe Systems, Yahoo, Morgan Stanley, and Dow Chemical</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7950">
                        <a:lnSpc>
                          <a:spcPct val="115000"/>
                        </a:lnSpc>
                        <a:spcBef>
                          <a:spcPts val="0"/>
                        </a:spcBef>
                        <a:spcAft>
                          <a:spcPts val="0"/>
                        </a:spcAft>
                      </a:pPr>
                      <a:r>
                        <a:rPr lang="en-US" sz="700" b="1" dirty="0">
                          <a:latin typeface="Calibri"/>
                          <a:ea typeface="Calibri"/>
                          <a:cs typeface="Times New Roman"/>
                        </a:rPr>
                        <a:t>Specificity</a:t>
                      </a:r>
                      <a:endParaRPr lang="en-US" sz="700" dirty="0">
                        <a:latin typeface="Calibri"/>
                        <a:ea typeface="Calibri"/>
                        <a:cs typeface="Times New Roman"/>
                      </a:endParaRPr>
                    </a:p>
                    <a:p>
                      <a:pPr marL="0" marR="107950">
                        <a:lnSpc>
                          <a:spcPct val="115000"/>
                        </a:lnSpc>
                        <a:spcBef>
                          <a:spcPts val="0"/>
                        </a:spcBef>
                        <a:spcAft>
                          <a:spcPts val="0"/>
                        </a:spcAft>
                      </a:pPr>
                      <a:r>
                        <a:rPr lang="en-US" sz="700" dirty="0">
                          <a:latin typeface="Calibri"/>
                          <a:ea typeface="Calibri"/>
                          <a:cs typeface="Times New Roman"/>
                        </a:rPr>
                        <a:t>Targets a particular entity and has a specific mission to accomplish, typically of a military, political, technical, or economic nature </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107950">
                        <a:lnSpc>
                          <a:spcPct val="115000"/>
                        </a:lnSpc>
                        <a:spcBef>
                          <a:spcPts val="0"/>
                        </a:spcBef>
                        <a:spcAft>
                          <a:spcPts val="0"/>
                        </a:spcAft>
                      </a:pPr>
                      <a:endParaRPr lang="en-US" sz="700" dirty="0">
                        <a:latin typeface="Calibri"/>
                        <a:ea typeface="Calibri"/>
                        <a:cs typeface="Times New Roman"/>
                      </a:endParaRPr>
                    </a:p>
                    <a:p>
                      <a:pPr marL="0" marR="107950">
                        <a:lnSpc>
                          <a:spcPct val="115000"/>
                        </a:lnSpc>
                        <a:spcBef>
                          <a:spcPts val="0"/>
                        </a:spcBef>
                        <a:spcAft>
                          <a:spcPts val="0"/>
                        </a:spcAft>
                      </a:pPr>
                      <a:r>
                        <a:rPr lang="en-US" sz="700" dirty="0">
                          <a:latin typeface="Calibri"/>
                          <a:ea typeface="Calibri"/>
                          <a:cs typeface="Times New Roman"/>
                        </a:rPr>
                        <a:t>Targeted a major email marketing company whose customers included Visa, Kraft, and Marriott International</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5788">
                <a:tc>
                  <a:txBody>
                    <a:bodyPr/>
                    <a:lstStyle/>
                    <a:p>
                      <a:pPr marL="0" marR="99695">
                        <a:lnSpc>
                          <a:spcPct val="115000"/>
                        </a:lnSpc>
                        <a:spcBef>
                          <a:spcPts val="0"/>
                        </a:spcBef>
                        <a:spcAft>
                          <a:spcPts val="0"/>
                        </a:spcAft>
                      </a:pPr>
                      <a:endParaRPr lang="en-US" sz="700" dirty="0">
                        <a:latin typeface="Calibri"/>
                        <a:ea typeface="Calibri"/>
                        <a:cs typeface="Times New Roman"/>
                      </a:endParaRPr>
                    </a:p>
                    <a:p>
                      <a:pPr marL="0" marR="99695">
                        <a:lnSpc>
                          <a:spcPct val="115000"/>
                        </a:lnSpc>
                        <a:spcBef>
                          <a:spcPts val="0"/>
                        </a:spcBef>
                        <a:spcAft>
                          <a:spcPts val="0"/>
                        </a:spcAft>
                      </a:pPr>
                      <a:r>
                        <a:rPr lang="en-US" sz="700" u="sng" dirty="0">
                          <a:latin typeface="Calibri"/>
                          <a:ea typeface="Calibri"/>
                          <a:cs typeface="Times New Roman"/>
                        </a:rPr>
                        <a:t>Custom-built to exploit an unknown vulnerability in Internet Explorer, thus evading traditional security measures with a “zero-day” attack</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7950">
                        <a:lnSpc>
                          <a:spcPct val="115000"/>
                        </a:lnSpc>
                        <a:spcBef>
                          <a:spcPts val="0"/>
                        </a:spcBef>
                        <a:spcAft>
                          <a:spcPts val="0"/>
                        </a:spcAft>
                      </a:pPr>
                      <a:r>
                        <a:rPr lang="en-US" sz="700" b="1">
                          <a:latin typeface="Calibri"/>
                          <a:ea typeface="Calibri"/>
                          <a:cs typeface="Times New Roman"/>
                        </a:rPr>
                        <a:t>Specially designed </a:t>
                      </a:r>
                      <a:endParaRPr lang="en-US" sz="700">
                        <a:latin typeface="Calibri"/>
                        <a:ea typeface="Calibri"/>
                        <a:cs typeface="Times New Roman"/>
                      </a:endParaRPr>
                    </a:p>
                    <a:p>
                      <a:pPr marL="0" marR="107950">
                        <a:lnSpc>
                          <a:spcPct val="115000"/>
                        </a:lnSpc>
                        <a:spcBef>
                          <a:spcPts val="0"/>
                        </a:spcBef>
                        <a:spcAft>
                          <a:spcPts val="0"/>
                        </a:spcAft>
                      </a:pPr>
                      <a:r>
                        <a:rPr lang="en-US" sz="700">
                          <a:latin typeface="Calibri"/>
                          <a:ea typeface="Calibri"/>
                          <a:cs typeface="Times New Roman"/>
                        </a:rPr>
                        <a:t>Custom-built for specific purposes; often a first-of-its-kind exploit that’s never before been seen or detected</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107950">
                        <a:lnSpc>
                          <a:spcPct val="115000"/>
                        </a:lnSpc>
                        <a:spcBef>
                          <a:spcPts val="0"/>
                        </a:spcBef>
                        <a:spcAft>
                          <a:spcPts val="0"/>
                        </a:spcAft>
                      </a:pPr>
                      <a:endParaRPr lang="en-US" sz="7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2329">
                <a:tc>
                  <a:txBody>
                    <a:bodyPr/>
                    <a:lstStyle/>
                    <a:p>
                      <a:pPr marL="0" marR="99695">
                        <a:lnSpc>
                          <a:spcPct val="115000"/>
                        </a:lnSpc>
                        <a:spcBef>
                          <a:spcPts val="0"/>
                        </a:spcBef>
                        <a:spcAft>
                          <a:spcPts val="0"/>
                        </a:spcAft>
                      </a:pPr>
                      <a:endParaRPr lang="en-US" sz="700" dirty="0">
                        <a:latin typeface="Calibri"/>
                        <a:ea typeface="Calibri"/>
                        <a:cs typeface="Times New Roman"/>
                      </a:endParaRPr>
                    </a:p>
                    <a:p>
                      <a:pPr marL="0" marR="99695">
                        <a:lnSpc>
                          <a:spcPct val="115000"/>
                        </a:lnSpc>
                        <a:spcBef>
                          <a:spcPts val="0"/>
                        </a:spcBef>
                        <a:spcAft>
                          <a:spcPts val="0"/>
                        </a:spcAft>
                      </a:pPr>
                      <a:r>
                        <a:rPr lang="en-US" sz="700" u="sng" dirty="0">
                          <a:latin typeface="Calibri"/>
                          <a:ea typeface="Calibri"/>
                          <a:cs typeface="Times New Roman"/>
                        </a:rPr>
                        <a:t>Masterminded by the Chinese government to locate, steal, and modify source code repositories at high-tech, security, and defense contractor companies</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7950">
                        <a:lnSpc>
                          <a:spcPct val="115000"/>
                        </a:lnSpc>
                        <a:spcBef>
                          <a:spcPts val="0"/>
                        </a:spcBef>
                        <a:spcAft>
                          <a:spcPts val="0"/>
                        </a:spcAft>
                      </a:pPr>
                      <a:r>
                        <a:rPr lang="en-US" sz="700" b="1" dirty="0">
                          <a:latin typeface="Calibri"/>
                          <a:ea typeface="Calibri"/>
                          <a:cs typeface="Times New Roman"/>
                        </a:rPr>
                        <a:t>Sponsorship</a:t>
                      </a:r>
                      <a:endParaRPr lang="en-US" sz="700" dirty="0">
                        <a:latin typeface="Calibri"/>
                        <a:ea typeface="Calibri"/>
                        <a:cs typeface="Times New Roman"/>
                      </a:endParaRPr>
                    </a:p>
                    <a:p>
                      <a:pPr marL="0" marR="107950">
                        <a:lnSpc>
                          <a:spcPct val="115000"/>
                        </a:lnSpc>
                        <a:spcBef>
                          <a:spcPts val="0"/>
                        </a:spcBef>
                        <a:spcAft>
                          <a:spcPts val="0"/>
                        </a:spcAft>
                      </a:pPr>
                      <a:r>
                        <a:rPr lang="en-US" sz="700" dirty="0">
                          <a:latin typeface="Calibri"/>
                          <a:ea typeface="Calibri"/>
                          <a:cs typeface="Times New Roman"/>
                        </a:rPr>
                        <a:t>Backed by governments, organized crime, or other entities with deep-pocket funding; managed by well-organized “crews” with highly coordinated assignments to accomplish </a:t>
                      </a: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107950">
                        <a:lnSpc>
                          <a:spcPct val="115000"/>
                        </a:lnSpc>
                        <a:spcBef>
                          <a:spcPts val="0"/>
                        </a:spcBef>
                        <a:spcAft>
                          <a:spcPts val="0"/>
                        </a:spcAft>
                      </a:pPr>
                      <a:endParaRPr lang="en-US" sz="7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6838781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D977DCD7B60E4593D38DCB597D90EA" ma:contentTypeVersion="0" ma:contentTypeDescription="Create a new document." ma:contentTypeScope="" ma:versionID="b19d1f4ab04ad4b2566e76d26056fc41">
  <xsd:schema xmlns:xsd="http://www.w3.org/2001/XMLSchema" xmlns:p="http://schemas.microsoft.com/office/2006/metadata/properties" targetNamespace="http://schemas.microsoft.com/office/2006/metadata/properties" ma:root="true" ma:fieldsID="4e96ed15c17db6299df2d43a0890da3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C134FD6-49B6-4874-BEA0-AF205FFF402C}">
  <ds:schemaRefs>
    <ds:schemaRef ds:uri="http://schemas.microsoft.com/sharepoint/v3/contenttype/forms"/>
  </ds:schemaRefs>
</ds:datastoreItem>
</file>

<file path=customXml/itemProps2.xml><?xml version="1.0" encoding="utf-8"?>
<ds:datastoreItem xmlns:ds="http://schemas.openxmlformats.org/officeDocument/2006/customXml" ds:itemID="{B16FE6A7-EEB6-4A02-91D3-F32DCBD6A9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CDF539C-249F-4D4F-BCD8-2924F36AB99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1946</TotalTime>
  <Words>2880</Words>
  <Application>Microsoft Macintosh PowerPoint</Application>
  <PresentationFormat>On-screen Show (16:9)</PresentationFormat>
  <Paragraphs>311</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1_Office Theme</vt:lpstr>
      <vt:lpstr>PowerPoint Presentation</vt:lpstr>
      <vt:lpstr>PowerPoint Presentation</vt:lpstr>
      <vt:lpstr>PowerPoint Presentation</vt:lpstr>
      <vt:lpstr>Advanced Persistent Threats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ThreatSeeker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Emory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PowerPoint Template</dc:title>
  <dc:creator>Presentation Partners</dc:creator>
  <cp:lastModifiedBy>Michael Cryer</cp:lastModifiedBy>
  <cp:revision>168</cp:revision>
  <dcterms:created xsi:type="dcterms:W3CDTF">2010-12-02T19:57:58Z</dcterms:created>
  <dcterms:modified xsi:type="dcterms:W3CDTF">2011-08-24T16:29:16Z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0x010100FDD977DCD7B60E4593D38DCB597D90EA</vt:lpwstr>
  </property>
</Properties>
</file>