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 id="2147483674" r:id="rId3"/>
  </p:sldMasterIdLst>
  <p:notesMasterIdLst>
    <p:notesMasterId r:id="rId34"/>
  </p:notesMasterIdLst>
  <p:handoutMasterIdLst>
    <p:handoutMasterId r:id="rId35"/>
  </p:handoutMasterIdLst>
  <p:sldIdLst>
    <p:sldId id="390" r:id="rId4"/>
    <p:sldId id="399" r:id="rId5"/>
    <p:sldId id="360" r:id="rId6"/>
    <p:sldId id="404" r:id="rId7"/>
    <p:sldId id="424" r:id="rId8"/>
    <p:sldId id="434" r:id="rId9"/>
    <p:sldId id="402" r:id="rId10"/>
    <p:sldId id="416" r:id="rId11"/>
    <p:sldId id="415" r:id="rId12"/>
    <p:sldId id="407" r:id="rId13"/>
    <p:sldId id="423" r:id="rId14"/>
    <p:sldId id="417" r:id="rId15"/>
    <p:sldId id="443" r:id="rId16"/>
    <p:sldId id="418" r:id="rId17"/>
    <p:sldId id="406" r:id="rId18"/>
    <p:sldId id="413" r:id="rId19"/>
    <p:sldId id="425" r:id="rId20"/>
    <p:sldId id="426" r:id="rId21"/>
    <p:sldId id="435" r:id="rId22"/>
    <p:sldId id="428" r:id="rId23"/>
    <p:sldId id="436" r:id="rId24"/>
    <p:sldId id="429" r:id="rId25"/>
    <p:sldId id="441" r:id="rId26"/>
    <p:sldId id="430" r:id="rId27"/>
    <p:sldId id="431" r:id="rId28"/>
    <p:sldId id="442" r:id="rId29"/>
    <p:sldId id="432" r:id="rId30"/>
    <p:sldId id="444" r:id="rId31"/>
    <p:sldId id="445" r:id="rId32"/>
    <p:sldId id="433" r:id="rId3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p15:clr>
            <a:srgbClr val="A4A3A4"/>
          </p15:clr>
        </p15:guide>
        <p15:guide id="2" pos="527">
          <p15:clr>
            <a:srgbClr val="A4A3A4"/>
          </p15:clr>
        </p15:guide>
        <p15:guide id="3" orient="horz"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erman" initials="" lastIdx="8" clrIdx="0"/>
  <p:cmAuthor id="2" name="Frank Cabri" initials="FC" lastIdx="14" clrIdx="1">
    <p:extLst/>
  </p:cmAuthor>
  <p:cmAuthor id="3" name="Ofer Hendler" initials="OH" lastIdx="2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C"/>
    <a:srgbClr val="006DB0"/>
    <a:srgbClr val="00416A"/>
    <a:srgbClr val="4A7EBB"/>
    <a:srgbClr val="E5E5E5"/>
    <a:srgbClr val="D8D1C9"/>
    <a:srgbClr val="762056"/>
    <a:srgbClr val="00AB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84120" autoAdjust="0"/>
  </p:normalViewPr>
  <p:slideViewPr>
    <p:cSldViewPr>
      <p:cViewPr varScale="1">
        <p:scale>
          <a:sx n="95" d="100"/>
          <a:sy n="95" d="100"/>
        </p:scale>
        <p:origin x="2616" y="96"/>
      </p:cViewPr>
      <p:guideLst>
        <p:guide orient="horz" pos="4156"/>
        <p:guide pos="527"/>
        <p:guide orient="horz" pos="336"/>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D2FB678-C6DB-4236-BFB0-9305661CACB9}" type="datetimeFigureOut">
              <a:rPr lang="en-US" smtClean="0"/>
              <a:t>8/12/2015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BD0F42D-8790-4727-ACFB-74ABE674AC91}" type="slidenum">
              <a:rPr lang="en-US" smtClean="0"/>
              <a:t>‹#›</a:t>
            </a:fld>
            <a:endParaRPr lang="en-US"/>
          </a:p>
        </p:txBody>
      </p:sp>
    </p:spTree>
    <p:extLst>
      <p:ext uri="{BB962C8B-B14F-4D97-AF65-F5344CB8AC3E}">
        <p14:creationId xmlns:p14="http://schemas.microsoft.com/office/powerpoint/2010/main" val="2918673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66B9B2-6347-4227-8137-C02BB34CFBAB}" type="datetimeFigureOut">
              <a:rPr lang="en-US" smtClean="0"/>
              <a:t>8/12/2015</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EB618E-E7A0-4729-95BE-B70CAF3AAE30}" type="slidenum">
              <a:rPr lang="en-US" smtClean="0"/>
              <a:t>‹#›</a:t>
            </a:fld>
            <a:endParaRPr lang="en-US" dirty="0"/>
          </a:p>
        </p:txBody>
      </p:sp>
    </p:spTree>
    <p:extLst>
      <p:ext uri="{BB962C8B-B14F-4D97-AF65-F5344CB8AC3E}">
        <p14:creationId xmlns:p14="http://schemas.microsoft.com/office/powerpoint/2010/main" val="271073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EB618E-E7A0-4729-95BE-B70CAF3AAE30}" type="slidenum">
              <a:rPr lang="en-US" smtClean="0"/>
              <a:pPr/>
              <a:t>1</a:t>
            </a:fld>
            <a:endParaRPr lang="en-US" dirty="0"/>
          </a:p>
        </p:txBody>
      </p:sp>
    </p:spTree>
    <p:extLst>
      <p:ext uri="{BB962C8B-B14F-4D97-AF65-F5344CB8AC3E}">
        <p14:creationId xmlns:p14="http://schemas.microsoft.com/office/powerpoint/2010/main" val="87334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EB618E-E7A0-4729-95BE-B70CAF3AAE30}" type="slidenum">
              <a:rPr lang="en-US" smtClean="0"/>
              <a:t>11</a:t>
            </a:fld>
            <a:endParaRPr lang="en-US" dirty="0"/>
          </a:p>
        </p:txBody>
      </p:sp>
    </p:spTree>
    <p:extLst>
      <p:ext uri="{BB962C8B-B14F-4D97-AF65-F5344CB8AC3E}">
        <p14:creationId xmlns:p14="http://schemas.microsoft.com/office/powerpoint/2010/main" val="359834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EB618E-E7A0-4729-95BE-B70CAF3AAE30}" type="slidenum">
              <a:rPr lang="en-US" smtClean="0"/>
              <a:t>12</a:t>
            </a:fld>
            <a:endParaRPr lang="en-US" dirty="0"/>
          </a:p>
        </p:txBody>
      </p:sp>
    </p:spTree>
    <p:extLst>
      <p:ext uri="{BB962C8B-B14F-4D97-AF65-F5344CB8AC3E}">
        <p14:creationId xmlns:p14="http://schemas.microsoft.com/office/powerpoint/2010/main" val="219521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EB618E-E7A0-4729-95BE-B70CAF3AAE30}" type="slidenum">
              <a:rPr lang="en-US" smtClean="0"/>
              <a:t>13</a:t>
            </a:fld>
            <a:endParaRPr lang="en-US" dirty="0"/>
          </a:p>
        </p:txBody>
      </p:sp>
    </p:spTree>
    <p:extLst>
      <p:ext uri="{BB962C8B-B14F-4D97-AF65-F5344CB8AC3E}">
        <p14:creationId xmlns:p14="http://schemas.microsoft.com/office/powerpoint/2010/main" val="123730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EB618E-E7A0-4729-95BE-B70CAF3AAE30}" type="slidenum">
              <a:rPr lang="en-US" smtClean="0"/>
              <a:t>14</a:t>
            </a:fld>
            <a:endParaRPr lang="en-US" dirty="0"/>
          </a:p>
        </p:txBody>
      </p:sp>
    </p:spTree>
    <p:extLst>
      <p:ext uri="{BB962C8B-B14F-4D97-AF65-F5344CB8AC3E}">
        <p14:creationId xmlns:p14="http://schemas.microsoft.com/office/powerpoint/2010/main" val="971618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Build-out slide</a:t>
            </a:r>
          </a:p>
          <a:p>
            <a:endParaRPr lang="en-US" dirty="0"/>
          </a:p>
          <a:p>
            <a:r>
              <a:rPr lang="en-US" dirty="0"/>
              <a:t>[Next] The features we’ve developed are in direct response to what we’re seeing in the market.  There have been some popular use cases that have clearly emerged head and shoulders above the rest.  I think it’ll be helpful for you guys to go over some of these.</a:t>
            </a:r>
          </a:p>
          <a:p>
            <a:endParaRPr lang="en-US" dirty="0"/>
          </a:p>
          <a:p>
            <a:pPr marL="232943" indent="-232943">
              <a:buAutoNum type="arabicPeriod"/>
            </a:pPr>
            <a:r>
              <a:rPr lang="en-US" dirty="0"/>
              <a:t>Office 365 has been gaining a lot of traction since its release a few years ago.  It encompasses several MSFT services, such as Exchange, Yammer, Lync, SharePoint, OneDrive, and many others.  However, there’s a common thread amongst all these services from a security standpoint.  Endpoint access control (think proliferation of mobile devices and BYOD), monitoring and controlling specific actions like uploading and downloading of files, and preventing account takeovers.  [Next]</a:t>
            </a:r>
          </a:p>
          <a:p>
            <a:pPr marL="232943" indent="-232943">
              <a:buAutoNum type="arabicPeriod"/>
            </a:pPr>
            <a:endParaRPr lang="en-US" dirty="0"/>
          </a:p>
          <a:p>
            <a:pPr marL="232943" indent="-232943" defTabSz="931774">
              <a:buFontTx/>
              <a:buAutoNum type="arabicPeriod"/>
              <a:defRPr/>
            </a:pPr>
            <a:r>
              <a:rPr lang="en-US" dirty="0"/>
              <a:t>The AWS Management Console also presents unique challenges.  If a hacker or malicious insider were to take control of the AWS console, this is like having the keys to the kingdom.  He or she could delete customer data, fire up unwanted instances, and all kinds of havoc.  This underscores the need to have controls to prevent account takeovers from happening, enforcing policies to block certain high-risk activities, and even force two-factor authentication, if need be.  [Next]</a:t>
            </a:r>
          </a:p>
          <a:p>
            <a:pPr marL="232943" indent="-232943">
              <a:buAutoNum type="arabicPeriod"/>
            </a:pPr>
            <a:endParaRPr lang="en-US" dirty="0"/>
          </a:p>
          <a:p>
            <a:pPr marL="232943" indent="-232943">
              <a:buAutoNum type="arabicPeriod"/>
            </a:pPr>
            <a:r>
              <a:rPr lang="en-US" dirty="0"/>
              <a:t>Another use case is that of controlling collaboration and file sharing.  Box, Dropbox, and SharePoint are hugely popular yet they present problems with data security and compliance, since you don’t know who’s sharing what nor can you enforce policies that can limit uploads, downloads, shares, and the like, not to mention that PII, PCI, and HIPAA data is oftentimes within these files.  [Next]</a:t>
            </a:r>
          </a:p>
          <a:p>
            <a:pPr marL="232943" indent="-232943">
              <a:buAutoNum type="arabicPeriod"/>
            </a:pPr>
            <a:endParaRPr lang="en-US" dirty="0"/>
          </a:p>
          <a:p>
            <a:pPr marL="232943" indent="-232943">
              <a:buAutoNum type="arabicPeriod"/>
            </a:pPr>
            <a:r>
              <a:rPr lang="en-US" dirty="0"/>
              <a:t>And, of course, as highlighted several times already in this webinar, discovery of line of business apps, whether sanctioned or not by IT, remains a thorny issue for many IT admins.</a:t>
            </a:r>
          </a:p>
        </p:txBody>
      </p:sp>
      <p:sp>
        <p:nvSpPr>
          <p:cNvPr id="4" name="Slide Number Placeholder 3"/>
          <p:cNvSpPr>
            <a:spLocks noGrp="1"/>
          </p:cNvSpPr>
          <p:nvPr>
            <p:ph type="sldNum" sz="quarter" idx="10"/>
          </p:nvPr>
        </p:nvSpPr>
        <p:spPr/>
        <p:txBody>
          <a:bodyPr/>
          <a:lstStyle/>
          <a:p>
            <a:fld id="{B5EB397C-4E4D-044C-A3C5-411607A2B616}" type="slidenum">
              <a:rPr lang="en-US" smtClean="0"/>
              <a:pPr/>
              <a:t>15</a:t>
            </a:fld>
            <a:endParaRPr lang="en-US" dirty="0"/>
          </a:p>
        </p:txBody>
      </p:sp>
    </p:spTree>
    <p:extLst>
      <p:ext uri="{BB962C8B-B14F-4D97-AF65-F5344CB8AC3E}">
        <p14:creationId xmlns:p14="http://schemas.microsoft.com/office/powerpoint/2010/main" val="1581531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EB618E-E7A0-4729-95BE-B70CAF3AAE30}" type="slidenum">
              <a:rPr lang="en-US" smtClean="0"/>
              <a:t>16</a:t>
            </a:fld>
            <a:endParaRPr lang="en-US" dirty="0"/>
          </a:p>
        </p:txBody>
      </p:sp>
    </p:spTree>
    <p:extLst>
      <p:ext uri="{BB962C8B-B14F-4D97-AF65-F5344CB8AC3E}">
        <p14:creationId xmlns:p14="http://schemas.microsoft.com/office/powerpoint/2010/main" val="2670121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kern="1200" dirty="0" smtClean="0">
                <a:solidFill>
                  <a:schemeClr val="tx1"/>
                </a:solidFill>
                <a:effectLst/>
                <a:latin typeface="+mn-lt"/>
                <a:ea typeface="ＭＳ Ｐゴシック" charset="0"/>
                <a:cs typeface="ＭＳ Ｐゴシック" charset="0"/>
              </a:rPr>
              <a:t>At its core, R|W</a:t>
            </a:r>
            <a:r>
              <a:rPr lang="en-US" sz="1200" u="none" kern="1200" baseline="0" dirty="0" smtClean="0">
                <a:solidFill>
                  <a:schemeClr val="tx1"/>
                </a:solidFill>
                <a:effectLst/>
                <a:latin typeface="+mn-lt"/>
                <a:ea typeface="ＭＳ Ｐゴシック" charset="0"/>
                <a:cs typeface="ＭＳ Ｐゴシック" charset="0"/>
              </a:rPr>
              <a:t> is all about helping you protect your critical data amid the constantly-changing world.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u="none" kern="1200" baseline="0" dirty="0" smtClean="0">
              <a:solidFill>
                <a:schemeClr val="tx1"/>
              </a:solidFill>
              <a:effectLst/>
              <a:latin typeface="+mn-lt"/>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kern="1200" baseline="0" dirty="0" smtClean="0">
                <a:solidFill>
                  <a:schemeClr val="tx1"/>
                </a:solidFill>
                <a:effectLst/>
                <a:latin typeface="+mn-lt"/>
                <a:ea typeface="ＭＳ Ｐゴシック" charset="0"/>
                <a:cs typeface="ＭＳ Ｐゴシック" charset="0"/>
              </a:rPr>
              <a:t>We make it possible for your employees, contractors and partners to embrace innovative technologies and securely use information and applications in new, exciting ways – while STILL maintaining visibility and control of your company’s key assets.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u="none" kern="1200" baseline="0" dirty="0" smtClean="0">
              <a:solidFill>
                <a:schemeClr val="tx1"/>
              </a:solidFill>
              <a:effectLst/>
              <a:latin typeface="+mn-lt"/>
              <a:ea typeface="ＭＳ Ｐゴシック" charset="0"/>
              <a:cs typeface="ＭＳ Ｐゴシック" charset="0"/>
            </a:endParaRPr>
          </a:p>
          <a:p>
            <a:pPr marL="0"/>
            <a:r>
              <a:rPr lang="en-US" sz="1200" kern="1200" dirty="0" smtClean="0">
                <a:solidFill>
                  <a:schemeClr val="tx1"/>
                </a:solidFill>
                <a:effectLst/>
                <a:latin typeface="+mn-lt"/>
                <a:ea typeface="ＭＳ Ｐゴシック" charset="0"/>
                <a:cs typeface="ＭＳ Ｐゴシック" charset="0"/>
              </a:rPr>
              <a:t>This is what we stand for and this is what separates us from the bulk of security vendors that, frankly, are often only focused on threats and discrete aspects of an attack.  Yes, these things are important, but today’s reality requires a new – data-centric – approach to security.</a:t>
            </a:r>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43F887A6-A083-C742-B9B0-632566C421A5}"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5152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R|W created</a:t>
            </a:r>
            <a:r>
              <a:rPr lang="en-US" baseline="0" dirty="0" smtClean="0"/>
              <a:t> the TRITON security platform specifically to deliver this data-centric approach. </a:t>
            </a:r>
          </a:p>
          <a:p>
            <a:endParaRPr lang="en-US" baseline="0" dirty="0" smtClean="0"/>
          </a:p>
          <a:p>
            <a:r>
              <a:rPr lang="en-US" baseline="0" dirty="0" smtClean="0"/>
              <a:t>It provides a foundation for securely accessing data, the web, and email that scales from the desktop, through the enterprise network, up to the cloud. </a:t>
            </a:r>
          </a:p>
          <a:p>
            <a:endParaRPr lang="en-US" dirty="0" smtClean="0"/>
          </a:p>
          <a:p>
            <a:pPr marL="0"/>
            <a:r>
              <a:rPr lang="en-US" baseline="0" dirty="0" smtClean="0"/>
              <a:t>What makes us excited about working with Imperva Skyfence is that it enables TRITON to give you visibility into what your users are doing in the cloud. </a:t>
            </a:r>
          </a:p>
          <a:p>
            <a:pPr marL="0"/>
            <a:endParaRPr lang="en-US" baseline="0" dirty="0" smtClean="0"/>
          </a:p>
          <a:p>
            <a:pPr marL="0" marR="0" indent="-233363" algn="l" defTabSz="914400" rtl="0" eaLnBrk="0" fontAlgn="base" latinLnBrk="0" hangingPunct="0">
              <a:lnSpc>
                <a:spcPct val="100000"/>
              </a:lnSpc>
              <a:spcBef>
                <a:spcPct val="30000"/>
              </a:spcBef>
              <a:spcAft>
                <a:spcPct val="0"/>
              </a:spcAft>
              <a:buClrTx/>
              <a:buSzTx/>
              <a:buFontTx/>
              <a:buNone/>
              <a:tabLst/>
              <a:defRPr/>
            </a:pPr>
            <a:r>
              <a:rPr lang="en-US" dirty="0" smtClean="0"/>
              <a:t>In particular,</a:t>
            </a:r>
            <a:r>
              <a:rPr lang="en-US" baseline="0" dirty="0" smtClean="0"/>
              <a:t> TRITON now can help you get your arms around cloud apps that your employees, contractors and others are using without your knowledge – likely going against your established security policies. </a:t>
            </a:r>
          </a:p>
          <a:p>
            <a:pPr marL="0"/>
            <a:endParaRPr lang="en-US" dirty="0" smtClean="0"/>
          </a:p>
        </p:txBody>
      </p:sp>
      <p:sp>
        <p:nvSpPr>
          <p:cNvPr id="4" name="Slide Number Placeholder 3"/>
          <p:cNvSpPr>
            <a:spLocks noGrp="1"/>
          </p:cNvSpPr>
          <p:nvPr>
            <p:ph type="sldNum" sz="quarter" idx="10"/>
          </p:nvPr>
        </p:nvSpPr>
        <p:spPr/>
        <p:txBody>
          <a:bodyPr/>
          <a:lstStyle/>
          <a:p>
            <a:fld id="{8D50055E-C2EC-DB4E-8FBF-4BAEC0627059}"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2654613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smtClean="0"/>
              <a:t>TRITON is able to give you this visibility because</a:t>
            </a:r>
            <a:r>
              <a:rPr lang="en-US" baseline="0" dirty="0" smtClean="0"/>
              <a:t> it </a:t>
            </a:r>
            <a:r>
              <a:rPr lang="en-US" dirty="0" smtClean="0"/>
              <a:t>looks at data from the perspective</a:t>
            </a:r>
            <a:r>
              <a:rPr lang="en-US" baseline="0" dirty="0" smtClean="0"/>
              <a:t> of:</a:t>
            </a:r>
          </a:p>
          <a:p>
            <a:pPr marL="0" lvl="0" indent="0">
              <a:buFont typeface="Arial" panose="020B0604020202020204" pitchFamily="34" charset="0"/>
              <a:buNone/>
            </a:pPr>
            <a:endParaRPr lang="en-US" baseline="0" dirty="0" smtClean="0"/>
          </a:p>
          <a:p>
            <a:pPr marL="171450" lvl="0" indent="-171450">
              <a:buFont typeface="Arial" panose="020B0604020202020204" pitchFamily="34" charset="0"/>
              <a:buChar char="•"/>
            </a:pPr>
            <a:r>
              <a:rPr lang="en-US" baseline="0" dirty="0" smtClean="0"/>
              <a:t>who is trying to access it, </a:t>
            </a:r>
          </a:p>
          <a:p>
            <a:pPr marL="171450" lvl="0" indent="-171450">
              <a:buFont typeface="Arial" panose="020B0604020202020204" pitchFamily="34" charset="0"/>
              <a:buChar char="•"/>
            </a:pPr>
            <a:r>
              <a:rPr lang="en-US" baseline="0" dirty="0" smtClean="0"/>
              <a:t>where they are trying to move it, </a:t>
            </a:r>
          </a:p>
          <a:p>
            <a:pPr marL="171450" lvl="0" indent="-171450">
              <a:buFont typeface="Arial" panose="020B0604020202020204" pitchFamily="34" charset="0"/>
              <a:buChar char="•"/>
            </a:pPr>
            <a:r>
              <a:rPr lang="en-US" baseline="0" dirty="0" smtClean="0"/>
              <a:t>and via what protocol they are using. </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You use TRITON to express your Corporate Security Policies and automatically take the appropriate action in each context.</a:t>
            </a:r>
          </a:p>
        </p:txBody>
      </p:sp>
      <p:sp>
        <p:nvSpPr>
          <p:cNvPr id="4" name="Slide Number Placeholder 3"/>
          <p:cNvSpPr>
            <a:spLocks noGrp="1"/>
          </p:cNvSpPr>
          <p:nvPr>
            <p:ph type="sldNum" sz="quarter" idx="10"/>
          </p:nvPr>
        </p:nvSpPr>
        <p:spPr/>
        <p:txBody>
          <a:bodyPr/>
          <a:lstStyle/>
          <a:p>
            <a:fld id="{8D50055E-C2EC-DB4E-8FBF-4BAEC0627059}"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3028451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result is that you can quickly </a:t>
            </a:r>
            <a:r>
              <a:rPr lang="en-US" b="1" baseline="0" dirty="0" smtClean="0"/>
              <a:t>discover</a:t>
            </a:r>
            <a:r>
              <a:rPr lang="en-US" baseline="0" dirty="0" smtClean="0"/>
              <a:t> which cloud apps are being used illicitly, and </a:t>
            </a:r>
            <a:r>
              <a:rPr lang="en-US" b="1" baseline="0" dirty="0" smtClean="0"/>
              <a:t>understand</a:t>
            </a:r>
            <a:r>
              <a:rPr lang="en-US" b="0" baseline="0" dirty="0" smtClean="0"/>
              <a:t> the risks that each app might entail.</a:t>
            </a:r>
          </a:p>
          <a:p>
            <a:endParaRPr lang="en-US" b="0" baseline="0" dirty="0" smtClean="0"/>
          </a:p>
          <a:p>
            <a:pPr marL="0"/>
            <a:r>
              <a:rPr lang="en-US" dirty="0" smtClean="0"/>
              <a:t>In</a:t>
            </a:r>
            <a:r>
              <a:rPr lang="en-US" baseline="0" dirty="0" smtClean="0"/>
              <a:t> addition, you can who within your organization is using these apps, so that you can educate them on alternatives or potentially enforce limits on access to keep your data safe.</a:t>
            </a:r>
          </a:p>
          <a:p>
            <a:pPr marL="0"/>
            <a:endParaRPr lang="en-US" baseline="0" dirty="0" smtClean="0"/>
          </a:p>
        </p:txBody>
      </p:sp>
      <p:sp>
        <p:nvSpPr>
          <p:cNvPr id="4" name="Slide Number Placeholder 3"/>
          <p:cNvSpPr>
            <a:spLocks noGrp="1"/>
          </p:cNvSpPr>
          <p:nvPr>
            <p:ph type="sldNum" sz="quarter" idx="10"/>
          </p:nvPr>
        </p:nvSpPr>
        <p:spPr/>
        <p:txBody>
          <a:bodyPr/>
          <a:lstStyle/>
          <a:p>
            <a:fld id="{D2EB618E-E7A0-4729-95BE-B70CAF3AAE30}" type="slidenum">
              <a:rPr lang="en-US" smtClean="0"/>
              <a:t>20</a:t>
            </a:fld>
            <a:endParaRPr lang="en-US" dirty="0"/>
          </a:p>
        </p:txBody>
      </p:sp>
    </p:spTree>
    <p:extLst>
      <p:ext uri="{BB962C8B-B14F-4D97-AF65-F5344CB8AC3E}">
        <p14:creationId xmlns:p14="http://schemas.microsoft.com/office/powerpoint/2010/main" val="182989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a:t>
            </a:r>
            <a:r>
              <a:rPr lang="en-US" dirty="0" err="1"/>
              <a:t>lil</a:t>
            </a:r>
            <a:r>
              <a:rPr lang="en-US" dirty="0"/>
              <a:t> sneak peek at what we’ll be covering over the next hour or so.</a:t>
            </a:r>
          </a:p>
          <a:p>
            <a:endParaRPr lang="en-US" dirty="0"/>
          </a:p>
          <a:p>
            <a:r>
              <a:rPr lang="en-US" dirty="0"/>
              <a:t>We’ll start with a very brief overview of the market </a:t>
            </a:r>
            <a:r>
              <a:rPr lang="en-US" dirty="0" err="1"/>
              <a:t>Skyfence</a:t>
            </a:r>
            <a:r>
              <a:rPr lang="en-US" dirty="0"/>
              <a:t> plays in, taking a closer look at the risks and gaps vendors are trying to address.  We’ll spend some time examining the popular use cases of </a:t>
            </a:r>
            <a:r>
              <a:rPr lang="en-US" dirty="0" err="1"/>
              <a:t>Skyfence</a:t>
            </a:r>
            <a:r>
              <a:rPr lang="en-US" dirty="0"/>
              <a:t>, which will set the stage for a discussion on the new v4.0 features.</a:t>
            </a:r>
          </a:p>
          <a:p>
            <a:endParaRPr lang="en-US" dirty="0"/>
          </a:p>
          <a:p>
            <a:r>
              <a:rPr lang="en-US" dirty="0"/>
              <a:t>Next, we’ll go over some of the main deployment considerations as customers look to implement </a:t>
            </a:r>
            <a:r>
              <a:rPr lang="en-US" dirty="0" err="1"/>
              <a:t>Skyfence</a:t>
            </a:r>
            <a:r>
              <a:rPr lang="en-US" dirty="0"/>
              <a:t> within their environments.</a:t>
            </a:r>
          </a:p>
          <a:p>
            <a:endParaRPr lang="en-US" dirty="0"/>
          </a:p>
          <a:p>
            <a:r>
              <a:rPr lang="en-US" dirty="0"/>
              <a:t>Then we’ll hit the juicy part of </a:t>
            </a:r>
            <a:r>
              <a:rPr lang="en-US"/>
              <a:t>the presentation </a:t>
            </a:r>
            <a:r>
              <a:rPr lang="en-US" dirty="0"/>
              <a:t>– a live demo.  This’ll give you chance to see for your own eyes </a:t>
            </a:r>
            <a:r>
              <a:rPr lang="en-US" dirty="0" err="1"/>
              <a:t>Skyfence</a:t>
            </a:r>
            <a:r>
              <a:rPr lang="en-US" dirty="0"/>
              <a:t> in action.</a:t>
            </a:r>
          </a:p>
          <a:p>
            <a:endParaRPr lang="en-US" dirty="0"/>
          </a:p>
          <a:p>
            <a:r>
              <a:rPr lang="en-US" dirty="0"/>
              <a:t>And, finally, we’ve set aside some time towards the end to answer any questions you might have.</a:t>
            </a:r>
          </a:p>
          <a:p>
            <a:endParaRPr lang="en-US" dirty="0"/>
          </a:p>
        </p:txBody>
      </p:sp>
      <p:sp>
        <p:nvSpPr>
          <p:cNvPr id="4" name="Slide Number Placeholder 3"/>
          <p:cNvSpPr>
            <a:spLocks noGrp="1"/>
          </p:cNvSpPr>
          <p:nvPr>
            <p:ph type="sldNum" sz="quarter" idx="10"/>
          </p:nvPr>
        </p:nvSpPr>
        <p:spPr/>
        <p:txBody>
          <a:bodyPr/>
          <a:lstStyle/>
          <a:p>
            <a:fld id="{D2EB618E-E7A0-4729-95BE-B70CAF3AAE30}" type="slidenum">
              <a:rPr lang="en-US" smtClean="0"/>
              <a:t>3</a:t>
            </a:fld>
            <a:endParaRPr lang="en-US" dirty="0"/>
          </a:p>
        </p:txBody>
      </p:sp>
    </p:spTree>
    <p:extLst>
      <p:ext uri="{BB962C8B-B14F-4D97-AF65-F5344CB8AC3E}">
        <p14:creationId xmlns:p14="http://schemas.microsoft.com/office/powerpoint/2010/main" val="76244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aseline="0" dirty="0" smtClean="0"/>
              <a:t>Ultimately, it’s about giving you the information you need to make decisions about cloud app usage and ensure that your security policies are being followed.</a:t>
            </a:r>
            <a:endParaRPr lang="en-US" dirty="0" smtClean="0"/>
          </a:p>
          <a:p>
            <a:endParaRPr lang="en-US" dirty="0"/>
          </a:p>
        </p:txBody>
      </p:sp>
      <p:sp>
        <p:nvSpPr>
          <p:cNvPr id="4" name="Slide Number Placeholder 3"/>
          <p:cNvSpPr>
            <a:spLocks noGrp="1"/>
          </p:cNvSpPr>
          <p:nvPr>
            <p:ph type="sldNum" sz="quarter" idx="10"/>
          </p:nvPr>
        </p:nvSpPr>
        <p:spPr/>
        <p:txBody>
          <a:bodyPr/>
          <a:lstStyle/>
          <a:p>
            <a:fld id="{D2EB618E-E7A0-4729-95BE-B70CAF3AAE30}" type="slidenum">
              <a:rPr lang="en-US" smtClean="0"/>
              <a:t>21</a:t>
            </a:fld>
            <a:endParaRPr lang="en-US" dirty="0"/>
          </a:p>
        </p:txBody>
      </p:sp>
    </p:spTree>
    <p:extLst>
      <p:ext uri="{BB962C8B-B14F-4D97-AF65-F5344CB8AC3E}">
        <p14:creationId xmlns:p14="http://schemas.microsoft.com/office/powerpoint/2010/main" val="1829893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see</a:t>
            </a:r>
            <a:r>
              <a:rPr lang="en-US" baseline="0" dirty="0" smtClean="0"/>
              <a:t> an example of how TRITON RiskVision – one of the solutions powered by the TRITON platform -- displays risk information about cloud apps.</a:t>
            </a:r>
          </a:p>
          <a:p>
            <a:endParaRPr lang="en-US" baseline="0" dirty="0" smtClean="0"/>
          </a:p>
          <a:p>
            <a:pPr marL="0"/>
            <a:r>
              <a:rPr lang="en-US" dirty="0" smtClean="0"/>
              <a:t>In</a:t>
            </a:r>
            <a:r>
              <a:rPr lang="en-US" baseline="0" dirty="0" smtClean="0"/>
              <a:t> this screenshot, we can see that a particular user – let’s call him “David Trump (</a:t>
            </a:r>
            <a:r>
              <a:rPr lang="en-US" baseline="0" dirty="0" err="1" smtClean="0"/>
              <a:t>dtrump</a:t>
            </a:r>
            <a:r>
              <a:rPr lang="en-US" baseline="0" dirty="0" smtClean="0"/>
              <a:t>)” -- has accessed a </a:t>
            </a:r>
            <a:r>
              <a:rPr lang="en-US" baseline="0" dirty="0" err="1" smtClean="0"/>
              <a:t>HIGH-risk</a:t>
            </a:r>
            <a:r>
              <a:rPr lang="en-US" baseline="0" dirty="0" smtClean="0"/>
              <a:t> cloud application that is an online storage site (photos).</a:t>
            </a:r>
          </a:p>
          <a:p>
            <a:pPr marL="0"/>
            <a:endParaRPr lang="en-US" baseline="0" dirty="0" smtClean="0"/>
          </a:p>
        </p:txBody>
      </p:sp>
      <p:sp>
        <p:nvSpPr>
          <p:cNvPr id="4" name="Header Placeholder 3"/>
          <p:cNvSpPr>
            <a:spLocks noGrp="1"/>
          </p:cNvSpPr>
          <p:nvPr>
            <p:ph type="hdr" sz="quarter" idx="10"/>
          </p:nvPr>
        </p:nvSpPr>
        <p:spPr/>
        <p:txBody>
          <a:bodyPr/>
          <a:lstStyle/>
          <a:p>
            <a:pPr>
              <a:defRPr/>
            </a:pPr>
            <a:r>
              <a:rPr lang="en-US" smtClean="0">
                <a:solidFill>
                  <a:srgbClr val="000000"/>
                </a:solidFill>
              </a:rPr>
              <a:t>Presentation Title</a:t>
            </a:r>
            <a:endParaRPr lang="en-US">
              <a:solidFill>
                <a:srgbClr val="000000"/>
              </a:solidFill>
            </a:endParaRPr>
          </a:p>
        </p:txBody>
      </p:sp>
      <p:sp>
        <p:nvSpPr>
          <p:cNvPr id="5" name="Date Placeholder 4"/>
          <p:cNvSpPr>
            <a:spLocks noGrp="1"/>
          </p:cNvSpPr>
          <p:nvPr>
            <p:ph type="dt" idx="11"/>
          </p:nvPr>
        </p:nvSpPr>
        <p:spPr/>
        <p:txBody>
          <a:bodyPr/>
          <a:lstStyle/>
          <a:p>
            <a:pPr>
              <a:defRPr/>
            </a:pPr>
            <a:fld id="{108402C7-C5F5-4BDE-94CA-4160ADCFAEC0}" type="datetime4">
              <a:rPr lang="en-US" smtClean="0">
                <a:solidFill>
                  <a:srgbClr val="000000"/>
                </a:solidFill>
              </a:rPr>
              <a:pPr>
                <a:defRPr/>
              </a:pPr>
              <a:t>August 12, 2015</a:t>
            </a:fld>
            <a:endParaRPr lang="en-US">
              <a:solidFill>
                <a:srgbClr val="000000"/>
              </a:solidFill>
            </a:endParaRPr>
          </a:p>
        </p:txBody>
      </p:sp>
      <p:sp>
        <p:nvSpPr>
          <p:cNvPr id="6" name="Footer Placeholder 5"/>
          <p:cNvSpPr>
            <a:spLocks noGrp="1"/>
          </p:cNvSpPr>
          <p:nvPr>
            <p:ph type="ftr" sz="quarter" idx="12"/>
          </p:nvPr>
        </p:nvSpPr>
        <p:spPr/>
        <p:txBody>
          <a:bodyPr/>
          <a:lstStyle/>
          <a:p>
            <a:pPr>
              <a:defRPr/>
            </a:pPr>
            <a:r>
              <a:rPr lang="en-US" smtClean="0">
                <a:solidFill>
                  <a:srgbClr val="000000"/>
                </a:solidFill>
              </a:rPr>
              <a:t>Speaker Name</a:t>
            </a:r>
            <a:endParaRPr lang="en-US">
              <a:solidFill>
                <a:srgbClr val="000000"/>
              </a:solidFill>
            </a:endParaRPr>
          </a:p>
        </p:txBody>
      </p:sp>
      <p:sp>
        <p:nvSpPr>
          <p:cNvPr id="7" name="Slide Number Placeholder 6"/>
          <p:cNvSpPr>
            <a:spLocks noGrp="1"/>
          </p:cNvSpPr>
          <p:nvPr>
            <p:ph type="sldNum" sz="quarter" idx="13"/>
          </p:nvPr>
        </p:nvSpPr>
        <p:spPr/>
        <p:txBody>
          <a:bodyPr/>
          <a:lstStyle/>
          <a:p>
            <a:pPr>
              <a:defRPr/>
            </a:pPr>
            <a:fld id="{75914DDF-2AE4-4335-9D5E-C5D08CF680A6}"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1481382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aseline="0" dirty="0" smtClean="0"/>
              <a:t>In addition to telling you what and who, RiskVision also rates the overall risk of the app and summarizes key elements of the app that either reduce or increase risk.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With this information, your security personnel can determine whether a conversation with the user might be in order to suggest an alternative to this particular app.</a:t>
            </a:r>
          </a:p>
        </p:txBody>
      </p:sp>
      <p:sp>
        <p:nvSpPr>
          <p:cNvPr id="4" name="Header Placeholder 3"/>
          <p:cNvSpPr>
            <a:spLocks noGrp="1"/>
          </p:cNvSpPr>
          <p:nvPr>
            <p:ph type="hdr" sz="quarter" idx="10"/>
          </p:nvPr>
        </p:nvSpPr>
        <p:spPr/>
        <p:txBody>
          <a:bodyPr/>
          <a:lstStyle/>
          <a:p>
            <a:pPr>
              <a:defRPr/>
            </a:pPr>
            <a:r>
              <a:rPr lang="en-US" smtClean="0">
                <a:solidFill>
                  <a:srgbClr val="000000"/>
                </a:solidFill>
              </a:rPr>
              <a:t>Presentation Title</a:t>
            </a:r>
            <a:endParaRPr lang="en-US">
              <a:solidFill>
                <a:srgbClr val="000000"/>
              </a:solidFill>
            </a:endParaRPr>
          </a:p>
        </p:txBody>
      </p:sp>
      <p:sp>
        <p:nvSpPr>
          <p:cNvPr id="5" name="Date Placeholder 4"/>
          <p:cNvSpPr>
            <a:spLocks noGrp="1"/>
          </p:cNvSpPr>
          <p:nvPr>
            <p:ph type="dt" idx="11"/>
          </p:nvPr>
        </p:nvSpPr>
        <p:spPr/>
        <p:txBody>
          <a:bodyPr/>
          <a:lstStyle/>
          <a:p>
            <a:pPr>
              <a:defRPr/>
            </a:pPr>
            <a:fld id="{108402C7-C5F5-4BDE-94CA-4160ADCFAEC0}" type="datetime4">
              <a:rPr lang="en-US" smtClean="0">
                <a:solidFill>
                  <a:srgbClr val="000000"/>
                </a:solidFill>
              </a:rPr>
              <a:pPr>
                <a:defRPr/>
              </a:pPr>
              <a:t>August 12, 2015</a:t>
            </a:fld>
            <a:endParaRPr lang="en-US">
              <a:solidFill>
                <a:srgbClr val="000000"/>
              </a:solidFill>
            </a:endParaRPr>
          </a:p>
        </p:txBody>
      </p:sp>
      <p:sp>
        <p:nvSpPr>
          <p:cNvPr id="6" name="Footer Placeholder 5"/>
          <p:cNvSpPr>
            <a:spLocks noGrp="1"/>
          </p:cNvSpPr>
          <p:nvPr>
            <p:ph type="ftr" sz="quarter" idx="12"/>
          </p:nvPr>
        </p:nvSpPr>
        <p:spPr/>
        <p:txBody>
          <a:bodyPr/>
          <a:lstStyle/>
          <a:p>
            <a:pPr>
              <a:defRPr/>
            </a:pPr>
            <a:r>
              <a:rPr lang="en-US" smtClean="0">
                <a:solidFill>
                  <a:srgbClr val="000000"/>
                </a:solidFill>
              </a:rPr>
              <a:t>Speaker Name</a:t>
            </a:r>
            <a:endParaRPr lang="en-US">
              <a:solidFill>
                <a:srgbClr val="000000"/>
              </a:solidFill>
            </a:endParaRPr>
          </a:p>
        </p:txBody>
      </p:sp>
      <p:sp>
        <p:nvSpPr>
          <p:cNvPr id="7" name="Slide Number Placeholder 6"/>
          <p:cNvSpPr>
            <a:spLocks noGrp="1"/>
          </p:cNvSpPr>
          <p:nvPr>
            <p:ph type="sldNum" sz="quarter" idx="13"/>
          </p:nvPr>
        </p:nvSpPr>
        <p:spPr/>
        <p:txBody>
          <a:bodyPr/>
          <a:lstStyle/>
          <a:p>
            <a:pPr>
              <a:defRPr/>
            </a:pPr>
            <a:fld id="{75914DDF-2AE4-4335-9D5E-C5D08CF680A6}"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1481382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smtClean="0"/>
              <a:t>In addition, RiskVision makes it easy for your</a:t>
            </a:r>
            <a:r>
              <a:rPr lang="en-US" baseline="0" dirty="0" smtClean="0"/>
              <a:t> teams to see at a glance which high-risk cloud apps are being used. </a:t>
            </a:r>
          </a:p>
          <a:p>
            <a:pPr marL="0"/>
            <a:endParaRPr lang="en-US" baseline="0" dirty="0" smtClean="0"/>
          </a:p>
          <a:p>
            <a:pPr marL="0"/>
            <a:r>
              <a:rPr lang="en-US" baseline="0" dirty="0" smtClean="0"/>
              <a:t>And, it shows the top users of those apps so that you can focus your education and remediation efforts.</a:t>
            </a:r>
            <a:endParaRPr lang="en-US" dirty="0" smtClean="0"/>
          </a:p>
          <a:p>
            <a:pPr marL="0"/>
            <a:endParaRPr lang="en-US" dirty="0" smtClean="0"/>
          </a:p>
        </p:txBody>
      </p:sp>
      <p:sp>
        <p:nvSpPr>
          <p:cNvPr id="4" name="Header Placeholder 3"/>
          <p:cNvSpPr>
            <a:spLocks noGrp="1"/>
          </p:cNvSpPr>
          <p:nvPr>
            <p:ph type="hdr" sz="quarter" idx="10"/>
          </p:nvPr>
        </p:nvSpPr>
        <p:spPr/>
        <p:txBody>
          <a:bodyPr/>
          <a:lstStyle/>
          <a:p>
            <a:pPr>
              <a:defRPr/>
            </a:pPr>
            <a:r>
              <a:rPr lang="en-US" smtClean="0">
                <a:solidFill>
                  <a:srgbClr val="000000"/>
                </a:solidFill>
              </a:rPr>
              <a:t>Presentation Title</a:t>
            </a:r>
            <a:endParaRPr lang="en-US">
              <a:solidFill>
                <a:srgbClr val="000000"/>
              </a:solidFill>
            </a:endParaRPr>
          </a:p>
        </p:txBody>
      </p:sp>
      <p:sp>
        <p:nvSpPr>
          <p:cNvPr id="5" name="Date Placeholder 4"/>
          <p:cNvSpPr>
            <a:spLocks noGrp="1"/>
          </p:cNvSpPr>
          <p:nvPr>
            <p:ph type="dt" idx="11"/>
          </p:nvPr>
        </p:nvSpPr>
        <p:spPr/>
        <p:txBody>
          <a:bodyPr/>
          <a:lstStyle/>
          <a:p>
            <a:pPr>
              <a:defRPr/>
            </a:pPr>
            <a:fld id="{108402C7-C5F5-4BDE-94CA-4160ADCFAEC0}" type="datetime4">
              <a:rPr lang="en-US" smtClean="0">
                <a:solidFill>
                  <a:srgbClr val="000000"/>
                </a:solidFill>
              </a:rPr>
              <a:pPr>
                <a:defRPr/>
              </a:pPr>
              <a:t>August 12, 2015</a:t>
            </a:fld>
            <a:endParaRPr lang="en-US">
              <a:solidFill>
                <a:srgbClr val="000000"/>
              </a:solidFill>
            </a:endParaRPr>
          </a:p>
        </p:txBody>
      </p:sp>
      <p:sp>
        <p:nvSpPr>
          <p:cNvPr id="6" name="Footer Placeholder 5"/>
          <p:cNvSpPr>
            <a:spLocks noGrp="1"/>
          </p:cNvSpPr>
          <p:nvPr>
            <p:ph type="ftr" sz="quarter" idx="12"/>
          </p:nvPr>
        </p:nvSpPr>
        <p:spPr/>
        <p:txBody>
          <a:bodyPr/>
          <a:lstStyle/>
          <a:p>
            <a:pPr>
              <a:defRPr/>
            </a:pPr>
            <a:r>
              <a:rPr lang="en-US" smtClean="0">
                <a:solidFill>
                  <a:srgbClr val="000000"/>
                </a:solidFill>
              </a:rPr>
              <a:t>Speaker Name</a:t>
            </a:r>
            <a:endParaRPr lang="en-US">
              <a:solidFill>
                <a:srgbClr val="000000"/>
              </a:solidFill>
            </a:endParaRPr>
          </a:p>
        </p:txBody>
      </p:sp>
      <p:sp>
        <p:nvSpPr>
          <p:cNvPr id="7" name="Slide Number Placeholder 6"/>
          <p:cNvSpPr>
            <a:spLocks noGrp="1"/>
          </p:cNvSpPr>
          <p:nvPr>
            <p:ph type="sldNum" sz="quarter" idx="13"/>
          </p:nvPr>
        </p:nvSpPr>
        <p:spPr/>
        <p:txBody>
          <a:bodyPr/>
          <a:lstStyle/>
          <a:p>
            <a:pPr>
              <a:defRPr/>
            </a:pPr>
            <a:fld id="{75914DDF-2AE4-4335-9D5E-C5D08CF680A6}"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3591506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Ultimately,</a:t>
            </a:r>
            <a:r>
              <a:rPr lang="en-US" baseline="0" dirty="0" smtClean="0"/>
              <a:t> what we’re talking about here today is a new way for you to raise the bar in data security. </a:t>
            </a:r>
          </a:p>
          <a:p>
            <a:endParaRPr lang="en-US" baseline="0" dirty="0" smtClean="0"/>
          </a:p>
          <a:p>
            <a:pPr marL="0"/>
            <a:r>
              <a:rPr lang="en-US" baseline="0" dirty="0" smtClean="0"/>
              <a:t>We’ve made sure that our respective products work seamlessly together so that Imperva customers can immediately add </a:t>
            </a:r>
            <a:r>
              <a:rPr lang="en-US" baseline="0" dirty="0" err="1" smtClean="0"/>
              <a:t>Raytheon|Websense</a:t>
            </a:r>
            <a:r>
              <a:rPr lang="en-US" baseline="0" dirty="0" smtClean="0"/>
              <a:t> products and vice versa. </a:t>
            </a:r>
          </a:p>
          <a:p>
            <a:pPr marL="0"/>
            <a:endParaRPr lang="en-US" baseline="0" dirty="0" smtClean="0"/>
          </a:p>
          <a:p>
            <a:pPr marL="0"/>
            <a:r>
              <a:rPr lang="en-US" baseline="0" dirty="0" smtClean="0"/>
              <a:t>And, we very excited to be embedding the Skyfence Cloud App Discovery Catalog into TRITON so that it can be used across our platform to extend your visibility and control to Cloud Apps and Shadow IT.</a:t>
            </a:r>
          </a:p>
        </p:txBody>
      </p:sp>
      <p:sp>
        <p:nvSpPr>
          <p:cNvPr id="4" name="Slide Number Placeholder 3"/>
          <p:cNvSpPr>
            <a:spLocks noGrp="1"/>
          </p:cNvSpPr>
          <p:nvPr>
            <p:ph type="sldNum" sz="quarter" idx="10"/>
          </p:nvPr>
        </p:nvSpPr>
        <p:spPr/>
        <p:txBody>
          <a:bodyPr/>
          <a:lstStyle/>
          <a:p>
            <a:fld id="{D2EB618E-E7A0-4729-95BE-B70CAF3AAE30}" type="slidenum">
              <a:rPr lang="en-US" smtClean="0"/>
              <a:t>25</a:t>
            </a:fld>
            <a:endParaRPr lang="en-US" dirty="0"/>
          </a:p>
        </p:txBody>
      </p:sp>
    </p:spTree>
    <p:extLst>
      <p:ext uri="{BB962C8B-B14F-4D97-AF65-F5344CB8AC3E}">
        <p14:creationId xmlns:p14="http://schemas.microsoft.com/office/powerpoint/2010/main" val="3253168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aseline="0" dirty="0" smtClean="0"/>
              <a:t>In the end, Imperva Skyfence and </a:t>
            </a:r>
            <a:r>
              <a:rPr lang="en-US" baseline="0" dirty="0" err="1" smtClean="0"/>
              <a:t>Raytheon|Websense</a:t>
            </a:r>
            <a:r>
              <a:rPr lang="en-US" baseline="0" dirty="0" smtClean="0"/>
              <a:t> want to empower you with the information and tools you need to prevent data theft that can come from the use of inappropriate cloud apps.</a:t>
            </a:r>
          </a:p>
        </p:txBody>
      </p:sp>
      <p:sp>
        <p:nvSpPr>
          <p:cNvPr id="4" name="Slide Number Placeholder 3"/>
          <p:cNvSpPr>
            <a:spLocks noGrp="1"/>
          </p:cNvSpPr>
          <p:nvPr>
            <p:ph type="sldNum" sz="quarter" idx="10"/>
          </p:nvPr>
        </p:nvSpPr>
        <p:spPr/>
        <p:txBody>
          <a:bodyPr/>
          <a:lstStyle/>
          <a:p>
            <a:fld id="{D2EB618E-E7A0-4729-95BE-B70CAF3AAE30}" type="slidenum">
              <a:rPr lang="en-US" smtClean="0"/>
              <a:t>26</a:t>
            </a:fld>
            <a:endParaRPr lang="en-US" dirty="0"/>
          </a:p>
        </p:txBody>
      </p:sp>
    </p:spTree>
    <p:extLst>
      <p:ext uri="{BB962C8B-B14F-4D97-AF65-F5344CB8AC3E}">
        <p14:creationId xmlns:p14="http://schemas.microsoft.com/office/powerpoint/2010/main" val="325316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Let’s start with the easy stuff – who is </a:t>
            </a:r>
            <a:r>
              <a:rPr lang="en-US" dirty="0" err="1"/>
              <a:t>Skyfence</a:t>
            </a:r>
            <a:r>
              <a:rPr lang="en-US" dirty="0"/>
              <a:t>?  In a nutshell, </a:t>
            </a:r>
            <a:r>
              <a:rPr lang="en-US" dirty="0" err="1"/>
              <a:t>Skyfence</a:t>
            </a:r>
            <a:r>
              <a:rPr lang="en-US" dirty="0"/>
              <a:t> provides visibility and control over the use of cloud apps.  This includes the automatic discovery of cloud app use, contextual risk assessment, and enforcement of appropriate controls for SaaS and production apps in order to mitigate risk.  </a:t>
            </a:r>
          </a:p>
          <a:p>
            <a:pPr lvl="0"/>
            <a:endParaRPr lang="en-US" dirty="0"/>
          </a:p>
          <a:p>
            <a:pPr lvl="0"/>
            <a:r>
              <a:rPr lang="en-US" dirty="0" err="1"/>
              <a:t>Skyfence</a:t>
            </a:r>
            <a:r>
              <a:rPr lang="en-US" dirty="0"/>
              <a:t> was founded in response to the rapidly growing trend of cloud app usage in the workplace, specifically the visibility and control </a:t>
            </a:r>
            <a:r>
              <a:rPr lang="en-US" dirty="0" err="1"/>
              <a:t>blindspot</a:t>
            </a:r>
            <a:r>
              <a:rPr lang="en-US" dirty="0"/>
              <a:t> for IT because many of these cloud apps are being used without IT’s blessing or knowledge.  And traditional controls can’t address these new pain points caused by the cloud.  Hence, </a:t>
            </a:r>
            <a:r>
              <a:rPr lang="en-US" dirty="0" err="1"/>
              <a:t>Skyfence</a:t>
            </a:r>
            <a:r>
              <a:rPr lang="en-US" dirty="0"/>
              <a:t> saw an opportunity to address these pains.</a:t>
            </a:r>
          </a:p>
          <a:p>
            <a:pPr lvl="0"/>
            <a:endParaRPr lang="en-US" dirty="0"/>
          </a:p>
          <a:p>
            <a:pPr lvl="0"/>
            <a:r>
              <a:rPr lang="en-US" dirty="0" err="1"/>
              <a:t>Skyfence</a:t>
            </a:r>
            <a:r>
              <a:rPr lang="en-US" dirty="0"/>
              <a:t> was the first company to be acquired in this space, having been acquired by </a:t>
            </a:r>
            <a:r>
              <a:rPr lang="en-US" dirty="0" err="1"/>
              <a:t>Imperva</a:t>
            </a:r>
            <a:r>
              <a:rPr lang="en-US" dirty="0"/>
              <a:t> a year ago for $60 million.  And, since all of you are already familiar with </a:t>
            </a:r>
            <a:r>
              <a:rPr lang="en-US" dirty="0" err="1"/>
              <a:t>Imperva</a:t>
            </a:r>
            <a:r>
              <a:rPr lang="en-US" dirty="0"/>
              <a:t> and its domination in the Web Application Firewall space, I won’t regurgitate the stats you see at the bottom of your screen. </a:t>
            </a:r>
            <a:endParaRPr lang="en-US" dirty="0" smtClean="0"/>
          </a:p>
          <a:p>
            <a:endParaRPr lang="en-US" dirty="0"/>
          </a:p>
        </p:txBody>
      </p:sp>
      <p:sp>
        <p:nvSpPr>
          <p:cNvPr id="4" name="Slide Number Placeholder 3"/>
          <p:cNvSpPr>
            <a:spLocks noGrp="1"/>
          </p:cNvSpPr>
          <p:nvPr>
            <p:ph type="sldNum" sz="quarter" idx="10"/>
          </p:nvPr>
        </p:nvSpPr>
        <p:spPr/>
        <p:txBody>
          <a:bodyPr/>
          <a:lstStyle/>
          <a:p>
            <a:fld id="{B5EB397C-4E4D-044C-A3C5-411607A2B616}" type="slidenum">
              <a:rPr lang="en-US" smtClean="0"/>
              <a:pPr/>
              <a:t>4</a:t>
            </a:fld>
            <a:endParaRPr lang="en-US" dirty="0"/>
          </a:p>
        </p:txBody>
      </p:sp>
    </p:spTree>
    <p:extLst>
      <p:ext uri="{BB962C8B-B14F-4D97-AF65-F5344CB8AC3E}">
        <p14:creationId xmlns:p14="http://schemas.microsoft.com/office/powerpoint/2010/main" val="407882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2150"/>
            <a:ext cx="6143625" cy="3457575"/>
          </a:xfrm>
        </p:spPr>
      </p:sp>
      <p:sp>
        <p:nvSpPr>
          <p:cNvPr id="3" name="Notes Placeholder 2"/>
          <p:cNvSpPr>
            <a:spLocks noGrp="1"/>
          </p:cNvSpPr>
          <p:nvPr>
            <p:ph type="body" idx="1"/>
          </p:nvPr>
        </p:nvSpPr>
        <p:spPr/>
        <p:txBody>
          <a:bodyPr/>
          <a:lstStyle/>
          <a:p>
            <a:pPr marL="0" indent="0">
              <a:lnSpc>
                <a:spcPct val="150000"/>
              </a:lnSpc>
              <a:spcBef>
                <a:spcPts val="0"/>
              </a:spcBef>
              <a:buFont typeface="Arial"/>
              <a:buNone/>
            </a:pPr>
            <a:r>
              <a:rPr lang="en-US" sz="1200" dirty="0" smtClean="0"/>
              <a:t>R|W is a combination of two leading security companies, that – together -- </a:t>
            </a:r>
            <a:r>
              <a:rPr lang="en-US" sz="1200" baseline="0" dirty="0" smtClean="0"/>
              <a:t>bring true defense-grade expertise to an award-winning, centrally-managed commercial platform.</a:t>
            </a:r>
          </a:p>
        </p:txBody>
      </p:sp>
      <p:sp>
        <p:nvSpPr>
          <p:cNvPr id="4" name="Slide Number Placeholder 3"/>
          <p:cNvSpPr>
            <a:spLocks noGrp="1"/>
          </p:cNvSpPr>
          <p:nvPr>
            <p:ph type="sldNum" sz="quarter" idx="10"/>
          </p:nvPr>
        </p:nvSpPr>
        <p:spPr/>
        <p:txBody>
          <a:bodyPr/>
          <a:lstStyle/>
          <a:p>
            <a:fld id="{5EFD210F-34CA-47FE-B2A4-95C8134C675A}"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350535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2150"/>
            <a:ext cx="6143625" cy="3457575"/>
          </a:xfrm>
        </p:spPr>
      </p:sp>
      <p:sp>
        <p:nvSpPr>
          <p:cNvPr id="3" name="Notes Placeholder 2"/>
          <p:cNvSpPr>
            <a:spLocks noGrp="1"/>
          </p:cNvSpPr>
          <p:nvPr>
            <p:ph type="body" idx="1"/>
          </p:nvPr>
        </p:nvSpPr>
        <p:spPr/>
        <p:txBody>
          <a:bodyPr/>
          <a:lstStyle/>
          <a:p>
            <a:r>
              <a:rPr lang="en-US" dirty="0" smtClean="0"/>
              <a:t>Our</a:t>
            </a:r>
            <a:r>
              <a:rPr lang="en-US" baseline="0" dirty="0" smtClean="0"/>
              <a:t> mission is to help organizations protect their critical data – from both outside attacks AND insider threats.</a:t>
            </a:r>
          </a:p>
          <a:p>
            <a:endParaRPr lang="en-US" baseline="0" dirty="0" smtClean="0"/>
          </a:p>
          <a:p>
            <a:pPr marL="0"/>
            <a:r>
              <a:rPr lang="en-US" baseline="0" dirty="0" smtClean="0"/>
              <a:t>We are a nearly half-billion $ company with many 1000s of customers around the world, and our solutions have consistently been recognized by Gartner as leaders.</a:t>
            </a:r>
            <a:endParaRPr lang="en-US" dirty="0"/>
          </a:p>
        </p:txBody>
      </p:sp>
      <p:sp>
        <p:nvSpPr>
          <p:cNvPr id="4" name="Slide Number Placeholder 3"/>
          <p:cNvSpPr>
            <a:spLocks noGrp="1"/>
          </p:cNvSpPr>
          <p:nvPr>
            <p:ph type="sldNum" sz="quarter" idx="10"/>
          </p:nvPr>
        </p:nvSpPr>
        <p:spPr/>
        <p:txBody>
          <a:bodyPr/>
          <a:lstStyle/>
          <a:p>
            <a:fld id="{5EFD210F-34CA-47FE-B2A4-95C8134C675A}" type="slidenum">
              <a:rPr lang="en-US" smtClean="0">
                <a:solidFill>
                  <a:srgbClr val="000000"/>
                </a:solidFill>
              </a:rPr>
              <a:pPr/>
              <a:t>6</a:t>
            </a:fld>
            <a:endParaRPr lang="en-US" dirty="0">
              <a:solidFill>
                <a:srgbClr val="000000"/>
              </a:solidFill>
            </a:endParaRPr>
          </a:p>
        </p:txBody>
      </p:sp>
    </p:spTree>
    <p:extLst>
      <p:ext uri="{BB962C8B-B14F-4D97-AF65-F5344CB8AC3E}">
        <p14:creationId xmlns:p14="http://schemas.microsoft.com/office/powerpoint/2010/main" val="3505355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EB618E-E7A0-4729-95BE-B70CAF3AAE30}" type="slidenum">
              <a:rPr lang="en-US" smtClean="0"/>
              <a:t>7</a:t>
            </a:fld>
            <a:endParaRPr lang="en-US" dirty="0"/>
          </a:p>
        </p:txBody>
      </p:sp>
    </p:spTree>
    <p:extLst>
      <p:ext uri="{BB962C8B-B14F-4D97-AF65-F5344CB8AC3E}">
        <p14:creationId xmlns:p14="http://schemas.microsoft.com/office/powerpoint/2010/main" val="153608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Build-out slide</a:t>
            </a:r>
          </a:p>
          <a:p>
            <a:endParaRPr lang="en-US" dirty="0"/>
          </a:p>
          <a:p>
            <a:r>
              <a:rPr lang="en-US" dirty="0"/>
              <a:t>So, what’s driving the CASB market?  </a:t>
            </a:r>
          </a:p>
          <a:p>
            <a:endParaRPr lang="en-US" dirty="0"/>
          </a:p>
          <a:p>
            <a:r>
              <a:rPr lang="en-US" dirty="0"/>
              <a:t>[Next] Well, I briefly alluded to it earlier when I mentioned that we’re starting to see more cloud apps being used in the workplace to get things done.  So, it’s consistent with the general trend of entire infrastructures moving to the cloud.  You’ve got Infrastructure-as-a-Service (</a:t>
            </a:r>
            <a:r>
              <a:rPr lang="en-US" dirty="0" err="1"/>
              <a:t>IaaS</a:t>
            </a:r>
            <a:r>
              <a:rPr lang="en-US" dirty="0"/>
              <a:t>) platforms like Amazon Web Services and Windows Azure, which are customer-facing applications that have experienced very rapid adoption.  Similarly, employee-facing apps such as Office 365, Box, and Salesforce, to name a few, are cloud-based businesses that offer customers better scalability and accessibility, more cost predictability, and easier updates.   </a:t>
            </a:r>
          </a:p>
          <a:p>
            <a:endParaRPr lang="en-US" dirty="0"/>
          </a:p>
          <a:p>
            <a:r>
              <a:rPr lang="en-US" dirty="0"/>
              <a:t>[Next]  Companies like </a:t>
            </a:r>
            <a:r>
              <a:rPr lang="en-US" dirty="0" err="1"/>
              <a:t>Skyfence</a:t>
            </a:r>
            <a:r>
              <a:rPr lang="en-US" dirty="0"/>
              <a:t> and </a:t>
            </a:r>
            <a:r>
              <a:rPr lang="en-US" dirty="0" err="1"/>
              <a:t>Imperva</a:t>
            </a:r>
            <a:r>
              <a:rPr lang="en-US" dirty="0"/>
              <a:t> fill the security void left by legacy security solutions that are unable to address today’s cloud issues.  Coupled with workers’ expectations (or possibly even demands) to use the cloud apps they want to be productive, IT today is witnessing a paradigm shift of sorts, where it can no longer just say “no” and cut off access to cloud apps.  They’ve got to find a way to say “yes,” enabling the workforces they support to leverage the cloud apps they want to use to enhance their productivity. </a:t>
            </a:r>
            <a:endParaRPr lang="en-US" b="1" dirty="0">
              <a:solidFill>
                <a:srgbClr val="00206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B5EB397C-4E4D-044C-A3C5-411607A2B616}" type="slidenum">
              <a:rPr lang="en-US" smtClean="0"/>
              <a:pPr/>
              <a:t>8</a:t>
            </a:fld>
            <a:endParaRPr lang="en-US" dirty="0"/>
          </a:p>
        </p:txBody>
      </p:sp>
    </p:spTree>
    <p:extLst>
      <p:ext uri="{BB962C8B-B14F-4D97-AF65-F5344CB8AC3E}">
        <p14:creationId xmlns:p14="http://schemas.microsoft.com/office/powerpoint/2010/main" val="310301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Build-out slide</a:t>
            </a:r>
          </a:p>
          <a:p>
            <a:endParaRPr lang="en-US" dirty="0"/>
          </a:p>
          <a:p>
            <a:r>
              <a:rPr lang="en-US" dirty="0"/>
              <a:t>So, what’s driving the CASB market?  </a:t>
            </a:r>
          </a:p>
          <a:p>
            <a:endParaRPr lang="en-US" dirty="0"/>
          </a:p>
          <a:p>
            <a:r>
              <a:rPr lang="en-US" dirty="0"/>
              <a:t>[Next] Well, I briefly alluded to it earlier when I mentioned that we’re starting to see more cloud apps being used in the workplace to get things done.  So, it’s consistent with the general trend of entire infrastructures moving to the cloud.  You’ve got Infrastructure-as-a-Service (</a:t>
            </a:r>
            <a:r>
              <a:rPr lang="en-US" dirty="0" err="1"/>
              <a:t>IaaS</a:t>
            </a:r>
            <a:r>
              <a:rPr lang="en-US" dirty="0"/>
              <a:t>) platforms like Amazon Web Services and Windows Azure, which are customer-facing applications that have experienced very rapid adoption.  Similarly, employee-facing apps such as Office 365, Box, and Salesforce, to name a few, are cloud-based businesses that offer customers better scalability and accessibility, more cost predictability, and easier updates.   </a:t>
            </a:r>
          </a:p>
          <a:p>
            <a:endParaRPr lang="en-US" dirty="0"/>
          </a:p>
          <a:p>
            <a:r>
              <a:rPr lang="en-US" dirty="0"/>
              <a:t>[Next]  Companies like </a:t>
            </a:r>
            <a:r>
              <a:rPr lang="en-US" dirty="0" err="1"/>
              <a:t>Skyfence</a:t>
            </a:r>
            <a:r>
              <a:rPr lang="en-US" dirty="0"/>
              <a:t> and </a:t>
            </a:r>
            <a:r>
              <a:rPr lang="en-US" dirty="0" err="1"/>
              <a:t>Imperva</a:t>
            </a:r>
            <a:r>
              <a:rPr lang="en-US" dirty="0"/>
              <a:t> fill the security void left by legacy security solutions that are unable to address today’s cloud issues.  Coupled with workers’ expectations (or possibly even demands) to use the cloud apps they want to be productive, IT today is witnessing a paradigm shift of sorts, where it can no longer just say “no” and cut off access to cloud apps.  They’ve got to find a way to say “yes,” enabling the workforces they support to leverage the cloud apps they want to use to enhance their productivity. </a:t>
            </a:r>
            <a:endParaRPr lang="en-US" b="1" dirty="0">
              <a:solidFill>
                <a:srgbClr val="00206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B5EB397C-4E4D-044C-A3C5-411607A2B616}" type="slidenum">
              <a:rPr lang="en-US" smtClean="0"/>
              <a:pPr/>
              <a:t>9</a:t>
            </a:fld>
            <a:endParaRPr lang="en-US" dirty="0"/>
          </a:p>
        </p:txBody>
      </p:sp>
    </p:spTree>
    <p:extLst>
      <p:ext uri="{BB962C8B-B14F-4D97-AF65-F5344CB8AC3E}">
        <p14:creationId xmlns:p14="http://schemas.microsoft.com/office/powerpoint/2010/main" val="247343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 cloud seems to be the inevitable trend, it doesn’t come without challenges.  It’s worth spending a </a:t>
            </a:r>
            <a:r>
              <a:rPr lang="en-US" dirty="0" err="1"/>
              <a:t>lil</a:t>
            </a:r>
            <a:r>
              <a:rPr lang="en-US" dirty="0"/>
              <a:t> time going over some of the key ones..</a:t>
            </a:r>
          </a:p>
          <a:p>
            <a:endParaRPr lang="en-US" dirty="0"/>
          </a:p>
          <a:p>
            <a:r>
              <a:rPr lang="en-US" dirty="0"/>
              <a:t>First is the </a:t>
            </a:r>
            <a:r>
              <a:rPr lang="en-US" b="1" dirty="0"/>
              <a:t>lack of visibility </a:t>
            </a:r>
            <a:r>
              <a:rPr lang="en-US" dirty="0"/>
              <a:t>into who is using what cloud apps.  Many of the apps are being accessed thru workers’ personal devices, like an iPhone or iPad, that his or her employer doesn’t know about.  These represent new targets for malware or hackers to go after.</a:t>
            </a:r>
          </a:p>
          <a:p>
            <a:endParaRPr lang="en-US" dirty="0"/>
          </a:p>
          <a:p>
            <a:r>
              <a:rPr lang="en-US" dirty="0"/>
              <a:t>Another challenge is that there’s </a:t>
            </a:r>
            <a:r>
              <a:rPr lang="en-US" b="1" dirty="0"/>
              <a:t>no way to assess cloud risks </a:t>
            </a:r>
            <a:r>
              <a:rPr lang="en-US" dirty="0"/>
              <a:t>and prioritize what needs to be addressed first.  What may be important for one organization may not be as important for another.  For instance, a healthcare company would care very much about HIPAA compliance requirements, but an oil company much less so.</a:t>
            </a:r>
          </a:p>
          <a:p>
            <a:endParaRPr lang="en-US" dirty="0"/>
          </a:p>
          <a:p>
            <a:r>
              <a:rPr lang="en-US" dirty="0"/>
              <a:t>A 3</a:t>
            </a:r>
            <a:r>
              <a:rPr lang="en-US" baseline="30000" dirty="0"/>
              <a:t>rd</a:t>
            </a:r>
            <a:r>
              <a:rPr lang="en-US" dirty="0"/>
              <a:t> challenge is the inability to </a:t>
            </a:r>
            <a:r>
              <a:rPr lang="en-US" b="1" dirty="0"/>
              <a:t>monitor and analyze </a:t>
            </a:r>
            <a:r>
              <a:rPr lang="en-US" dirty="0"/>
              <a:t>all activities, particularly in real-time.  Being able to monitor and apply controls on a real-time basis is absolutely essential when it comes to risk mitigation.</a:t>
            </a:r>
          </a:p>
          <a:p>
            <a:endParaRPr lang="en-US" dirty="0"/>
          </a:p>
          <a:p>
            <a:r>
              <a:rPr lang="en-US" dirty="0"/>
              <a:t>Fourth, for the vast majority of these cloud apps, there are</a:t>
            </a:r>
            <a:r>
              <a:rPr lang="en-US" b="1" dirty="0"/>
              <a:t> no endpoint control capabilities</a:t>
            </a:r>
            <a:r>
              <a:rPr lang="en-US" dirty="0"/>
              <a:t>.  With the proliferation of BYOD and unmanaged devices in general, this poses a tremendous risk management headache for IT.</a:t>
            </a:r>
          </a:p>
          <a:p>
            <a:endParaRPr lang="en-US" dirty="0"/>
          </a:p>
          <a:p>
            <a:r>
              <a:rPr lang="en-US" dirty="0"/>
              <a:t>And, finally, cloud apps are a juicy </a:t>
            </a:r>
            <a:r>
              <a:rPr lang="en-US" b="1" dirty="0"/>
              <a:t>target for hackers and insiders </a:t>
            </a:r>
            <a:r>
              <a:rPr lang="en-US" dirty="0"/>
              <a:t>with malicious intent.  It doesn’t have to be an outsider.  Insiders with evil intentions can be just as </a:t>
            </a:r>
            <a:r>
              <a:rPr lang="en-US" dirty="0" err="1"/>
              <a:t>hellbent</a:t>
            </a:r>
            <a:r>
              <a:rPr lang="en-US" dirty="0"/>
              <a:t> on bringing down networks and stealing data, just as much as an outsider.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2EB618E-E7A0-4729-95BE-B70CAF3AAE30}" type="slidenum">
              <a:rPr lang="en-US" smtClean="0"/>
              <a:t>10</a:t>
            </a:fld>
            <a:endParaRPr lang="en-US" dirty="0"/>
          </a:p>
        </p:txBody>
      </p:sp>
    </p:spTree>
    <p:extLst>
      <p:ext uri="{BB962C8B-B14F-4D97-AF65-F5344CB8AC3E}">
        <p14:creationId xmlns:p14="http://schemas.microsoft.com/office/powerpoint/2010/main" val="3891585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 y="0"/>
            <a:ext cx="12188825" cy="594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smtClean="0">
              <a:latin typeface="+mj-lt"/>
            </a:endParaRPr>
          </a:p>
        </p:txBody>
      </p:sp>
      <p:grpSp>
        <p:nvGrpSpPr>
          <p:cNvPr id="20" name="Group 19"/>
          <p:cNvGrpSpPr/>
          <p:nvPr userDrawn="1"/>
        </p:nvGrpSpPr>
        <p:grpSpPr>
          <a:xfrm>
            <a:off x="-9392501" y="-6420700"/>
            <a:ext cx="18745200" cy="18745200"/>
            <a:chOff x="-9392501" y="-6420700"/>
            <a:chExt cx="18745200" cy="18745200"/>
          </a:xfrm>
        </p:grpSpPr>
        <p:sp>
          <p:nvSpPr>
            <p:cNvPr id="12" name="Oval 11"/>
            <p:cNvSpPr>
              <a:spLocks noChangeAspect="1"/>
            </p:cNvSpPr>
            <p:nvPr/>
          </p:nvSpPr>
          <p:spPr>
            <a:xfrm flipH="1">
              <a:off x="-9392501" y="-6420700"/>
              <a:ext cx="18745200" cy="18745200"/>
            </a:xfrm>
            <a:prstGeom prst="ellipse">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smtClean="0">
                <a:latin typeface="+mj-lt"/>
              </a:endParaRPr>
            </a:p>
          </p:txBody>
        </p:sp>
        <p:sp>
          <p:nvSpPr>
            <p:cNvPr id="13" name="Oval 12"/>
            <p:cNvSpPr>
              <a:spLocks noChangeAspect="1"/>
            </p:cNvSpPr>
            <p:nvPr/>
          </p:nvSpPr>
          <p:spPr>
            <a:xfrm flipH="1">
              <a:off x="-6992091" y="-4020290"/>
              <a:ext cx="13944380" cy="13944380"/>
            </a:xfrm>
            <a:prstGeom prst="ellipse">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smtClean="0">
                <a:latin typeface="+mj-lt"/>
              </a:endParaRPr>
            </a:p>
          </p:txBody>
        </p:sp>
        <p:sp>
          <p:nvSpPr>
            <p:cNvPr id="14" name="Oval 13"/>
            <p:cNvSpPr>
              <a:spLocks noChangeAspect="1"/>
            </p:cNvSpPr>
            <p:nvPr/>
          </p:nvSpPr>
          <p:spPr>
            <a:xfrm flipH="1">
              <a:off x="-4866221" y="-1894420"/>
              <a:ext cx="9692640" cy="9692640"/>
            </a:xfrm>
            <a:prstGeom prst="ellipse">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smtClean="0">
                <a:latin typeface="+mj-lt"/>
              </a:endParaRPr>
            </a:p>
          </p:txBody>
        </p:sp>
        <p:sp>
          <p:nvSpPr>
            <p:cNvPr id="15" name="Oval 14"/>
            <p:cNvSpPr>
              <a:spLocks noChangeAspect="1"/>
            </p:cNvSpPr>
            <p:nvPr/>
          </p:nvSpPr>
          <p:spPr>
            <a:xfrm flipH="1">
              <a:off x="-2991701" y="-19900"/>
              <a:ext cx="5943600" cy="5943600"/>
            </a:xfrm>
            <a:prstGeom prst="ellipse">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latin typeface="+mj-lt"/>
              </a:endParaRPr>
            </a:p>
          </p:txBody>
        </p:sp>
        <p:sp>
          <p:nvSpPr>
            <p:cNvPr id="16" name="Oval 15"/>
            <p:cNvSpPr>
              <a:spLocks noChangeAspect="1"/>
            </p:cNvSpPr>
            <p:nvPr/>
          </p:nvSpPr>
          <p:spPr>
            <a:xfrm flipH="1">
              <a:off x="-1757261" y="1214540"/>
              <a:ext cx="3474720" cy="3474720"/>
            </a:xfrm>
            <a:prstGeom prst="ellipse">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latin typeface="+mj-lt"/>
              </a:endParaRPr>
            </a:p>
          </p:txBody>
        </p:sp>
      </p:grpSp>
      <p:sp>
        <p:nvSpPr>
          <p:cNvPr id="2" name="Title 1"/>
          <p:cNvSpPr>
            <a:spLocks noGrp="1"/>
          </p:cNvSpPr>
          <p:nvPr userDrawn="1">
            <p:ph type="ctrTitle" hasCustomPrompt="1"/>
          </p:nvPr>
        </p:nvSpPr>
        <p:spPr>
          <a:xfrm>
            <a:off x="1064637" y="1564539"/>
            <a:ext cx="10360501" cy="1470025"/>
          </a:xfrm>
        </p:spPr>
        <p:txBody>
          <a:bodyPr/>
          <a:lstStyle>
            <a:lvl1pPr>
              <a:defRPr lang="en-US" sz="5400" kern="1200" dirty="0" smtClean="0">
                <a:solidFill>
                  <a:schemeClr val="bg1"/>
                </a:solidFill>
                <a:latin typeface="+mj-lt"/>
                <a:ea typeface="+mn-ea"/>
                <a:cs typeface="+mn-cs"/>
              </a:defRPr>
            </a:lvl1pPr>
          </a:lstStyle>
          <a:p>
            <a:r>
              <a:rPr lang="en-US" dirty="0" smtClean="0"/>
              <a:t>Click to Add Title</a:t>
            </a:r>
            <a:endParaRPr lang="en-US" dirty="0"/>
          </a:p>
        </p:txBody>
      </p:sp>
      <p:sp>
        <p:nvSpPr>
          <p:cNvPr id="3" name="Subtitle 2"/>
          <p:cNvSpPr>
            <a:spLocks noGrp="1"/>
          </p:cNvSpPr>
          <p:nvPr userDrawn="1">
            <p:ph type="subTitle" idx="1" hasCustomPrompt="1"/>
          </p:nvPr>
        </p:nvSpPr>
        <p:spPr>
          <a:xfrm>
            <a:off x="1064636" y="3161889"/>
            <a:ext cx="10363775" cy="533400"/>
          </a:xfrm>
        </p:spPr>
        <p:txBody>
          <a:bodyPr>
            <a:normAutofit/>
          </a:bodyPr>
          <a:lstStyle>
            <a:lvl1pPr marL="0" indent="0" algn="l">
              <a:buNone/>
              <a:defRPr lang="en-US" sz="2400" kern="1200" dirty="0">
                <a:solidFill>
                  <a:schemeClr val="bg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a:t>
            </a:r>
            <a:endParaRPr lang="en-US" dirty="0"/>
          </a:p>
        </p:txBody>
      </p:sp>
      <p:sp>
        <p:nvSpPr>
          <p:cNvPr id="7" name="Rectangle 6"/>
          <p:cNvSpPr/>
          <p:nvPr userDrawn="1"/>
        </p:nvSpPr>
        <p:spPr>
          <a:xfrm>
            <a:off x="-1" y="5943600"/>
            <a:ext cx="1218882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smtClean="0">
              <a:latin typeface="+mj-lt"/>
            </a:endParaRPr>
          </a:p>
        </p:txBody>
      </p:sp>
      <p:pic>
        <p:nvPicPr>
          <p:cNvPr id="8" name="Picture 7" descr="\\mv-fs\Projects\Imperva\14-2986_Core Presentation\2_FROM_CLIENT\Assets\Logo\IMPV_logo_RGB_12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58286" y="6035040"/>
            <a:ext cx="2612572" cy="73152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1"/>
          <p:cNvSpPr>
            <a:spLocks noGrp="1"/>
          </p:cNvSpPr>
          <p:nvPr>
            <p:ph type="body" sz="quarter" idx="10" hasCustomPrompt="1"/>
          </p:nvPr>
        </p:nvSpPr>
        <p:spPr>
          <a:xfrm>
            <a:off x="1064636" y="3597460"/>
            <a:ext cx="6172776" cy="457200"/>
          </a:xfrm>
        </p:spPr>
        <p:txBody>
          <a:bodyPr/>
          <a:lstStyle>
            <a:lvl1pPr marL="0" indent="0">
              <a:buNone/>
              <a:defRPr lang="en-US" sz="2000" kern="1200" dirty="0" smtClean="0">
                <a:solidFill>
                  <a:schemeClr val="bg1"/>
                </a:solidFill>
                <a:latin typeface="+mj-lt"/>
                <a:ea typeface="+mn-ea"/>
                <a:cs typeface="+mn-cs"/>
              </a:defRPr>
            </a:lvl1pPr>
          </a:lstStyle>
          <a:p>
            <a:pPr lvl="0"/>
            <a:r>
              <a:rPr lang="en-US" dirty="0" smtClean="0"/>
              <a:t>Date</a:t>
            </a:r>
          </a:p>
        </p:txBody>
      </p:sp>
    </p:spTree>
    <p:extLst>
      <p:ext uri="{BB962C8B-B14F-4D97-AF65-F5344CB8AC3E}">
        <p14:creationId xmlns:p14="http://schemas.microsoft.com/office/powerpoint/2010/main" val="274562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y and Blue">
    <p:bg>
      <p:bgPr>
        <a:solidFill>
          <a:schemeClr val="tx2"/>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88825" cy="166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smtClean="0">
              <a:latin typeface="+mj-lt"/>
            </a:endParaRPr>
          </a:p>
        </p:txBody>
      </p:sp>
      <p:sp>
        <p:nvSpPr>
          <p:cNvPr id="6" name="Rectangle 5"/>
          <p:cNvSpPr/>
          <p:nvPr userDrawn="1"/>
        </p:nvSpPr>
        <p:spPr>
          <a:xfrm>
            <a:off x="0" y="5120640"/>
            <a:ext cx="12188825" cy="1737360"/>
          </a:xfrm>
          <a:prstGeom prst="rect">
            <a:avLst/>
          </a:prstGeom>
          <a:solidFill>
            <a:srgbClr val="E5E5E5"/>
          </a:solidFill>
          <a:ln>
            <a:noFill/>
          </a:ln>
        </p:spPr>
        <p:txBody>
          <a:bodyPr vert="horz" wrap="square" lIns="91440" tIns="45720" rIns="91440" bIns="45720" numCol="1" anchor="t" anchorCtr="0" compatLnSpc="1">
            <a:prstTxWarp prst="textNoShape">
              <a:avLst/>
            </a:prstTxWarp>
          </a:bodyPr>
          <a:lstStyle/>
          <a:p>
            <a:pPr lvl="0"/>
            <a:endParaRPr lang="en-US" dirty="0" smtClean="0">
              <a:solidFill>
                <a:schemeClr val="tx1"/>
              </a:solidFill>
            </a:endParaRPr>
          </a:p>
        </p:txBody>
      </p:sp>
      <p:sp>
        <p:nvSpPr>
          <p:cNvPr id="8" name="Title 1"/>
          <p:cNvSpPr>
            <a:spLocks noGrp="1"/>
          </p:cNvSpPr>
          <p:nvPr>
            <p:ph type="title" hasCustomPrompt="1"/>
          </p:nvPr>
        </p:nvSpPr>
        <p:spPr>
          <a:xfrm>
            <a:off x="2830540" y="5282446"/>
            <a:ext cx="6527746" cy="1143000"/>
          </a:xfrm>
        </p:spPr>
        <p:txBody>
          <a:bodyPr>
            <a:normAutofit/>
          </a:bodyPr>
          <a:lstStyle>
            <a:lvl1pPr marL="0" algn="ctr" defTabSz="914400" rtl="0" eaLnBrk="1" latinLnBrk="0" hangingPunct="1">
              <a:defRPr lang="en-US" sz="2400" kern="1200" dirty="0">
                <a:solidFill>
                  <a:schemeClr val="accent4"/>
                </a:solidFill>
                <a:latin typeface="+mn-lt"/>
                <a:ea typeface="+mn-ea"/>
                <a:cs typeface="+mn-cs"/>
              </a:defRPr>
            </a:lvl1pPr>
          </a:lstStyle>
          <a:p>
            <a:r>
              <a:rPr lang="en-US" dirty="0" smtClean="0"/>
              <a:t>Click to Add Title</a:t>
            </a:r>
            <a:endParaRPr lang="en-US" dirty="0"/>
          </a:p>
        </p:txBody>
      </p:sp>
      <p:pic>
        <p:nvPicPr>
          <p:cNvPr id="9" name="Picture 8" descr="\\mv-fs\Projects\Imperva\14-2986_Core Presentation\2_FROM_CLIENT\Assets\Logo\IMPV_logo_RGB_12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58286" y="6111240"/>
            <a:ext cx="2612572" cy="73152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a:spLocks noGrp="1"/>
          </p:cNvSpPr>
          <p:nvPr>
            <p:ph type="ftr" sz="quarter" idx="3"/>
          </p:nvPr>
        </p:nvSpPr>
        <p:spPr>
          <a:xfrm>
            <a:off x="4609227" y="6366399"/>
            <a:ext cx="2970371" cy="365125"/>
          </a:xfrm>
          <a:prstGeom prst="rect">
            <a:avLst/>
          </a:prstGeom>
        </p:spPr>
        <p:txBody>
          <a:bodyPr anchor="ctr"/>
          <a:lstStyle>
            <a:lvl1pPr algn="ctr">
              <a:defRPr sz="900"/>
            </a:lvl1pPr>
          </a:lstStyle>
          <a:p>
            <a:r>
              <a:rPr lang="en-US" smtClean="0"/>
              <a:t>Confidential</a:t>
            </a:r>
            <a:endParaRPr lang="en-US" dirty="0"/>
          </a:p>
        </p:txBody>
      </p:sp>
      <p:sp>
        <p:nvSpPr>
          <p:cNvPr id="11" name="Slide Number Placeholder 5"/>
          <p:cNvSpPr>
            <a:spLocks noGrp="1"/>
          </p:cNvSpPr>
          <p:nvPr>
            <p:ph type="sldNum" sz="quarter" idx="4"/>
          </p:nvPr>
        </p:nvSpPr>
        <p:spPr>
          <a:xfrm>
            <a:off x="822961" y="6366399"/>
            <a:ext cx="394652" cy="365125"/>
          </a:xfrm>
          <a:prstGeom prst="rect">
            <a:avLst/>
          </a:prstGeom>
        </p:spPr>
        <p:txBody>
          <a:bodyPr anchor="ctr"/>
          <a:lstStyle>
            <a:lvl1pPr algn="l">
              <a:defRPr sz="900"/>
            </a:lvl1pPr>
          </a:lstStyle>
          <a:p>
            <a:fld id="{CB26D73C-4132-4FA4-94C0-810D33A37BDE}" type="slidenum">
              <a:rPr lang="en-US" smtClean="0"/>
              <a:pPr/>
              <a:t>‹#›</a:t>
            </a:fld>
            <a:endParaRPr lang="en-US" dirty="0"/>
          </a:p>
        </p:txBody>
      </p:sp>
      <p:sp>
        <p:nvSpPr>
          <p:cNvPr id="12" name="Footer Placeholder 4"/>
          <p:cNvSpPr txBox="1">
            <a:spLocks/>
          </p:cNvSpPr>
          <p:nvPr userDrawn="1"/>
        </p:nvSpPr>
        <p:spPr>
          <a:xfrm>
            <a:off x="1237708" y="6364847"/>
            <a:ext cx="2679291" cy="365125"/>
          </a:xfrm>
          <a:prstGeom prst="rect">
            <a:avLst/>
          </a:prstGeom>
        </p:spPr>
        <p:txBody>
          <a:bodyPr anchor="ctr" anchorCtr="0"/>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dirty="0" smtClean="0">
                <a:solidFill>
                  <a:schemeClr val="tx1"/>
                </a:solidFill>
                <a:latin typeface="Arial" pitchFamily="34" charset="0"/>
              </a:rPr>
              <a:t>© 2015 Imperva, Inc. All rights </a:t>
            </a:r>
            <a:r>
              <a:rPr lang="en-US" sz="900" baseline="0" dirty="0" smtClean="0">
                <a:solidFill>
                  <a:schemeClr val="tx1"/>
                </a:solidFill>
                <a:latin typeface="Arial" pitchFamily="34" charset="0"/>
              </a:rPr>
              <a:t>reserved</a:t>
            </a:r>
            <a:r>
              <a:rPr lang="en-US" sz="900" dirty="0" smtClean="0">
                <a:solidFill>
                  <a:schemeClr val="tx1"/>
                </a:solidFill>
                <a:latin typeface="Arial" pitchFamily="34" charset="0"/>
              </a:rPr>
              <a:t>.</a:t>
            </a:r>
            <a:endParaRPr lang="en-US" sz="900" dirty="0">
              <a:solidFill>
                <a:schemeClr val="tx1"/>
              </a:solidFill>
              <a:latin typeface="Arial" pitchFamily="34" charset="0"/>
            </a:endParaRPr>
          </a:p>
        </p:txBody>
      </p:sp>
      <p:cxnSp>
        <p:nvCxnSpPr>
          <p:cNvPr id="13" name="Straight Connector 12"/>
          <p:cNvCxnSpPr/>
          <p:nvPr userDrawn="1"/>
        </p:nvCxnSpPr>
        <p:spPr>
          <a:xfrm>
            <a:off x="1217612" y="6432148"/>
            <a:ext cx="0" cy="230521"/>
          </a:xfrm>
          <a:prstGeom prst="line">
            <a:avLst/>
          </a:prstGeom>
          <a:ln w="12700">
            <a:solidFill>
              <a:schemeClr val="tx1"/>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6129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88825" cy="166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smtClean="0">
              <a:latin typeface="+mj-lt"/>
            </a:endParaRPr>
          </a:p>
        </p:txBody>
      </p:sp>
      <p:sp>
        <p:nvSpPr>
          <p:cNvPr id="6" name="Rectangle 5"/>
          <p:cNvSpPr/>
          <p:nvPr userDrawn="1"/>
        </p:nvSpPr>
        <p:spPr>
          <a:xfrm>
            <a:off x="0" y="5120640"/>
            <a:ext cx="12188825" cy="1737360"/>
          </a:xfrm>
          <a:prstGeom prst="rect">
            <a:avLst/>
          </a:prstGeom>
          <a:solidFill>
            <a:srgbClr val="E5E5E5"/>
          </a:solidFill>
          <a:ln>
            <a:noFill/>
          </a:ln>
        </p:spPr>
        <p:txBody>
          <a:bodyPr vert="horz" wrap="square" lIns="91440" tIns="45720" rIns="91440" bIns="45720" numCol="1" anchor="t" anchorCtr="0" compatLnSpc="1">
            <a:prstTxWarp prst="textNoShape">
              <a:avLst/>
            </a:prstTxWarp>
          </a:bodyPr>
          <a:lstStyle/>
          <a:p>
            <a:pPr lvl="0"/>
            <a:endParaRPr lang="en-US" dirty="0" smtClean="0">
              <a:solidFill>
                <a:schemeClr val="tx1"/>
              </a:solidFill>
            </a:endParaRPr>
          </a:p>
        </p:txBody>
      </p:sp>
      <p:sp>
        <p:nvSpPr>
          <p:cNvPr id="8" name="Title 1"/>
          <p:cNvSpPr>
            <a:spLocks noGrp="1"/>
          </p:cNvSpPr>
          <p:nvPr>
            <p:ph type="title" hasCustomPrompt="1"/>
          </p:nvPr>
        </p:nvSpPr>
        <p:spPr>
          <a:xfrm>
            <a:off x="2543493" y="1420892"/>
            <a:ext cx="9037319" cy="636508"/>
          </a:xfrm>
        </p:spPr>
        <p:txBody>
          <a:bodyPr>
            <a:normAutofit/>
          </a:bodyPr>
          <a:lstStyle>
            <a:lvl1pPr marL="0" algn="l" defTabSz="914400" rtl="0" eaLnBrk="1" latinLnBrk="0" hangingPunct="1">
              <a:defRPr lang="en-US" sz="2400" kern="1200" dirty="0">
                <a:solidFill>
                  <a:schemeClr val="accent4"/>
                </a:solidFill>
                <a:latin typeface="+mn-lt"/>
                <a:ea typeface="+mn-ea"/>
                <a:cs typeface="+mn-cs"/>
              </a:defRPr>
            </a:lvl1pPr>
          </a:lstStyle>
          <a:p>
            <a:r>
              <a:rPr lang="en-US" dirty="0" smtClean="0"/>
              <a:t>Click to Add Title</a:t>
            </a:r>
            <a:endParaRPr lang="en-US" dirty="0"/>
          </a:p>
        </p:txBody>
      </p:sp>
      <p:grpSp>
        <p:nvGrpSpPr>
          <p:cNvPr id="18" name="Group 17"/>
          <p:cNvGrpSpPr/>
          <p:nvPr userDrawn="1"/>
        </p:nvGrpSpPr>
        <p:grpSpPr>
          <a:xfrm>
            <a:off x="1097280" y="1554480"/>
            <a:ext cx="11091545" cy="1188720"/>
            <a:chOff x="1097280" y="1554480"/>
            <a:chExt cx="11091545" cy="1188720"/>
          </a:xfrm>
        </p:grpSpPr>
        <p:cxnSp>
          <p:nvCxnSpPr>
            <p:cNvPr id="9" name="Straight Connector 8"/>
            <p:cNvCxnSpPr>
              <a:stCxn id="12" idx="6"/>
            </p:cNvCxnSpPr>
            <p:nvPr userDrawn="1"/>
          </p:nvCxnSpPr>
          <p:spPr>
            <a:xfrm>
              <a:off x="2286000" y="2148840"/>
              <a:ext cx="9902825" cy="0"/>
            </a:xfrm>
            <a:prstGeom prst="line">
              <a:avLst/>
            </a:prstGeom>
            <a:solidFill>
              <a:schemeClr val="bg1"/>
            </a:solidFill>
            <a:ln w="825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 name="Oval 11"/>
            <p:cNvSpPr>
              <a:spLocks noChangeAspect="1"/>
            </p:cNvSpPr>
            <p:nvPr/>
          </p:nvSpPr>
          <p:spPr>
            <a:xfrm>
              <a:off x="1097280" y="1554480"/>
              <a:ext cx="1188720" cy="1188720"/>
            </a:xfrm>
            <a:prstGeom prst="ellipse">
              <a:avLst/>
            </a:prstGeom>
            <a:solidFill>
              <a:schemeClr val="bg1"/>
            </a:solidFill>
            <a:ln w="825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smtClean="0">
                <a:latin typeface="+mj-lt"/>
              </a:endParaRPr>
            </a:p>
          </p:txBody>
        </p:sp>
      </p:grpSp>
      <p:sp>
        <p:nvSpPr>
          <p:cNvPr id="3" name="Text Placeholder 2"/>
          <p:cNvSpPr>
            <a:spLocks noGrp="1"/>
          </p:cNvSpPr>
          <p:nvPr userDrawn="1">
            <p:ph type="body" sz="quarter" idx="10"/>
          </p:nvPr>
        </p:nvSpPr>
        <p:spPr>
          <a:xfrm>
            <a:off x="2543492" y="2424946"/>
            <a:ext cx="9037319" cy="2375654"/>
          </a:xfrm>
        </p:spPr>
        <p:txBody>
          <a:bodyPr/>
          <a:lstStyle>
            <a:lvl1pPr marL="0" indent="0">
              <a:buNone/>
              <a:defRPr lang="en-US" sz="3400" kern="1200" dirty="0" smtClean="0">
                <a:solidFill>
                  <a:schemeClr val="tx2"/>
                </a:solidFill>
                <a:latin typeface="+mj-lt"/>
                <a:ea typeface="+mn-ea"/>
                <a:cs typeface="+mn-cs"/>
              </a:defRPr>
            </a:lvl1pPr>
          </a:lstStyle>
          <a:p>
            <a:pPr lvl="0"/>
            <a:r>
              <a:rPr lang="en-US" dirty="0" smtClean="0"/>
              <a:t>Click to edit Master text styles</a:t>
            </a:r>
          </a:p>
        </p:txBody>
      </p:sp>
      <p:sp>
        <p:nvSpPr>
          <p:cNvPr id="20" name="Text Placeholder 19"/>
          <p:cNvSpPr>
            <a:spLocks noGrp="1"/>
          </p:cNvSpPr>
          <p:nvPr>
            <p:ph type="body" sz="quarter" idx="11" hasCustomPrompt="1"/>
          </p:nvPr>
        </p:nvSpPr>
        <p:spPr>
          <a:xfrm>
            <a:off x="1250482" y="1729740"/>
            <a:ext cx="882316" cy="838200"/>
          </a:xfrm>
        </p:spPr>
        <p:txBody>
          <a:bodyPr anchor="ctr">
            <a:normAutofit/>
          </a:bodyPr>
          <a:lstStyle>
            <a:lvl1pPr marL="0" indent="0" algn="ctr">
              <a:buNone/>
              <a:defRPr sz="4000" b="1">
                <a:solidFill>
                  <a:schemeClr val="bg2"/>
                </a:solidFill>
              </a:defRPr>
            </a:lvl1pPr>
          </a:lstStyle>
          <a:p>
            <a:pPr lvl="0"/>
            <a:r>
              <a:rPr lang="en-US" dirty="0" smtClean="0"/>
              <a:t>#</a:t>
            </a:r>
            <a:endParaRPr lang="en-US" dirty="0"/>
          </a:p>
        </p:txBody>
      </p:sp>
      <p:pic>
        <p:nvPicPr>
          <p:cNvPr id="10" name="Picture 9" descr="\\mv-fs\Projects\Imperva\14-2986_Core Presentation\2_FROM_CLIENT\Assets\Logo\IMPV_logo_RGB_12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58286" y="6111240"/>
            <a:ext cx="2612572" cy="731520"/>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p:cNvSpPr>
            <a:spLocks noGrp="1"/>
          </p:cNvSpPr>
          <p:nvPr>
            <p:ph type="ftr" sz="quarter" idx="3"/>
          </p:nvPr>
        </p:nvSpPr>
        <p:spPr>
          <a:xfrm>
            <a:off x="4609227" y="6366399"/>
            <a:ext cx="2970371" cy="365125"/>
          </a:xfrm>
          <a:prstGeom prst="rect">
            <a:avLst/>
          </a:prstGeom>
        </p:spPr>
        <p:txBody>
          <a:bodyPr anchor="ctr"/>
          <a:lstStyle>
            <a:lvl1pPr algn="ctr">
              <a:defRPr sz="900"/>
            </a:lvl1pPr>
          </a:lstStyle>
          <a:p>
            <a:r>
              <a:rPr lang="en-US" smtClean="0"/>
              <a:t>Confidential</a:t>
            </a:r>
            <a:endParaRPr lang="en-US" dirty="0"/>
          </a:p>
        </p:txBody>
      </p:sp>
      <p:sp>
        <p:nvSpPr>
          <p:cNvPr id="13" name="Slide Number Placeholder 5"/>
          <p:cNvSpPr>
            <a:spLocks noGrp="1"/>
          </p:cNvSpPr>
          <p:nvPr>
            <p:ph type="sldNum" sz="quarter" idx="4"/>
          </p:nvPr>
        </p:nvSpPr>
        <p:spPr>
          <a:xfrm>
            <a:off x="822961" y="6366399"/>
            <a:ext cx="394652" cy="365125"/>
          </a:xfrm>
          <a:prstGeom prst="rect">
            <a:avLst/>
          </a:prstGeom>
        </p:spPr>
        <p:txBody>
          <a:bodyPr anchor="ctr"/>
          <a:lstStyle>
            <a:lvl1pPr algn="l">
              <a:defRPr sz="900"/>
            </a:lvl1pPr>
          </a:lstStyle>
          <a:p>
            <a:fld id="{CB26D73C-4132-4FA4-94C0-810D33A37BDE}" type="slidenum">
              <a:rPr lang="en-US" smtClean="0"/>
              <a:pPr/>
              <a:t>‹#›</a:t>
            </a:fld>
            <a:endParaRPr lang="en-US" dirty="0"/>
          </a:p>
        </p:txBody>
      </p:sp>
      <p:sp>
        <p:nvSpPr>
          <p:cNvPr id="14" name="Footer Placeholder 4"/>
          <p:cNvSpPr txBox="1">
            <a:spLocks/>
          </p:cNvSpPr>
          <p:nvPr userDrawn="1"/>
        </p:nvSpPr>
        <p:spPr>
          <a:xfrm>
            <a:off x="1237708" y="6364847"/>
            <a:ext cx="2679291" cy="365125"/>
          </a:xfrm>
          <a:prstGeom prst="rect">
            <a:avLst/>
          </a:prstGeom>
        </p:spPr>
        <p:txBody>
          <a:bodyPr anchor="ctr" anchorCtr="0"/>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dirty="0" smtClean="0">
                <a:solidFill>
                  <a:schemeClr val="tx1"/>
                </a:solidFill>
                <a:latin typeface="Arial" pitchFamily="34" charset="0"/>
              </a:rPr>
              <a:t>© 2015 Imperva, Inc. All rights </a:t>
            </a:r>
            <a:r>
              <a:rPr lang="en-US" sz="900" baseline="0" dirty="0" smtClean="0">
                <a:solidFill>
                  <a:schemeClr val="tx1"/>
                </a:solidFill>
                <a:latin typeface="Arial" pitchFamily="34" charset="0"/>
              </a:rPr>
              <a:t>reserved</a:t>
            </a:r>
            <a:r>
              <a:rPr lang="en-US" sz="900" dirty="0" smtClean="0">
                <a:solidFill>
                  <a:schemeClr val="tx1"/>
                </a:solidFill>
                <a:latin typeface="Arial" pitchFamily="34" charset="0"/>
              </a:rPr>
              <a:t>.</a:t>
            </a:r>
            <a:endParaRPr lang="en-US" sz="900" dirty="0">
              <a:solidFill>
                <a:schemeClr val="tx1"/>
              </a:solidFill>
              <a:latin typeface="Arial" pitchFamily="34" charset="0"/>
            </a:endParaRPr>
          </a:p>
        </p:txBody>
      </p:sp>
      <p:cxnSp>
        <p:nvCxnSpPr>
          <p:cNvPr id="15" name="Straight Connector 14"/>
          <p:cNvCxnSpPr/>
          <p:nvPr userDrawn="1"/>
        </p:nvCxnSpPr>
        <p:spPr>
          <a:xfrm>
            <a:off x="1217612" y="6432148"/>
            <a:ext cx="0" cy="230521"/>
          </a:xfrm>
          <a:prstGeom prst="line">
            <a:avLst/>
          </a:prstGeom>
          <a:ln w="12700">
            <a:solidFill>
              <a:schemeClr val="tx1"/>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896289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Pr>
        <a:solidFill>
          <a:schemeClr val="tx2"/>
        </a:solidFill>
        <a:effectLst/>
      </p:bgPr>
    </p:bg>
    <p:spTree>
      <p:nvGrpSpPr>
        <p:cNvPr id="1" name=""/>
        <p:cNvGrpSpPr/>
        <p:nvPr/>
      </p:nvGrpSpPr>
      <p:grpSpPr>
        <a:xfrm>
          <a:off x="0" y="0"/>
          <a:ext cx="0" cy="0"/>
          <a:chOff x="0" y="0"/>
          <a:chExt cx="0" cy="0"/>
        </a:xfrm>
      </p:grpSpPr>
      <p:grpSp>
        <p:nvGrpSpPr>
          <p:cNvPr id="43" name="Group 42"/>
          <p:cNvGrpSpPr/>
          <p:nvPr userDrawn="1"/>
        </p:nvGrpSpPr>
        <p:grpSpPr>
          <a:xfrm>
            <a:off x="0" y="0"/>
            <a:ext cx="12192001" cy="6858000"/>
            <a:chOff x="0" y="0"/>
            <a:chExt cx="12192001" cy="6858000"/>
          </a:xfrm>
        </p:grpSpPr>
        <p:sp>
          <p:nvSpPr>
            <p:cNvPr id="44" name="1"/>
            <p:cNvSpPr>
              <a:spLocks/>
            </p:cNvSpPr>
            <p:nvPr/>
          </p:nvSpPr>
          <p:spPr bwMode="auto">
            <a:xfrm>
              <a:off x="0" y="0"/>
              <a:ext cx="2560638" cy="6858000"/>
            </a:xfrm>
            <a:custGeom>
              <a:avLst/>
              <a:gdLst>
                <a:gd name="T0" fmla="*/ 1613 w 1613"/>
                <a:gd name="T1" fmla="*/ 0 h 4320"/>
                <a:gd name="T2" fmla="*/ 0 w 1613"/>
                <a:gd name="T3" fmla="*/ 0 h 4320"/>
                <a:gd name="T4" fmla="*/ 0 w 1613"/>
                <a:gd name="T5" fmla="*/ 4320 h 4320"/>
                <a:gd name="T6" fmla="*/ 1613 w 1613"/>
                <a:gd name="T7" fmla="*/ 4320 h 4320"/>
                <a:gd name="T8" fmla="*/ 1046 w 1613"/>
                <a:gd name="T9" fmla="*/ 2160 h 4320"/>
                <a:gd name="T10" fmla="*/ 1613 w 1613"/>
                <a:gd name="T11" fmla="*/ 0 h 4320"/>
              </a:gdLst>
              <a:ahLst/>
              <a:cxnLst>
                <a:cxn ang="0">
                  <a:pos x="T0" y="T1"/>
                </a:cxn>
                <a:cxn ang="0">
                  <a:pos x="T2" y="T3"/>
                </a:cxn>
                <a:cxn ang="0">
                  <a:pos x="T4" y="T5"/>
                </a:cxn>
                <a:cxn ang="0">
                  <a:pos x="T6" y="T7"/>
                </a:cxn>
                <a:cxn ang="0">
                  <a:pos x="T8" y="T9"/>
                </a:cxn>
                <a:cxn ang="0">
                  <a:pos x="T10" y="T11"/>
                </a:cxn>
              </a:cxnLst>
              <a:rect l="0" t="0" r="r" b="b"/>
              <a:pathLst>
                <a:path w="1613" h="4320">
                  <a:moveTo>
                    <a:pt x="1613" y="0"/>
                  </a:moveTo>
                  <a:cubicBezTo>
                    <a:pt x="0" y="0"/>
                    <a:pt x="0" y="0"/>
                    <a:pt x="0" y="0"/>
                  </a:cubicBezTo>
                  <a:cubicBezTo>
                    <a:pt x="0" y="4320"/>
                    <a:pt x="0" y="4320"/>
                    <a:pt x="0" y="4320"/>
                  </a:cubicBezTo>
                  <a:cubicBezTo>
                    <a:pt x="1613" y="4320"/>
                    <a:pt x="1613" y="4320"/>
                    <a:pt x="1613" y="4320"/>
                  </a:cubicBezTo>
                  <a:cubicBezTo>
                    <a:pt x="1252" y="3682"/>
                    <a:pt x="1046" y="2945"/>
                    <a:pt x="1046" y="2160"/>
                  </a:cubicBezTo>
                  <a:cubicBezTo>
                    <a:pt x="1046" y="1375"/>
                    <a:pt x="1252" y="638"/>
                    <a:pt x="1613" y="0"/>
                  </a:cubicBezTo>
                  <a:close/>
                </a:path>
              </a:pathLst>
            </a:custGeom>
            <a:solidFill>
              <a:schemeClr val="tx2">
                <a:lumMod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schemeClr val="lt1"/>
                </a:solidFill>
                <a:latin typeface="+mj-lt"/>
              </a:endParaRPr>
            </a:p>
          </p:txBody>
        </p:sp>
        <p:grpSp>
          <p:nvGrpSpPr>
            <p:cNvPr id="45" name="2"/>
            <p:cNvGrpSpPr/>
            <p:nvPr/>
          </p:nvGrpSpPr>
          <p:grpSpPr>
            <a:xfrm>
              <a:off x="1660525" y="0"/>
              <a:ext cx="10531476" cy="6858000"/>
              <a:chOff x="1660525" y="0"/>
              <a:chExt cx="10531476" cy="6858000"/>
            </a:xfrm>
            <a:solidFill>
              <a:schemeClr val="tx2">
                <a:lumMod val="50000"/>
                <a:alpha val="50000"/>
              </a:schemeClr>
            </a:solidFill>
          </p:grpSpPr>
          <p:sp>
            <p:nvSpPr>
              <p:cNvPr id="49" name="Freeform 8"/>
              <p:cNvSpPr>
                <a:spLocks/>
              </p:cNvSpPr>
              <p:nvPr/>
            </p:nvSpPr>
            <p:spPr bwMode="auto">
              <a:xfrm>
                <a:off x="12060238" y="6721475"/>
                <a:ext cx="131763" cy="136525"/>
              </a:xfrm>
              <a:custGeom>
                <a:avLst/>
                <a:gdLst>
                  <a:gd name="T0" fmla="*/ 0 w 83"/>
                  <a:gd name="T1" fmla="*/ 86 h 86"/>
                  <a:gd name="T2" fmla="*/ 83 w 83"/>
                  <a:gd name="T3" fmla="*/ 86 h 86"/>
                  <a:gd name="T4" fmla="*/ 83 w 83"/>
                  <a:gd name="T5" fmla="*/ 0 h 86"/>
                  <a:gd name="T6" fmla="*/ 0 w 83"/>
                  <a:gd name="T7" fmla="*/ 86 h 86"/>
                </a:gdLst>
                <a:ahLst/>
                <a:cxnLst>
                  <a:cxn ang="0">
                    <a:pos x="T0" y="T1"/>
                  </a:cxn>
                  <a:cxn ang="0">
                    <a:pos x="T2" y="T3"/>
                  </a:cxn>
                  <a:cxn ang="0">
                    <a:pos x="T4" y="T5"/>
                  </a:cxn>
                  <a:cxn ang="0">
                    <a:pos x="T6" y="T7"/>
                  </a:cxn>
                </a:cxnLst>
                <a:rect l="0" t="0" r="r" b="b"/>
                <a:pathLst>
                  <a:path w="83" h="86">
                    <a:moveTo>
                      <a:pt x="0" y="86"/>
                    </a:moveTo>
                    <a:cubicBezTo>
                      <a:pt x="83" y="86"/>
                      <a:pt x="83" y="86"/>
                      <a:pt x="83" y="86"/>
                    </a:cubicBezTo>
                    <a:cubicBezTo>
                      <a:pt x="83" y="0"/>
                      <a:pt x="83" y="0"/>
                      <a:pt x="83" y="0"/>
                    </a:cubicBezTo>
                    <a:cubicBezTo>
                      <a:pt x="56" y="29"/>
                      <a:pt x="28" y="58"/>
                      <a:pt x="0" y="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schemeClr val="lt1"/>
                  </a:solidFill>
                  <a:latin typeface="+mj-lt"/>
                </a:endParaRPr>
              </a:p>
            </p:txBody>
          </p:sp>
          <p:sp>
            <p:nvSpPr>
              <p:cNvPr id="50" name="Freeform 9"/>
              <p:cNvSpPr>
                <a:spLocks/>
              </p:cNvSpPr>
              <p:nvPr/>
            </p:nvSpPr>
            <p:spPr bwMode="auto">
              <a:xfrm>
                <a:off x="12060238" y="0"/>
                <a:ext cx="131763" cy="136525"/>
              </a:xfrm>
              <a:custGeom>
                <a:avLst/>
                <a:gdLst>
                  <a:gd name="T0" fmla="*/ 83 w 83"/>
                  <a:gd name="T1" fmla="*/ 86 h 86"/>
                  <a:gd name="T2" fmla="*/ 83 w 83"/>
                  <a:gd name="T3" fmla="*/ 0 h 86"/>
                  <a:gd name="T4" fmla="*/ 0 w 83"/>
                  <a:gd name="T5" fmla="*/ 0 h 86"/>
                  <a:gd name="T6" fmla="*/ 83 w 83"/>
                  <a:gd name="T7" fmla="*/ 86 h 86"/>
                </a:gdLst>
                <a:ahLst/>
                <a:cxnLst>
                  <a:cxn ang="0">
                    <a:pos x="T0" y="T1"/>
                  </a:cxn>
                  <a:cxn ang="0">
                    <a:pos x="T2" y="T3"/>
                  </a:cxn>
                  <a:cxn ang="0">
                    <a:pos x="T4" y="T5"/>
                  </a:cxn>
                  <a:cxn ang="0">
                    <a:pos x="T6" y="T7"/>
                  </a:cxn>
                </a:cxnLst>
                <a:rect l="0" t="0" r="r" b="b"/>
                <a:pathLst>
                  <a:path w="83" h="86">
                    <a:moveTo>
                      <a:pt x="83" y="86"/>
                    </a:moveTo>
                    <a:cubicBezTo>
                      <a:pt x="83" y="0"/>
                      <a:pt x="83" y="0"/>
                      <a:pt x="83" y="0"/>
                    </a:cubicBezTo>
                    <a:cubicBezTo>
                      <a:pt x="0" y="0"/>
                      <a:pt x="0" y="0"/>
                      <a:pt x="0" y="0"/>
                    </a:cubicBezTo>
                    <a:cubicBezTo>
                      <a:pt x="28" y="28"/>
                      <a:pt x="56" y="57"/>
                      <a:pt x="83" y="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schemeClr val="lt1"/>
                  </a:solidFill>
                  <a:latin typeface="+mj-lt"/>
                </a:endParaRPr>
              </a:p>
            </p:txBody>
          </p:sp>
          <p:sp>
            <p:nvSpPr>
              <p:cNvPr id="51" name="Freeform 10"/>
              <p:cNvSpPr>
                <a:spLocks/>
              </p:cNvSpPr>
              <p:nvPr/>
            </p:nvSpPr>
            <p:spPr bwMode="auto">
              <a:xfrm>
                <a:off x="1660525" y="0"/>
                <a:ext cx="3546475" cy="6858000"/>
              </a:xfrm>
              <a:custGeom>
                <a:avLst/>
                <a:gdLst>
                  <a:gd name="T0" fmla="*/ 1339 w 2234"/>
                  <a:gd name="T1" fmla="*/ 2160 h 4320"/>
                  <a:gd name="T2" fmla="*/ 2234 w 2234"/>
                  <a:gd name="T3" fmla="*/ 0 h 4320"/>
                  <a:gd name="T4" fmla="*/ 567 w 2234"/>
                  <a:gd name="T5" fmla="*/ 0 h 4320"/>
                  <a:gd name="T6" fmla="*/ 0 w 2234"/>
                  <a:gd name="T7" fmla="*/ 2160 h 4320"/>
                  <a:gd name="T8" fmla="*/ 567 w 2234"/>
                  <a:gd name="T9" fmla="*/ 4320 h 4320"/>
                  <a:gd name="T10" fmla="*/ 2234 w 2234"/>
                  <a:gd name="T11" fmla="*/ 4320 h 4320"/>
                  <a:gd name="T12" fmla="*/ 1339 w 2234"/>
                  <a:gd name="T13" fmla="*/ 2160 h 4320"/>
                </a:gdLst>
                <a:ahLst/>
                <a:cxnLst>
                  <a:cxn ang="0">
                    <a:pos x="T0" y="T1"/>
                  </a:cxn>
                  <a:cxn ang="0">
                    <a:pos x="T2" y="T3"/>
                  </a:cxn>
                  <a:cxn ang="0">
                    <a:pos x="T4" y="T5"/>
                  </a:cxn>
                  <a:cxn ang="0">
                    <a:pos x="T6" y="T7"/>
                  </a:cxn>
                  <a:cxn ang="0">
                    <a:pos x="T8" y="T9"/>
                  </a:cxn>
                  <a:cxn ang="0">
                    <a:pos x="T10" y="T11"/>
                  </a:cxn>
                  <a:cxn ang="0">
                    <a:pos x="T12" y="T13"/>
                  </a:cxn>
                </a:cxnLst>
                <a:rect l="0" t="0" r="r" b="b"/>
                <a:pathLst>
                  <a:path w="2234" h="4320">
                    <a:moveTo>
                      <a:pt x="1339" y="2160"/>
                    </a:moveTo>
                    <a:cubicBezTo>
                      <a:pt x="1339" y="1316"/>
                      <a:pt x="1681" y="553"/>
                      <a:pt x="2234" y="0"/>
                    </a:cubicBezTo>
                    <a:cubicBezTo>
                      <a:pt x="567" y="0"/>
                      <a:pt x="567" y="0"/>
                      <a:pt x="567" y="0"/>
                    </a:cubicBezTo>
                    <a:cubicBezTo>
                      <a:pt x="206" y="638"/>
                      <a:pt x="0" y="1375"/>
                      <a:pt x="0" y="2160"/>
                    </a:cubicBezTo>
                    <a:cubicBezTo>
                      <a:pt x="0" y="2945"/>
                      <a:pt x="206" y="3682"/>
                      <a:pt x="567" y="4320"/>
                    </a:cubicBezTo>
                    <a:cubicBezTo>
                      <a:pt x="2234" y="4320"/>
                      <a:pt x="2234" y="4320"/>
                      <a:pt x="2234" y="4320"/>
                    </a:cubicBezTo>
                    <a:cubicBezTo>
                      <a:pt x="1681" y="3767"/>
                      <a:pt x="1339" y="3004"/>
                      <a:pt x="1339" y="2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schemeClr val="lt1"/>
                  </a:solidFill>
                  <a:latin typeface="+mj-lt"/>
                </a:endParaRPr>
              </a:p>
            </p:txBody>
          </p:sp>
        </p:grpSp>
        <p:sp>
          <p:nvSpPr>
            <p:cNvPr id="46" name="3"/>
            <p:cNvSpPr>
              <a:spLocks noEditPoints="1"/>
            </p:cNvSpPr>
            <p:nvPr/>
          </p:nvSpPr>
          <p:spPr bwMode="auto">
            <a:xfrm>
              <a:off x="3786188" y="0"/>
              <a:ext cx="8405813" cy="6858000"/>
            </a:xfrm>
            <a:custGeom>
              <a:avLst/>
              <a:gdLst>
                <a:gd name="T0" fmla="*/ 0 w 5295"/>
                <a:gd name="T1" fmla="*/ 2160 h 4320"/>
                <a:gd name="T2" fmla="*/ 895 w 5295"/>
                <a:gd name="T3" fmla="*/ 4320 h 4320"/>
                <a:gd name="T4" fmla="*/ 5212 w 5295"/>
                <a:gd name="T5" fmla="*/ 4320 h 4320"/>
                <a:gd name="T6" fmla="*/ 5295 w 5295"/>
                <a:gd name="T7" fmla="*/ 4234 h 4320"/>
                <a:gd name="T8" fmla="*/ 5295 w 5295"/>
                <a:gd name="T9" fmla="*/ 86 h 4320"/>
                <a:gd name="T10" fmla="*/ 5212 w 5295"/>
                <a:gd name="T11" fmla="*/ 0 h 4320"/>
                <a:gd name="T12" fmla="*/ 895 w 5295"/>
                <a:gd name="T13" fmla="*/ 0 h 4320"/>
                <a:gd name="T14" fmla="*/ 0 w 5295"/>
                <a:gd name="T15" fmla="*/ 2160 h 4320"/>
                <a:gd name="T16" fmla="*/ 3066 w 5295"/>
                <a:gd name="T17" fmla="*/ 288 h 4320"/>
                <a:gd name="T18" fmla="*/ 4939 w 5295"/>
                <a:gd name="T19" fmla="*/ 2160 h 4320"/>
                <a:gd name="T20" fmla="*/ 3066 w 5295"/>
                <a:gd name="T21" fmla="*/ 4032 h 4320"/>
                <a:gd name="T22" fmla="*/ 1194 w 5295"/>
                <a:gd name="T23" fmla="*/ 2160 h 4320"/>
                <a:gd name="T24" fmla="*/ 3066 w 5295"/>
                <a:gd name="T25" fmla="*/ 288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5" h="4320">
                  <a:moveTo>
                    <a:pt x="0" y="2160"/>
                  </a:moveTo>
                  <a:cubicBezTo>
                    <a:pt x="0" y="3004"/>
                    <a:pt x="342" y="3767"/>
                    <a:pt x="895" y="4320"/>
                  </a:cubicBezTo>
                  <a:cubicBezTo>
                    <a:pt x="5212" y="4320"/>
                    <a:pt x="5212" y="4320"/>
                    <a:pt x="5212" y="4320"/>
                  </a:cubicBezTo>
                  <a:cubicBezTo>
                    <a:pt x="5240" y="4292"/>
                    <a:pt x="5268" y="4263"/>
                    <a:pt x="5295" y="4234"/>
                  </a:cubicBezTo>
                  <a:cubicBezTo>
                    <a:pt x="5295" y="86"/>
                    <a:pt x="5295" y="86"/>
                    <a:pt x="5295" y="86"/>
                  </a:cubicBezTo>
                  <a:cubicBezTo>
                    <a:pt x="5268" y="57"/>
                    <a:pt x="5240" y="28"/>
                    <a:pt x="5212" y="0"/>
                  </a:cubicBezTo>
                  <a:cubicBezTo>
                    <a:pt x="895" y="0"/>
                    <a:pt x="895" y="0"/>
                    <a:pt x="895" y="0"/>
                  </a:cubicBezTo>
                  <a:cubicBezTo>
                    <a:pt x="342" y="553"/>
                    <a:pt x="0" y="1316"/>
                    <a:pt x="0" y="2160"/>
                  </a:cubicBezTo>
                  <a:close/>
                  <a:moveTo>
                    <a:pt x="3066" y="288"/>
                  </a:moveTo>
                  <a:cubicBezTo>
                    <a:pt x="4100" y="288"/>
                    <a:pt x="4939" y="1126"/>
                    <a:pt x="4939" y="2160"/>
                  </a:cubicBezTo>
                  <a:cubicBezTo>
                    <a:pt x="4939" y="3194"/>
                    <a:pt x="4100" y="4032"/>
                    <a:pt x="3066" y="4032"/>
                  </a:cubicBezTo>
                  <a:cubicBezTo>
                    <a:pt x="2032" y="4032"/>
                    <a:pt x="1194" y="3194"/>
                    <a:pt x="1194" y="2160"/>
                  </a:cubicBezTo>
                  <a:cubicBezTo>
                    <a:pt x="1194" y="1126"/>
                    <a:pt x="2032" y="288"/>
                    <a:pt x="3066" y="288"/>
                  </a:cubicBezTo>
                  <a:close/>
                </a:path>
              </a:pathLst>
            </a:custGeom>
            <a:solidFill>
              <a:schemeClr val="tx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schemeClr val="lt1"/>
                </a:solidFill>
                <a:latin typeface="+mj-lt"/>
              </a:endParaRPr>
            </a:p>
          </p:txBody>
        </p:sp>
        <p:sp>
          <p:nvSpPr>
            <p:cNvPr id="47" name="4"/>
            <p:cNvSpPr>
              <a:spLocks noEditPoints="1"/>
            </p:cNvSpPr>
            <p:nvPr/>
          </p:nvSpPr>
          <p:spPr bwMode="auto">
            <a:xfrm>
              <a:off x="5681663" y="457200"/>
              <a:ext cx="5945188" cy="5943600"/>
            </a:xfrm>
            <a:custGeom>
              <a:avLst/>
              <a:gdLst>
                <a:gd name="T0" fmla="*/ 1872 w 3745"/>
                <a:gd name="T1" fmla="*/ 3744 h 3744"/>
                <a:gd name="T2" fmla="*/ 3745 w 3745"/>
                <a:gd name="T3" fmla="*/ 1872 h 3744"/>
                <a:gd name="T4" fmla="*/ 1872 w 3745"/>
                <a:gd name="T5" fmla="*/ 0 h 3744"/>
                <a:gd name="T6" fmla="*/ 0 w 3745"/>
                <a:gd name="T7" fmla="*/ 1872 h 3744"/>
                <a:gd name="T8" fmla="*/ 1872 w 3745"/>
                <a:gd name="T9" fmla="*/ 3744 h 3744"/>
                <a:gd name="T10" fmla="*/ 1872 w 3745"/>
                <a:gd name="T11" fmla="*/ 777 h 3744"/>
                <a:gd name="T12" fmla="*/ 2967 w 3745"/>
                <a:gd name="T13" fmla="*/ 1872 h 3744"/>
                <a:gd name="T14" fmla="*/ 1872 w 3745"/>
                <a:gd name="T15" fmla="*/ 2967 h 3744"/>
                <a:gd name="T16" fmla="*/ 778 w 3745"/>
                <a:gd name="T17" fmla="*/ 1872 h 3744"/>
                <a:gd name="T18" fmla="*/ 1872 w 3745"/>
                <a:gd name="T19" fmla="*/ 777 h 3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5" h="3744">
                  <a:moveTo>
                    <a:pt x="1872" y="3744"/>
                  </a:moveTo>
                  <a:cubicBezTo>
                    <a:pt x="2906" y="3744"/>
                    <a:pt x="3745" y="2906"/>
                    <a:pt x="3745" y="1872"/>
                  </a:cubicBezTo>
                  <a:cubicBezTo>
                    <a:pt x="3745" y="838"/>
                    <a:pt x="2906" y="0"/>
                    <a:pt x="1872" y="0"/>
                  </a:cubicBezTo>
                  <a:cubicBezTo>
                    <a:pt x="838" y="0"/>
                    <a:pt x="0" y="838"/>
                    <a:pt x="0" y="1872"/>
                  </a:cubicBezTo>
                  <a:cubicBezTo>
                    <a:pt x="0" y="2906"/>
                    <a:pt x="838" y="3744"/>
                    <a:pt x="1872" y="3744"/>
                  </a:cubicBezTo>
                  <a:close/>
                  <a:moveTo>
                    <a:pt x="1872" y="777"/>
                  </a:moveTo>
                  <a:cubicBezTo>
                    <a:pt x="2477" y="777"/>
                    <a:pt x="2967" y="1267"/>
                    <a:pt x="2967" y="1872"/>
                  </a:cubicBezTo>
                  <a:cubicBezTo>
                    <a:pt x="2967" y="2477"/>
                    <a:pt x="2477" y="2967"/>
                    <a:pt x="1872" y="2967"/>
                  </a:cubicBezTo>
                  <a:cubicBezTo>
                    <a:pt x="1268" y="2967"/>
                    <a:pt x="778" y="2477"/>
                    <a:pt x="778" y="1872"/>
                  </a:cubicBezTo>
                  <a:cubicBezTo>
                    <a:pt x="778" y="1267"/>
                    <a:pt x="1268" y="777"/>
                    <a:pt x="1872" y="777"/>
                  </a:cubicBezTo>
                  <a:close/>
                </a:path>
              </a:pathLst>
            </a:cu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latin typeface="+mj-lt"/>
              </a:endParaRPr>
            </a:p>
          </p:txBody>
        </p:sp>
        <p:sp>
          <p:nvSpPr>
            <p:cNvPr id="48" name="5"/>
            <p:cNvSpPr>
              <a:spLocks noChangeArrowheads="1"/>
            </p:cNvSpPr>
            <p:nvPr/>
          </p:nvSpPr>
          <p:spPr bwMode="auto">
            <a:xfrm>
              <a:off x="6916738" y="1690688"/>
              <a:ext cx="3475038" cy="3476625"/>
            </a:xfrm>
            <a:prstGeom prst="ellipse">
              <a:avLst/>
            </a:prstGeom>
            <a:solidFill>
              <a:schemeClr val="tx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latin typeface="+mj-lt"/>
              </a:endParaRPr>
            </a:p>
          </p:txBody>
        </p:sp>
      </p:grpSp>
      <p:sp>
        <p:nvSpPr>
          <p:cNvPr id="2" name="Title 1"/>
          <p:cNvSpPr>
            <a:spLocks noGrp="1"/>
          </p:cNvSpPr>
          <p:nvPr userDrawn="1">
            <p:ph type="ctrTitle" hasCustomPrompt="1"/>
          </p:nvPr>
        </p:nvSpPr>
        <p:spPr>
          <a:xfrm>
            <a:off x="1064637" y="1202439"/>
            <a:ext cx="10360501" cy="2988562"/>
          </a:xfrm>
        </p:spPr>
        <p:txBody>
          <a:bodyPr/>
          <a:lstStyle>
            <a:lvl1pPr>
              <a:defRPr lang="en-US" sz="4000" kern="1200" dirty="0" smtClean="0">
                <a:solidFill>
                  <a:schemeClr val="bg1"/>
                </a:solidFill>
                <a:latin typeface="+mj-lt"/>
                <a:ea typeface="+mn-ea"/>
                <a:cs typeface="+mn-cs"/>
              </a:defRPr>
            </a:lvl1pPr>
          </a:lstStyle>
          <a:p>
            <a:r>
              <a:rPr lang="en-US" dirty="0" smtClean="0"/>
              <a:t>Click to Add Quote</a:t>
            </a:r>
            <a:endParaRPr lang="en-US" dirty="0"/>
          </a:p>
        </p:txBody>
      </p:sp>
      <p:sp>
        <p:nvSpPr>
          <p:cNvPr id="3" name="Subtitle 2"/>
          <p:cNvSpPr>
            <a:spLocks noGrp="1"/>
          </p:cNvSpPr>
          <p:nvPr userDrawn="1">
            <p:ph type="subTitle" idx="1" hasCustomPrompt="1"/>
          </p:nvPr>
        </p:nvSpPr>
        <p:spPr>
          <a:xfrm>
            <a:off x="1064636" y="4603599"/>
            <a:ext cx="10363775" cy="533400"/>
          </a:xfrm>
        </p:spPr>
        <p:txBody>
          <a:bodyPr>
            <a:normAutofit/>
          </a:bodyPr>
          <a:lstStyle>
            <a:lvl1pPr marL="0" indent="0" algn="l">
              <a:buNone/>
              <a:defRPr lang="en-US" sz="2400" kern="1200" dirty="0">
                <a:solidFill>
                  <a:schemeClr val="bg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a:t>
            </a:r>
            <a:endParaRPr lang="en-US" dirty="0"/>
          </a:p>
        </p:txBody>
      </p:sp>
      <p:sp>
        <p:nvSpPr>
          <p:cNvPr id="22" name="Text Placeholder 21"/>
          <p:cNvSpPr>
            <a:spLocks noGrp="1"/>
          </p:cNvSpPr>
          <p:nvPr>
            <p:ph type="body" sz="quarter" idx="10" hasCustomPrompt="1"/>
          </p:nvPr>
        </p:nvSpPr>
        <p:spPr>
          <a:xfrm>
            <a:off x="1064636" y="5029962"/>
            <a:ext cx="6172776" cy="457200"/>
          </a:xfrm>
        </p:spPr>
        <p:txBody>
          <a:bodyPr/>
          <a:lstStyle>
            <a:lvl1pPr marL="0" indent="0">
              <a:buNone/>
              <a:defRPr lang="en-US" sz="2000" kern="1200" dirty="0" smtClean="0">
                <a:solidFill>
                  <a:schemeClr val="bg1"/>
                </a:solidFill>
                <a:latin typeface="+mj-lt"/>
                <a:ea typeface="+mn-ea"/>
                <a:cs typeface="+mn-cs"/>
              </a:defRPr>
            </a:lvl1pPr>
          </a:lstStyle>
          <a:p>
            <a:pPr lvl="0"/>
            <a:r>
              <a:rPr lang="en-US" dirty="0" smtClean="0"/>
              <a:t>Date</a:t>
            </a:r>
          </a:p>
        </p:txBody>
      </p:sp>
      <p:pic>
        <p:nvPicPr>
          <p:cNvPr id="14" name="Imperva Logo" descr="\\mv-fs\Projects\Imperva\14-2986_Core Presentation\2_FROM_CLIENT\Assets\Logo\IMPV_logo_RGB_1200_Rev_2C.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58286" y="6111240"/>
            <a:ext cx="2612572" cy="731520"/>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4"/>
          <p:cNvSpPr>
            <a:spLocks noGrp="1"/>
          </p:cNvSpPr>
          <p:nvPr>
            <p:ph type="ftr" sz="quarter" idx="3"/>
          </p:nvPr>
        </p:nvSpPr>
        <p:spPr>
          <a:xfrm>
            <a:off x="4609227" y="6366399"/>
            <a:ext cx="2970371" cy="365125"/>
          </a:xfrm>
          <a:prstGeom prst="rect">
            <a:avLst/>
          </a:prstGeom>
        </p:spPr>
        <p:txBody>
          <a:bodyPr anchor="ctr"/>
          <a:lstStyle>
            <a:lvl1pPr algn="ctr">
              <a:defRPr sz="900">
                <a:solidFill>
                  <a:schemeClr val="bg1"/>
                </a:solidFill>
              </a:defRPr>
            </a:lvl1pPr>
          </a:lstStyle>
          <a:p>
            <a:r>
              <a:rPr lang="en-US" smtClean="0"/>
              <a:t>Confidential</a:t>
            </a:r>
            <a:endParaRPr lang="en-US" dirty="0"/>
          </a:p>
        </p:txBody>
      </p:sp>
      <p:sp>
        <p:nvSpPr>
          <p:cNvPr id="20" name="Slide Number Placeholder 5"/>
          <p:cNvSpPr>
            <a:spLocks noGrp="1"/>
          </p:cNvSpPr>
          <p:nvPr>
            <p:ph type="sldNum" sz="quarter" idx="4"/>
          </p:nvPr>
        </p:nvSpPr>
        <p:spPr>
          <a:xfrm>
            <a:off x="822961" y="6366399"/>
            <a:ext cx="394652" cy="365125"/>
          </a:xfrm>
          <a:prstGeom prst="rect">
            <a:avLst/>
          </a:prstGeom>
        </p:spPr>
        <p:txBody>
          <a:bodyPr anchor="ctr"/>
          <a:lstStyle>
            <a:lvl1pPr algn="l">
              <a:defRPr sz="900">
                <a:solidFill>
                  <a:schemeClr val="bg1"/>
                </a:solidFill>
              </a:defRPr>
            </a:lvl1pPr>
          </a:lstStyle>
          <a:p>
            <a:fld id="{CB26D73C-4132-4FA4-94C0-810D33A37BDE}" type="slidenum">
              <a:rPr lang="en-US" smtClean="0"/>
              <a:pPr/>
              <a:t>‹#›</a:t>
            </a:fld>
            <a:endParaRPr lang="en-US" dirty="0"/>
          </a:p>
        </p:txBody>
      </p:sp>
      <p:sp>
        <p:nvSpPr>
          <p:cNvPr id="21" name="Footer Placeholder 4"/>
          <p:cNvSpPr txBox="1">
            <a:spLocks/>
          </p:cNvSpPr>
          <p:nvPr userDrawn="1"/>
        </p:nvSpPr>
        <p:spPr>
          <a:xfrm>
            <a:off x="1237708" y="6364847"/>
            <a:ext cx="2679291" cy="365125"/>
          </a:xfrm>
          <a:prstGeom prst="rect">
            <a:avLst/>
          </a:prstGeom>
        </p:spPr>
        <p:txBody>
          <a:bodyPr anchor="ctr" anchorCtr="0"/>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dirty="0" smtClean="0">
                <a:solidFill>
                  <a:schemeClr val="bg1"/>
                </a:solidFill>
                <a:latin typeface="Arial" pitchFamily="34" charset="0"/>
              </a:rPr>
              <a:t>© 2015 Imperva, Inc. All rights </a:t>
            </a:r>
            <a:r>
              <a:rPr lang="en-US" sz="900" baseline="0" dirty="0" smtClean="0">
                <a:solidFill>
                  <a:schemeClr val="bg1"/>
                </a:solidFill>
                <a:latin typeface="Arial" pitchFamily="34" charset="0"/>
              </a:rPr>
              <a:t>reserved</a:t>
            </a:r>
            <a:r>
              <a:rPr lang="en-US" sz="900" dirty="0" smtClean="0">
                <a:solidFill>
                  <a:schemeClr val="bg1"/>
                </a:solidFill>
                <a:latin typeface="Arial" pitchFamily="34" charset="0"/>
              </a:rPr>
              <a:t>.</a:t>
            </a:r>
            <a:endParaRPr lang="en-US" sz="900" dirty="0">
              <a:solidFill>
                <a:schemeClr val="bg1"/>
              </a:solidFill>
              <a:latin typeface="Arial" pitchFamily="34" charset="0"/>
            </a:endParaRPr>
          </a:p>
        </p:txBody>
      </p:sp>
      <p:cxnSp>
        <p:nvCxnSpPr>
          <p:cNvPr id="23" name="Straight Connector 22"/>
          <p:cNvCxnSpPr/>
          <p:nvPr userDrawn="1"/>
        </p:nvCxnSpPr>
        <p:spPr>
          <a:xfrm>
            <a:off x="1217612" y="6432148"/>
            <a:ext cx="0" cy="230521"/>
          </a:xfrm>
          <a:prstGeom prst="line">
            <a:avLst/>
          </a:prstGeom>
          <a:ln w="12700">
            <a:solidFill>
              <a:schemeClr val="bg1"/>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818385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Closing Slide">
    <p:bg>
      <p:bgPr>
        <a:solidFill>
          <a:schemeClr val="tx2"/>
        </a:solidFill>
        <a:effectLst/>
      </p:bgPr>
    </p:bg>
    <p:spTree>
      <p:nvGrpSpPr>
        <p:cNvPr id="1" name=""/>
        <p:cNvGrpSpPr/>
        <p:nvPr/>
      </p:nvGrpSpPr>
      <p:grpSpPr>
        <a:xfrm>
          <a:off x="0" y="0"/>
          <a:ext cx="0" cy="0"/>
          <a:chOff x="0" y="0"/>
          <a:chExt cx="0" cy="0"/>
        </a:xfrm>
      </p:grpSpPr>
      <p:pic>
        <p:nvPicPr>
          <p:cNvPr id="3" name="Imperva Logo" descr="\\mv-fs\Projects\Imperva\14-2986_Core Presentation\2_FROM_CLIENT\Assets\Logo\IMPV_logo_RGB_1200_Rev_2C.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257196" y="2354580"/>
            <a:ext cx="7674429" cy="214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983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129020" y="116633"/>
            <a:ext cx="10820519" cy="365125"/>
          </a:xfrm>
          <a:prstGeom prst="rect">
            <a:avLst/>
          </a:prstGeom>
        </p:spPr>
        <p:txBody>
          <a:bodyPr lIns="19050"/>
          <a:lstStyle>
            <a:lvl1pPr marL="0" indent="0" algn="l">
              <a:buNone/>
              <a:defRPr lang="he-IL" sz="2500" b="0">
                <a:solidFill>
                  <a:schemeClr val="bg1"/>
                </a:solidFill>
                <a:effectLst>
                  <a:outerShdw dist="12700" dir="5400000" algn="t" rotWithShape="0">
                    <a:prstClr val="black">
                      <a:alpha val="70000"/>
                    </a:prstClr>
                  </a:outerShdw>
                </a:effectLst>
                <a:latin typeface="HelveticaNeueLT Std" panose="020B0604020202020204" pitchFamily="34" charset="0"/>
                <a:ea typeface="+mj-ea"/>
                <a:cs typeface="+mj-cs"/>
              </a:defRPr>
            </a:lvl1pPr>
          </a:lstStyle>
          <a:p>
            <a:pPr marL="0" lvl="0" algn="l" rtl="0">
              <a:spcBef>
                <a:spcPct val="0"/>
              </a:spcBef>
            </a:pPr>
            <a:r>
              <a:rPr lang="en-US" dirty="0" smtClean="0"/>
              <a:t>Click to edit Master subtitle style</a:t>
            </a:r>
            <a:endParaRPr lang="he-IL" dirty="0"/>
          </a:p>
        </p:txBody>
      </p:sp>
      <p:pic>
        <p:nvPicPr>
          <p:cNvPr id="2052" name="Picture 4" descr="C:\skyfence_design\branding\new_branding\ppt\tamplate_mat\sign_for_header-1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259" y="183556"/>
            <a:ext cx="512100" cy="36512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p:cNvSpPr>
            <a:spLocks noGrp="1"/>
          </p:cNvSpPr>
          <p:nvPr>
            <p:ph sz="quarter" idx="10"/>
          </p:nvPr>
        </p:nvSpPr>
        <p:spPr>
          <a:xfrm>
            <a:off x="1155218" y="1124745"/>
            <a:ext cx="10122421" cy="4993217"/>
          </a:xfrm>
          <a:prstGeom prst="rect">
            <a:avLst/>
          </a:prstGeom>
        </p:spPr>
        <p:txBody>
          <a:bodyPr lIns="0"/>
          <a:lstStyle>
            <a:lvl1pPr marL="0" indent="0" algn="l" rtl="0">
              <a:spcBef>
                <a:spcPts val="2000"/>
              </a:spcBef>
              <a:spcAft>
                <a:spcPts val="400"/>
              </a:spcAft>
              <a:buClrTx/>
              <a:buSzPct val="25000"/>
              <a:buFontTx/>
              <a:buBlip>
                <a:blip r:embed="rId3"/>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rtl="0">
              <a:lnSpc>
                <a:spcPct val="100000"/>
              </a:lnSpc>
              <a:spcBef>
                <a:spcPts val="200"/>
              </a:spcBef>
              <a:spcAft>
                <a:spcPts val="200"/>
              </a:spcAft>
              <a:buFontTx/>
              <a:buBlip>
                <a:blip r:embed="rId4"/>
              </a:buBlip>
              <a:defRPr lang="en-US" sz="1800" b="0" kern="1200" dirty="0" smtClean="0">
                <a:solidFill>
                  <a:srgbClr val="00538C"/>
                </a:solidFill>
                <a:latin typeface="HelveticaNeueLT Std" pitchFamily="34" charset="0"/>
                <a:ea typeface="+mn-ea"/>
                <a:cs typeface="Arial" pitchFamily="34" charset="0"/>
              </a:defRPr>
            </a:lvl2pPr>
            <a:lvl3pPr marL="432000" indent="-144000" algn="l" rtl="0">
              <a:spcBef>
                <a:spcPts val="100"/>
              </a:spcBef>
              <a:spcAft>
                <a:spcPts val="100"/>
              </a:spcAft>
              <a:buSzPct val="130000"/>
              <a:defRPr lang="en-US" sz="1400" kern="1200" dirty="0" smtClean="0">
                <a:solidFill>
                  <a:srgbClr val="00538C"/>
                </a:solidFill>
                <a:latin typeface="HelveticaNeueLT Std" pitchFamily="34" charset="0"/>
                <a:ea typeface="+mn-ea"/>
                <a:cs typeface="Arial" pitchFamily="34" charset="0"/>
              </a:defRPr>
            </a:lvl3pPr>
            <a:lvl4pPr marL="1371600" indent="0" algn="l" rtl="0">
              <a:buNone/>
              <a:defRPr lang="en-US" sz="1700" kern="1200" dirty="0" smtClean="0">
                <a:solidFill>
                  <a:srgbClr val="00538C"/>
                </a:solidFill>
                <a:latin typeface="HelveticaNeueLT Std" pitchFamily="34" charset="0"/>
                <a:ea typeface="+mn-ea"/>
                <a:cs typeface="Arial" pitchFamily="34" charset="0"/>
              </a:defRPr>
            </a:lvl4pPr>
            <a:lvl5pPr marL="1828800" indent="0" algn="l" rtl="0">
              <a:buNone/>
              <a:defRPr lang="en-US" sz="1700" kern="1200" dirty="0" smtClean="0">
                <a:solidFill>
                  <a:srgbClr val="00538C"/>
                </a:solidFill>
                <a:latin typeface="HelveticaNeueLT Std"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0"/>
            <a:r>
              <a:rPr lang="en-US" dirty="0" err="1" smtClean="0"/>
              <a:t>Ghfghgf</a:t>
            </a:r>
            <a:endParaRPr lang="en-US" dirty="0" smtClean="0"/>
          </a:p>
          <a:p>
            <a:pPr lvl="1"/>
            <a:r>
              <a:rPr lang="en-US" dirty="0" err="1" smtClean="0"/>
              <a:t>Jhgkjh</a:t>
            </a:r>
            <a:endParaRPr lang="en-US" dirty="0" smtClean="0"/>
          </a:p>
          <a:p>
            <a:pPr lvl="1"/>
            <a:r>
              <a:rPr lang="en-US" dirty="0" err="1" smtClean="0"/>
              <a:t>Hgjhg</a:t>
            </a:r>
            <a:endParaRPr lang="en-US" dirty="0" smtClean="0"/>
          </a:p>
          <a:p>
            <a:pPr lvl="1"/>
            <a:r>
              <a:rPr lang="en-US" dirty="0" err="1" smtClean="0"/>
              <a:t>kgjhgjh</a:t>
            </a:r>
            <a:endParaRPr lang="en-US" dirty="0" smtClean="0"/>
          </a:p>
          <a:p>
            <a:pPr lvl="3"/>
            <a:endParaRPr lang="en-US" dirty="0" smtClean="0"/>
          </a:p>
          <a:p>
            <a:pPr lvl="4"/>
            <a:endParaRPr lang="en-US" dirty="0"/>
          </a:p>
        </p:txBody>
      </p:sp>
      <p:sp>
        <p:nvSpPr>
          <p:cNvPr id="5" name="Slide Number Placeholder 5"/>
          <p:cNvSpPr>
            <a:spLocks noGrp="1"/>
          </p:cNvSpPr>
          <p:nvPr>
            <p:ph type="sldNum" sz="quarter" idx="4"/>
          </p:nvPr>
        </p:nvSpPr>
        <p:spPr>
          <a:xfrm>
            <a:off x="822961" y="6366399"/>
            <a:ext cx="394652" cy="365125"/>
          </a:xfrm>
          <a:prstGeom prst="rect">
            <a:avLst/>
          </a:prstGeom>
        </p:spPr>
        <p:txBody>
          <a:bodyPr anchor="ctr"/>
          <a:lstStyle>
            <a:lvl1pPr algn="l">
              <a:defRPr sz="900"/>
            </a:lvl1pPr>
          </a:lstStyle>
          <a:p>
            <a:fld id="{CB26D73C-4132-4FA4-94C0-810D33A37BDE}" type="slidenum">
              <a:rPr lang="en-US" smtClean="0"/>
              <a:pPr/>
              <a:t>‹#›</a:t>
            </a:fld>
            <a:endParaRPr lang="en-US" dirty="0"/>
          </a:p>
        </p:txBody>
      </p:sp>
    </p:spTree>
    <p:extLst>
      <p:ext uri="{BB962C8B-B14F-4D97-AF65-F5344CB8AC3E}">
        <p14:creationId xmlns:p14="http://schemas.microsoft.com/office/powerpoint/2010/main" val="2609881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ver-generic">
    <p:spTree>
      <p:nvGrpSpPr>
        <p:cNvPr id="1" name=""/>
        <p:cNvGrpSpPr/>
        <p:nvPr/>
      </p:nvGrpSpPr>
      <p:grpSpPr>
        <a:xfrm>
          <a:off x="0" y="0"/>
          <a:ext cx="0" cy="0"/>
          <a:chOff x="0" y="0"/>
          <a:chExt cx="0" cy="0"/>
        </a:xfrm>
      </p:grpSpPr>
      <p:pic>
        <p:nvPicPr>
          <p:cNvPr id="2054" name="Picture 6" descr="\\srdfile1\data\Departments\Marketing\Communication\2015\Raytheon Websense template\PPT template june15\4d updated 8 july2015\decide-ic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64743">
            <a:off x="4552098" y="3146423"/>
            <a:ext cx="3287782" cy="32886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rdfile1\data\Departments\Marketing\Communication\2015\Raytheon Websense template\PPT template june15\4d updated 8 july2015\detect-icon.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49786"/>
          <a:stretch/>
        </p:blipFill>
        <p:spPr bwMode="auto">
          <a:xfrm>
            <a:off x="6290252" y="1198695"/>
            <a:ext cx="4208590" cy="21138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rdfile1\data\Departments\Marketing\Communication\2015\Raytheon Websense template\PPT template june15\4d updated 8 july2015\defend-icon.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22931" b="22501"/>
          <a:stretch/>
        </p:blipFill>
        <p:spPr bwMode="auto">
          <a:xfrm>
            <a:off x="7842245" y="2460651"/>
            <a:ext cx="4371797" cy="4397349"/>
          </a:xfrm>
          <a:prstGeom prst="rect">
            <a:avLst/>
          </a:prstGeom>
          <a:noFill/>
          <a:extLst>
            <a:ext uri="{909E8E84-426E-40DD-AFC4-6F175D3DCCD1}">
              <a14:hiddenFill xmlns:a14="http://schemas.microsoft.com/office/drawing/2010/main">
                <a:solidFill>
                  <a:srgbClr val="FFFFFF"/>
                </a:solidFill>
              </a14:hiddenFill>
            </a:ext>
          </a:extLst>
        </p:spPr>
      </p:pic>
      <p:sp>
        <p:nvSpPr>
          <p:cNvPr id="36" name="Confidential"/>
          <p:cNvSpPr>
            <a:spLocks noChangeArrowheads="1"/>
          </p:cNvSpPr>
          <p:nvPr/>
        </p:nvSpPr>
        <p:spPr bwMode="auto">
          <a:xfrm>
            <a:off x="4879762" y="6366931"/>
            <a:ext cx="710168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06841" indent="-306841" algn="r" eaLnBrk="0" fontAlgn="base" hangingPunct="0">
              <a:spcBef>
                <a:spcPct val="20000"/>
              </a:spcBef>
              <a:spcAft>
                <a:spcPct val="0"/>
              </a:spcAft>
              <a:buClr>
                <a:srgbClr val="000000"/>
              </a:buClr>
              <a:buSzPct val="110000"/>
            </a:pPr>
            <a:r>
              <a:rPr lang="en-US" sz="1333" dirty="0">
                <a:solidFill>
                  <a:srgbClr val="000000"/>
                </a:solidFill>
              </a:rPr>
              <a:t>Copyright © 2015 Raytheon Company. All rights reserved</a:t>
            </a:r>
            <a:r>
              <a:rPr lang="en-US" sz="1333" dirty="0" smtClean="0">
                <a:solidFill>
                  <a:srgbClr val="000000"/>
                </a:solidFill>
              </a:rPr>
              <a:t>.</a:t>
            </a:r>
            <a:endParaRPr lang="en-US" sz="1333" dirty="0">
              <a:solidFill>
                <a:srgbClr val="000000"/>
              </a:solidFill>
            </a:endParaRPr>
          </a:p>
        </p:txBody>
      </p:sp>
      <p:pic>
        <p:nvPicPr>
          <p:cNvPr id="2050" name="Picture 2" descr="\\srdfile1\data\Departments\Marketing\Artwork &amp; Graphic Source Files\Raytheon\Logo\rgb\raytheon-websense-rgb-log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24962" y="263051"/>
            <a:ext cx="5149971" cy="66967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rdfile1\data\Departments\Marketing\Communication\2015\Raytheon Websense template\PPT template june15\4d updated 8 july2015\defeat-icons.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3384" t="25283"/>
          <a:stretch/>
        </p:blipFill>
        <p:spPr bwMode="auto">
          <a:xfrm>
            <a:off x="-11498" y="1210195"/>
            <a:ext cx="2679234" cy="231177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userDrawn="1"/>
        </p:nvSpPr>
        <p:spPr>
          <a:xfrm>
            <a:off x="853429" y="3683461"/>
            <a:ext cx="4413833" cy="447038"/>
          </a:xfrm>
          <a:prstGeom prst="ellipse">
            <a:avLst/>
          </a:prstGeom>
          <a:solidFill>
            <a:schemeClr val="bg1"/>
          </a:solidFill>
        </p:spPr>
        <p:txBody>
          <a:bodyPr rtlCol="0" anchor="ctr">
            <a:spAutoFit/>
          </a:bodyPr>
          <a:lstStyle/>
          <a:p>
            <a:pPr algn="ctr" eaLnBrk="0" fontAlgn="base" hangingPunct="0">
              <a:spcBef>
                <a:spcPct val="20000"/>
              </a:spcBef>
              <a:spcAft>
                <a:spcPct val="0"/>
              </a:spcAft>
              <a:buClr>
                <a:srgbClr val="000000"/>
              </a:buClr>
              <a:buSzPct val="110000"/>
            </a:pPr>
            <a:endParaRPr lang="en-GB" sz="1466" dirty="0">
              <a:solidFill>
                <a:srgbClr val="000000"/>
              </a:solidFill>
            </a:endParaRPr>
          </a:p>
        </p:txBody>
      </p:sp>
      <p:pic>
        <p:nvPicPr>
          <p:cNvPr id="2" name="Picture 2" descr="\\srdfile1\data\Departments\Marketing\Artwork &amp; Graphic Source Files\Raytheon\4d circle\Wheel_Illustration-8jul1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86441" y="1460731"/>
            <a:ext cx="4920109" cy="5272039"/>
          </a:xfrm>
          <a:prstGeom prst="rect">
            <a:avLst/>
          </a:prstGeom>
          <a:noFill/>
          <a:extLst>
            <a:ext uri="{909E8E84-426E-40DD-AFC4-6F175D3DCCD1}">
              <a14:hiddenFill xmlns:a14="http://schemas.microsoft.com/office/drawing/2010/main">
                <a:solidFill>
                  <a:srgbClr val="FFFFFF"/>
                </a:solidFill>
              </a14:hiddenFill>
            </a:ext>
          </a:extLst>
        </p:spPr>
      </p:pic>
      <p:sp>
        <p:nvSpPr>
          <p:cNvPr id="7" name="Line 4"/>
          <p:cNvSpPr>
            <a:spLocks noChangeShapeType="1"/>
          </p:cNvSpPr>
          <p:nvPr userDrawn="1"/>
        </p:nvSpPr>
        <p:spPr bwMode="auto">
          <a:xfrm>
            <a:off x="0" y="1198695"/>
            <a:ext cx="12214042" cy="0"/>
          </a:xfrm>
          <a:prstGeom prst="line">
            <a:avLst/>
          </a:prstGeom>
          <a:noFill/>
          <a:ln w="12700">
            <a:solidFill>
              <a:schemeClr val="accent5"/>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000000"/>
              </a:buClr>
              <a:buSzPct val="110000"/>
            </a:pPr>
            <a:endParaRPr lang="en-US" sz="3199">
              <a:solidFill>
                <a:srgbClr val="000000"/>
              </a:solidFill>
            </a:endParaRPr>
          </a:p>
        </p:txBody>
      </p:sp>
      <p:sp>
        <p:nvSpPr>
          <p:cNvPr id="14" name="Text Placeholder 3"/>
          <p:cNvSpPr>
            <a:spLocks noGrp="1"/>
          </p:cNvSpPr>
          <p:nvPr>
            <p:ph type="body" sz="quarter" idx="10" hasCustomPrompt="1"/>
          </p:nvPr>
        </p:nvSpPr>
        <p:spPr>
          <a:xfrm>
            <a:off x="6135788" y="1907656"/>
            <a:ext cx="5628338" cy="1915121"/>
          </a:xfrm>
          <a:prstGeom prst="rect">
            <a:avLst/>
          </a:prstGeom>
        </p:spPr>
        <p:txBody>
          <a:bodyPr anchor="b" anchorCtr="0">
            <a:normAutofit/>
          </a:bodyPr>
          <a:lstStyle>
            <a:lvl1pPr marL="0" indent="0" algn="r">
              <a:buNone/>
              <a:defRPr sz="3732" b="1"/>
            </a:lvl1pPr>
          </a:lstStyle>
          <a:p>
            <a:pPr>
              <a:defRPr/>
            </a:pPr>
            <a:r>
              <a:rPr lang="en-US" dirty="0" smtClean="0"/>
              <a:t>Generic cover </a:t>
            </a:r>
            <a:br>
              <a:rPr lang="en-US" dirty="0" smtClean="0"/>
            </a:br>
            <a:r>
              <a:rPr lang="en-US" dirty="0" smtClean="0"/>
              <a:t>Title here</a:t>
            </a:r>
            <a:br>
              <a:rPr lang="en-US" dirty="0" smtClean="0"/>
            </a:br>
            <a:r>
              <a:rPr lang="en-US" dirty="0" smtClean="0"/>
              <a:t>3 lines if needed</a:t>
            </a:r>
            <a:endParaRPr lang="en-US" dirty="0"/>
          </a:p>
        </p:txBody>
      </p:sp>
      <p:sp>
        <p:nvSpPr>
          <p:cNvPr id="15" name="Text Placeholder 3"/>
          <p:cNvSpPr>
            <a:spLocks noGrp="1"/>
          </p:cNvSpPr>
          <p:nvPr>
            <p:ph type="body" sz="quarter" idx="11" hasCustomPrompt="1"/>
          </p:nvPr>
        </p:nvSpPr>
        <p:spPr>
          <a:xfrm>
            <a:off x="6141517" y="3974175"/>
            <a:ext cx="5628338" cy="1454717"/>
          </a:xfrm>
          <a:prstGeom prst="rect">
            <a:avLst/>
          </a:prstGeom>
        </p:spPr>
        <p:txBody>
          <a:bodyPr anchor="b" anchorCtr="0">
            <a:noAutofit/>
          </a:bodyPr>
          <a:lstStyle>
            <a:lvl1pPr marL="0" indent="0" algn="r" fontAlgn="base">
              <a:spcAft>
                <a:spcPct val="0"/>
              </a:spcAft>
              <a:buNone/>
              <a:defRPr sz="2399" b="1"/>
            </a:lvl1pPr>
          </a:lstStyle>
          <a:p>
            <a:pPr fontAlgn="base">
              <a:spcAft>
                <a:spcPct val="0"/>
              </a:spcAft>
            </a:pPr>
            <a:r>
              <a:rPr lang="en-US" dirty="0" smtClean="0">
                <a:latin typeface="Arial" charset="0"/>
              </a:rPr>
              <a:t>Presenter</a:t>
            </a:r>
          </a:p>
          <a:p>
            <a:pPr fontAlgn="base">
              <a:spcAft>
                <a:spcPct val="0"/>
              </a:spcAft>
            </a:pPr>
            <a:r>
              <a:rPr lang="en-US" dirty="0" smtClean="0">
                <a:latin typeface="Arial" charset="0"/>
              </a:rPr>
              <a:t>Title</a:t>
            </a:r>
          </a:p>
          <a:p>
            <a:pPr fontAlgn="base">
              <a:spcAft>
                <a:spcPct val="0"/>
              </a:spcAft>
            </a:pPr>
            <a:r>
              <a:rPr lang="en-US" dirty="0" smtClean="0">
                <a:latin typeface="Arial" charset="0"/>
              </a:rPr>
              <a:t>Date</a:t>
            </a:r>
          </a:p>
        </p:txBody>
      </p:sp>
    </p:spTree>
    <p:extLst>
      <p:ext uri="{BB962C8B-B14F-4D97-AF65-F5344CB8AC3E}">
        <p14:creationId xmlns:p14="http://schemas.microsoft.com/office/powerpoint/2010/main" val="278406019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col-date-page">
    <p:spTree>
      <p:nvGrpSpPr>
        <p:cNvPr id="1" name=""/>
        <p:cNvGrpSpPr/>
        <p:nvPr/>
      </p:nvGrpSpPr>
      <p:grpSpPr>
        <a:xfrm>
          <a:off x="0" y="0"/>
          <a:ext cx="0" cy="0"/>
          <a:chOff x="0" y="0"/>
          <a:chExt cx="0" cy="0"/>
        </a:xfrm>
      </p:grpSpPr>
      <p:sp>
        <p:nvSpPr>
          <p:cNvPr id="10" name="Title 1"/>
          <p:cNvSpPr>
            <a:spLocks noGrp="1"/>
          </p:cNvSpPr>
          <p:nvPr>
            <p:ph type="title"/>
          </p:nvPr>
        </p:nvSpPr>
        <p:spPr>
          <a:xfrm>
            <a:off x="266632" y="200824"/>
            <a:ext cx="7897343" cy="615553"/>
          </a:xfrm>
          <a:prstGeom prst="rect">
            <a:avLst/>
          </a:prstGeom>
        </p:spPr>
        <p:txBody>
          <a:bodyPr anchor="b">
            <a:normAutofit/>
          </a:bodyPr>
          <a:lstStyle>
            <a:lvl1pPr>
              <a:defRPr sz="3199"/>
            </a:lvl1pPr>
          </a:lstStyle>
          <a:p>
            <a:r>
              <a:rPr lang="en-US" dirty="0" smtClean="0"/>
              <a:t>Click to edit Master title style</a:t>
            </a:r>
            <a:endParaRPr lang="en-US" dirty="0"/>
          </a:p>
        </p:txBody>
      </p:sp>
      <p:sp>
        <p:nvSpPr>
          <p:cNvPr id="11" name="Content Placeholder 2"/>
          <p:cNvSpPr>
            <a:spLocks noGrp="1"/>
          </p:cNvSpPr>
          <p:nvPr>
            <p:ph idx="1"/>
          </p:nvPr>
        </p:nvSpPr>
        <p:spPr>
          <a:xfrm>
            <a:off x="267123" y="1041401"/>
            <a:ext cx="11647119" cy="5321300"/>
          </a:xfrm>
          <a:prstGeom prst="rect">
            <a:avLst/>
          </a:prstGeo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8289764"/>
      </p:ext>
    </p:extLst>
  </p:cSld>
  <p:clrMapOvr>
    <a:masterClrMapping/>
  </p:clrMapOvr>
  <p:transition>
    <p:fade/>
  </p:transition>
  <p:timing>
    <p:tnLst>
      <p:par>
        <p:cT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date-pag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65308" y="1040667"/>
            <a:ext cx="5677537" cy="5328287"/>
          </a:xfrm>
          <a:prstGeom prst="rect">
            <a:avLst/>
          </a:prstGeom>
        </p:spPr>
        <p:txBody>
          <a:bodyPr>
            <a:normAutofit/>
          </a:bodyPr>
          <a:lstStyle>
            <a:lvl1pPr>
              <a:defRPr sz="2666"/>
            </a:lvl1pPr>
            <a:lvl2pPr>
              <a:defRPr sz="2133"/>
            </a:lvl2pPr>
            <a:lvl3pPr>
              <a:defRPr sz="2133"/>
            </a:lvl3pPr>
            <a:lvl4pPr>
              <a:defRPr sz="2133"/>
            </a:lvl4pPr>
            <a:lvl5pPr>
              <a:defRPr sz="2133"/>
            </a:lvl5pPr>
            <a:lvl6pPr>
              <a:defRPr sz="2399"/>
            </a:lvl6pPr>
            <a:lvl7pPr>
              <a:defRPr sz="2399"/>
            </a:lvl7pPr>
            <a:lvl8pPr>
              <a:defRPr sz="2399"/>
            </a:lvl8pPr>
            <a:lvl9pPr>
              <a:defRPr sz="23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6126500" y="1040667"/>
            <a:ext cx="5774880" cy="5328287"/>
          </a:xfrm>
          <a:prstGeom prst="rect">
            <a:avLst/>
          </a:prstGeom>
        </p:spPr>
        <p:txBody>
          <a:bodyPr>
            <a:normAutofit/>
          </a:bodyPr>
          <a:lstStyle>
            <a:lvl1pPr>
              <a:defRPr sz="2666"/>
            </a:lvl1pPr>
            <a:lvl2pPr>
              <a:defRPr sz="2133"/>
            </a:lvl2pPr>
            <a:lvl3pPr>
              <a:defRPr sz="2133"/>
            </a:lvl3pPr>
            <a:lvl4pPr>
              <a:defRPr sz="2133"/>
            </a:lvl4pPr>
            <a:lvl5pPr>
              <a:defRPr sz="2133"/>
            </a:lvl5pPr>
            <a:lvl6pPr>
              <a:defRPr sz="2399"/>
            </a:lvl6pPr>
            <a:lvl7pPr>
              <a:defRPr sz="2399"/>
            </a:lvl7pPr>
            <a:lvl8pPr>
              <a:defRPr sz="2399"/>
            </a:lvl8pPr>
            <a:lvl9pPr>
              <a:defRPr sz="23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8498320" y="6366934"/>
            <a:ext cx="2844059" cy="486833"/>
          </a:xfrm>
          <a:prstGeom prst="rect">
            <a:avLst/>
          </a:prstGeom>
        </p:spPr>
        <p:txBody>
          <a:bodyPr vert="horz" lIns="91440" tIns="45720" rIns="0" bIns="45720" rtlCol="0" anchor="ctr"/>
          <a:lstStyle>
            <a:lvl1pPr algn="r" fontAlgn="auto">
              <a:spcBef>
                <a:spcPts val="0"/>
              </a:spcBef>
              <a:spcAft>
                <a:spcPts val="0"/>
              </a:spcAft>
              <a:defRPr sz="1333">
                <a:solidFill>
                  <a:schemeClr val="tx1"/>
                </a:solidFill>
                <a:latin typeface="Arial" pitchFamily="34" charset="0"/>
                <a:cs typeface="+mn-cs"/>
              </a:defRPr>
            </a:lvl1pPr>
          </a:lstStyle>
          <a:p>
            <a:pPr eaLnBrk="0" hangingPunct="0">
              <a:buClr>
                <a:srgbClr val="000000"/>
              </a:buClr>
              <a:buSzPct val="110000"/>
              <a:defRPr/>
            </a:pPr>
            <a:fld id="{E7363991-7701-40D2-8013-D9CB8D0AEDE0}" type="datetime1">
              <a:rPr lang="en-US" smtClean="0">
                <a:solidFill>
                  <a:srgbClr val="000000"/>
                </a:solidFill>
              </a:rPr>
              <a:pPr eaLnBrk="0" hangingPunct="0">
                <a:buClr>
                  <a:srgbClr val="000000"/>
                </a:buClr>
                <a:buSzPct val="110000"/>
                <a:defRPr/>
              </a:pPr>
              <a:t>8/12/2015</a:t>
            </a:fld>
            <a:endParaRPr lang="en-US" dirty="0">
              <a:solidFill>
                <a:srgbClr val="000000"/>
              </a:solidFill>
            </a:endParaRPr>
          </a:p>
        </p:txBody>
      </p:sp>
      <p:sp>
        <p:nvSpPr>
          <p:cNvPr id="11" name="Slide Number Placeholder 5"/>
          <p:cNvSpPr>
            <a:spLocks noGrp="1"/>
          </p:cNvSpPr>
          <p:nvPr>
            <p:ph type="sldNum" sz="quarter" idx="4"/>
          </p:nvPr>
        </p:nvSpPr>
        <p:spPr>
          <a:xfrm>
            <a:off x="11545526" y="6366934"/>
            <a:ext cx="560771" cy="486833"/>
          </a:xfrm>
          <a:prstGeom prst="rect">
            <a:avLst/>
          </a:prstGeom>
        </p:spPr>
        <p:txBody>
          <a:bodyPr vert="horz" lIns="0" tIns="45720" rIns="0" bIns="45720" rtlCol="0" anchor="ctr"/>
          <a:lstStyle>
            <a:lvl1pPr algn="l" fontAlgn="auto">
              <a:spcBef>
                <a:spcPts val="0"/>
              </a:spcBef>
              <a:spcAft>
                <a:spcPts val="0"/>
              </a:spcAft>
              <a:defRPr sz="1333">
                <a:solidFill>
                  <a:schemeClr val="tx1"/>
                </a:solidFill>
                <a:latin typeface="Arial" pitchFamily="34" charset="0"/>
                <a:cs typeface="+mn-cs"/>
              </a:defRPr>
            </a:lvl1pPr>
          </a:lstStyle>
          <a:p>
            <a:pPr eaLnBrk="0" hangingPunct="0">
              <a:buClr>
                <a:srgbClr val="000000"/>
              </a:buClr>
              <a:buSzPct val="110000"/>
              <a:defRPr/>
            </a:pPr>
            <a:fld id="{4EA9CD83-0EA3-4692-AA42-F9EC7CC776A8}" type="slidenum">
              <a:rPr lang="en-US" smtClean="0">
                <a:solidFill>
                  <a:srgbClr val="000000"/>
                </a:solidFill>
              </a:rPr>
              <a:pPr eaLnBrk="0" hangingPunct="0">
                <a:buClr>
                  <a:srgbClr val="000000"/>
                </a:buClr>
                <a:buSzPct val="110000"/>
                <a:defRPr/>
              </a:pPr>
              <a:t>‹#›</a:t>
            </a:fld>
            <a:endParaRPr lang="en-US" dirty="0">
              <a:solidFill>
                <a:srgbClr val="000000"/>
              </a:solidFill>
            </a:endParaRPr>
          </a:p>
        </p:txBody>
      </p:sp>
      <p:sp>
        <p:nvSpPr>
          <p:cNvPr id="12" name="Line 28"/>
          <p:cNvSpPr>
            <a:spLocks noChangeShapeType="1"/>
          </p:cNvSpPr>
          <p:nvPr userDrawn="1"/>
        </p:nvSpPr>
        <p:spPr bwMode="auto">
          <a:xfrm>
            <a:off x="11437605" y="6477001"/>
            <a:ext cx="0" cy="266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000000"/>
              </a:buClr>
              <a:buSzPct val="110000"/>
            </a:pPr>
            <a:endParaRPr lang="en-US" sz="3199">
              <a:solidFill>
                <a:srgbClr val="000000"/>
              </a:solidFill>
            </a:endParaRPr>
          </a:p>
        </p:txBody>
      </p:sp>
      <p:sp>
        <p:nvSpPr>
          <p:cNvPr id="8" name="Title 1"/>
          <p:cNvSpPr>
            <a:spLocks noGrp="1"/>
          </p:cNvSpPr>
          <p:nvPr>
            <p:ph type="title"/>
          </p:nvPr>
        </p:nvSpPr>
        <p:spPr>
          <a:xfrm>
            <a:off x="266632" y="130576"/>
            <a:ext cx="7897343" cy="685800"/>
          </a:xfrm>
          <a:prstGeom prst="rect">
            <a:avLst/>
          </a:prstGeom>
        </p:spPr>
        <p:txBody>
          <a:bodyPr anchor="b">
            <a:normAutofit/>
          </a:bodyPr>
          <a:lstStyle>
            <a:lvl1pPr>
              <a:defRPr sz="3199"/>
            </a:lvl1pPr>
          </a:lstStyle>
          <a:p>
            <a:r>
              <a:rPr lang="en-US" dirty="0" smtClean="0"/>
              <a:t>Click to edit Master title style</a:t>
            </a:r>
            <a:endParaRPr lang="en-US" dirty="0"/>
          </a:p>
        </p:txBody>
      </p:sp>
    </p:spTree>
    <p:extLst>
      <p:ext uri="{BB962C8B-B14F-4D97-AF65-F5344CB8AC3E}">
        <p14:creationId xmlns:p14="http://schemas.microsoft.com/office/powerpoint/2010/main" val="2226249354"/>
      </p:ext>
    </p:extLst>
  </p:cSld>
  <p:clrMapOvr>
    <a:masterClrMapping/>
  </p:clrMapOvr>
  <p:transition>
    <p:fade/>
  </p:transition>
  <p:timing>
    <p:tnLst>
      <p:par>
        <p:cT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col-date-pag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65308" y="1040667"/>
            <a:ext cx="5677537" cy="2582428"/>
          </a:xfrm>
          <a:prstGeom prst="rect">
            <a:avLst/>
          </a:prstGeom>
        </p:spPr>
        <p:txBody>
          <a:bodyPr>
            <a:normAutofit/>
          </a:bodyPr>
          <a:lstStyle>
            <a:lvl1pPr>
              <a:defRPr sz="2666"/>
            </a:lvl1pPr>
            <a:lvl2pPr>
              <a:defRPr sz="2133"/>
            </a:lvl2pPr>
            <a:lvl3pPr>
              <a:defRPr sz="2133"/>
            </a:lvl3pPr>
            <a:lvl4pPr>
              <a:defRPr sz="2133"/>
            </a:lvl4pPr>
            <a:lvl5pPr>
              <a:defRPr sz="2133"/>
            </a:lvl5pPr>
            <a:lvl6pPr>
              <a:defRPr sz="2399"/>
            </a:lvl6pPr>
            <a:lvl7pPr>
              <a:defRPr sz="2399"/>
            </a:lvl7pPr>
            <a:lvl8pPr>
              <a:defRPr sz="2399"/>
            </a:lvl8pPr>
            <a:lvl9pPr>
              <a:defRPr sz="23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6126500" y="1040667"/>
            <a:ext cx="5774880" cy="2582428"/>
          </a:xfrm>
          <a:prstGeom prst="rect">
            <a:avLst/>
          </a:prstGeom>
        </p:spPr>
        <p:txBody>
          <a:bodyPr>
            <a:normAutofit/>
          </a:bodyPr>
          <a:lstStyle>
            <a:lvl1pPr>
              <a:defRPr sz="2666"/>
            </a:lvl1pPr>
            <a:lvl2pPr>
              <a:defRPr sz="2133"/>
            </a:lvl2pPr>
            <a:lvl3pPr>
              <a:defRPr sz="2133"/>
            </a:lvl3pPr>
            <a:lvl4pPr>
              <a:defRPr sz="2133"/>
            </a:lvl4pPr>
            <a:lvl5pPr>
              <a:defRPr sz="2133"/>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8498320" y="6366934"/>
            <a:ext cx="2844059" cy="486833"/>
          </a:xfrm>
          <a:prstGeom prst="rect">
            <a:avLst/>
          </a:prstGeom>
        </p:spPr>
        <p:txBody>
          <a:bodyPr vert="horz" lIns="91440" tIns="45720" rIns="0" bIns="45720" rtlCol="0" anchor="ctr"/>
          <a:lstStyle>
            <a:lvl1pPr algn="r" fontAlgn="auto">
              <a:spcBef>
                <a:spcPts val="0"/>
              </a:spcBef>
              <a:spcAft>
                <a:spcPts val="0"/>
              </a:spcAft>
              <a:defRPr sz="1333">
                <a:solidFill>
                  <a:schemeClr val="tx1"/>
                </a:solidFill>
                <a:latin typeface="Arial" pitchFamily="34" charset="0"/>
                <a:cs typeface="+mn-cs"/>
              </a:defRPr>
            </a:lvl1pPr>
          </a:lstStyle>
          <a:p>
            <a:pPr eaLnBrk="0" hangingPunct="0">
              <a:buClr>
                <a:srgbClr val="000000"/>
              </a:buClr>
              <a:buSzPct val="110000"/>
              <a:defRPr/>
            </a:pPr>
            <a:fld id="{E7363991-7701-40D2-8013-D9CB8D0AEDE0}" type="datetime1">
              <a:rPr lang="en-US" smtClean="0">
                <a:solidFill>
                  <a:srgbClr val="000000"/>
                </a:solidFill>
              </a:rPr>
              <a:pPr eaLnBrk="0" hangingPunct="0">
                <a:buClr>
                  <a:srgbClr val="000000"/>
                </a:buClr>
                <a:buSzPct val="110000"/>
                <a:defRPr/>
              </a:pPr>
              <a:t>8/12/2015</a:t>
            </a:fld>
            <a:endParaRPr lang="en-US" dirty="0">
              <a:solidFill>
                <a:srgbClr val="000000"/>
              </a:solidFill>
            </a:endParaRPr>
          </a:p>
        </p:txBody>
      </p:sp>
      <p:sp>
        <p:nvSpPr>
          <p:cNvPr id="11" name="Slide Number Placeholder 5"/>
          <p:cNvSpPr>
            <a:spLocks noGrp="1"/>
          </p:cNvSpPr>
          <p:nvPr>
            <p:ph type="sldNum" sz="quarter" idx="4"/>
          </p:nvPr>
        </p:nvSpPr>
        <p:spPr>
          <a:xfrm>
            <a:off x="11545526" y="6366934"/>
            <a:ext cx="560771" cy="486833"/>
          </a:xfrm>
          <a:prstGeom prst="rect">
            <a:avLst/>
          </a:prstGeom>
        </p:spPr>
        <p:txBody>
          <a:bodyPr vert="horz" lIns="0" tIns="45720" rIns="0" bIns="45720" rtlCol="0" anchor="ctr"/>
          <a:lstStyle>
            <a:lvl1pPr algn="l" fontAlgn="auto">
              <a:spcBef>
                <a:spcPts val="0"/>
              </a:spcBef>
              <a:spcAft>
                <a:spcPts val="0"/>
              </a:spcAft>
              <a:defRPr sz="1333">
                <a:solidFill>
                  <a:schemeClr val="tx1"/>
                </a:solidFill>
                <a:latin typeface="Arial" pitchFamily="34" charset="0"/>
                <a:cs typeface="+mn-cs"/>
              </a:defRPr>
            </a:lvl1pPr>
          </a:lstStyle>
          <a:p>
            <a:pPr eaLnBrk="0" hangingPunct="0">
              <a:buClr>
                <a:srgbClr val="000000"/>
              </a:buClr>
              <a:buSzPct val="110000"/>
              <a:defRPr/>
            </a:pPr>
            <a:fld id="{4EA9CD83-0EA3-4692-AA42-F9EC7CC776A8}" type="slidenum">
              <a:rPr lang="en-US" smtClean="0">
                <a:solidFill>
                  <a:srgbClr val="000000"/>
                </a:solidFill>
              </a:rPr>
              <a:pPr eaLnBrk="0" hangingPunct="0">
                <a:buClr>
                  <a:srgbClr val="000000"/>
                </a:buClr>
                <a:buSzPct val="110000"/>
                <a:defRPr/>
              </a:pPr>
              <a:t>‹#›</a:t>
            </a:fld>
            <a:endParaRPr lang="en-US" dirty="0">
              <a:solidFill>
                <a:srgbClr val="000000"/>
              </a:solidFill>
            </a:endParaRPr>
          </a:p>
        </p:txBody>
      </p:sp>
      <p:sp>
        <p:nvSpPr>
          <p:cNvPr id="12" name="Line 28"/>
          <p:cNvSpPr>
            <a:spLocks noChangeShapeType="1"/>
          </p:cNvSpPr>
          <p:nvPr userDrawn="1"/>
        </p:nvSpPr>
        <p:spPr bwMode="auto">
          <a:xfrm>
            <a:off x="11437605" y="6477001"/>
            <a:ext cx="0" cy="266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000000"/>
              </a:buClr>
              <a:buSzPct val="110000"/>
            </a:pPr>
            <a:endParaRPr lang="en-US" sz="3199">
              <a:solidFill>
                <a:srgbClr val="000000"/>
              </a:solidFill>
            </a:endParaRPr>
          </a:p>
        </p:txBody>
      </p:sp>
      <p:sp>
        <p:nvSpPr>
          <p:cNvPr id="8" name="Title 1"/>
          <p:cNvSpPr>
            <a:spLocks noGrp="1"/>
          </p:cNvSpPr>
          <p:nvPr>
            <p:ph type="title"/>
          </p:nvPr>
        </p:nvSpPr>
        <p:spPr>
          <a:xfrm>
            <a:off x="266632" y="130576"/>
            <a:ext cx="7897343" cy="685800"/>
          </a:xfrm>
          <a:prstGeom prst="rect">
            <a:avLst/>
          </a:prstGeom>
        </p:spPr>
        <p:txBody>
          <a:bodyPr anchor="b">
            <a:normAutofit/>
          </a:bodyPr>
          <a:lstStyle>
            <a:lvl1pPr>
              <a:defRPr sz="3199"/>
            </a:lvl1pPr>
          </a:lstStyle>
          <a:p>
            <a:r>
              <a:rPr lang="en-US" dirty="0" smtClean="0"/>
              <a:t>Click to edit Master title style</a:t>
            </a:r>
            <a:endParaRPr lang="en-US" dirty="0"/>
          </a:p>
        </p:txBody>
      </p:sp>
      <p:sp>
        <p:nvSpPr>
          <p:cNvPr id="9" name="Content Placeholder 2"/>
          <p:cNvSpPr>
            <a:spLocks noGrp="1"/>
          </p:cNvSpPr>
          <p:nvPr>
            <p:ph sz="half" idx="11"/>
          </p:nvPr>
        </p:nvSpPr>
        <p:spPr>
          <a:xfrm>
            <a:off x="272976" y="3785783"/>
            <a:ext cx="5677537" cy="2582428"/>
          </a:xfrm>
          <a:prstGeom prst="rect">
            <a:avLst/>
          </a:prstGeom>
        </p:spPr>
        <p:txBody>
          <a:bodyPr>
            <a:normAutofit/>
          </a:bodyPr>
          <a:lstStyle>
            <a:lvl1pPr>
              <a:defRPr sz="2666"/>
            </a:lvl1pPr>
            <a:lvl2pPr>
              <a:defRPr sz="2133"/>
            </a:lvl2pPr>
            <a:lvl3pPr>
              <a:defRPr sz="2133"/>
            </a:lvl3pPr>
            <a:lvl4pPr>
              <a:defRPr sz="2133"/>
            </a:lvl4pPr>
            <a:lvl5pPr>
              <a:defRPr sz="2133"/>
            </a:lvl5pPr>
            <a:lvl6pPr>
              <a:defRPr sz="2399"/>
            </a:lvl6pPr>
            <a:lvl7pPr>
              <a:defRPr sz="2399"/>
            </a:lvl7pPr>
            <a:lvl8pPr>
              <a:defRPr sz="2399"/>
            </a:lvl8pPr>
            <a:lvl9pPr>
              <a:defRPr sz="23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6134167" y="3785783"/>
            <a:ext cx="5774880" cy="2582428"/>
          </a:xfrm>
          <a:prstGeom prst="rect">
            <a:avLst/>
          </a:prstGeom>
        </p:spPr>
        <p:txBody>
          <a:bodyPr>
            <a:normAutofit/>
          </a:bodyPr>
          <a:lstStyle>
            <a:lvl1pPr>
              <a:defRPr sz="2666"/>
            </a:lvl1pPr>
            <a:lvl2pPr>
              <a:defRPr sz="2133"/>
            </a:lvl2pPr>
            <a:lvl3pPr>
              <a:defRPr sz="2133"/>
            </a:lvl3pPr>
            <a:lvl4pPr>
              <a:defRPr sz="2133"/>
            </a:lvl4pPr>
            <a:lvl5pPr>
              <a:defRPr sz="2133"/>
            </a:lvl5pPr>
            <a:lvl6pPr>
              <a:defRPr sz="2399"/>
            </a:lvl6pPr>
            <a:lvl7pPr>
              <a:defRPr sz="2399"/>
            </a:lvl7pPr>
            <a:lvl8pPr>
              <a:defRPr sz="2399"/>
            </a:lvl8pPr>
            <a:lvl9pPr>
              <a:defRPr sz="23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4061438"/>
      </p:ext>
    </p:extLst>
  </p:cSld>
  <p:clrMapOvr>
    <a:masterClrMapping/>
  </p:clrMapOvr>
  <p:transition>
    <p:fade/>
  </p:transition>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slide with no footer">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03147" y="6525767"/>
            <a:ext cx="1929897" cy="2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fontAlgn="base" hangingPunct="0">
              <a:spcBef>
                <a:spcPct val="20000"/>
              </a:spcBef>
              <a:spcAft>
                <a:spcPct val="0"/>
              </a:spcAft>
              <a:buClr>
                <a:srgbClr val="000000"/>
              </a:buClr>
              <a:buSzPct val="110000"/>
            </a:pPr>
            <a:r>
              <a:rPr lang="en-US" sz="1066" dirty="0">
                <a:solidFill>
                  <a:srgbClr val="FFFFFF"/>
                </a:solidFill>
                <a:cs typeface="Arial" charset="0"/>
              </a:rPr>
              <a:t>© </a:t>
            </a:r>
            <a:r>
              <a:rPr lang="en-US" sz="1066" dirty="0" smtClean="0">
                <a:solidFill>
                  <a:srgbClr val="FFFFFF"/>
                </a:solidFill>
                <a:cs typeface="Arial" charset="0"/>
              </a:rPr>
              <a:t>2015 </a:t>
            </a:r>
            <a:r>
              <a:rPr lang="en-US" sz="1066" dirty="0">
                <a:solidFill>
                  <a:srgbClr val="FFFFFF"/>
                </a:solidFill>
                <a:cs typeface="Arial" charset="0"/>
              </a:rPr>
              <a:t>Websense, Inc. </a:t>
            </a:r>
          </a:p>
        </p:txBody>
      </p:sp>
    </p:spTree>
    <p:extLst>
      <p:ext uri="{BB962C8B-B14F-4D97-AF65-F5344CB8AC3E}">
        <p14:creationId xmlns:p14="http://schemas.microsoft.com/office/powerpoint/2010/main" val="380567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a:lvl1pPr>
          </a:lstStyle>
          <a:p>
            <a:r>
              <a:rPr lang="en-US" dirty="0" smtClean="0"/>
              <a:t>Click to Add Title</a:t>
            </a:r>
            <a:endParaRPr lang="en-US" dirty="0"/>
          </a:p>
        </p:txBody>
      </p:sp>
      <p:sp>
        <p:nvSpPr>
          <p:cNvPr id="3" name="Content Placeholder 2"/>
          <p:cNvSpPr>
            <a:spLocks noGrp="1"/>
          </p:cNvSpPr>
          <p:nvPr>
            <p:ph idx="1"/>
          </p:nvPr>
        </p:nvSpPr>
        <p:spPr>
          <a:xfrm>
            <a:off x="822960" y="1600201"/>
            <a:ext cx="10969943" cy="4343399"/>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4"/>
          <p:cNvSpPr>
            <a:spLocks noGrp="1"/>
          </p:cNvSpPr>
          <p:nvPr>
            <p:ph type="ftr" sz="quarter" idx="3"/>
          </p:nvPr>
        </p:nvSpPr>
        <p:spPr>
          <a:xfrm>
            <a:off x="4609227" y="6366399"/>
            <a:ext cx="2970371" cy="365125"/>
          </a:xfrm>
          <a:prstGeom prst="rect">
            <a:avLst/>
          </a:prstGeom>
        </p:spPr>
        <p:txBody>
          <a:bodyPr anchor="ctr"/>
          <a:lstStyle>
            <a:lvl1pPr algn="ctr">
              <a:defRPr sz="900"/>
            </a:lvl1pPr>
          </a:lstStyle>
          <a:p>
            <a:r>
              <a:rPr lang="en-US" smtClean="0"/>
              <a:t>Confidential</a:t>
            </a:r>
            <a:endParaRPr lang="en-US" dirty="0"/>
          </a:p>
        </p:txBody>
      </p:sp>
      <p:sp>
        <p:nvSpPr>
          <p:cNvPr id="16" name="Slide Number Placeholder 5"/>
          <p:cNvSpPr>
            <a:spLocks noGrp="1"/>
          </p:cNvSpPr>
          <p:nvPr>
            <p:ph type="sldNum" sz="quarter" idx="4"/>
          </p:nvPr>
        </p:nvSpPr>
        <p:spPr>
          <a:xfrm>
            <a:off x="822961" y="6366399"/>
            <a:ext cx="394652" cy="365125"/>
          </a:xfrm>
          <a:prstGeom prst="rect">
            <a:avLst/>
          </a:prstGeom>
        </p:spPr>
        <p:txBody>
          <a:bodyPr anchor="ctr"/>
          <a:lstStyle>
            <a:lvl1pPr algn="l">
              <a:defRPr sz="900"/>
            </a:lvl1pPr>
          </a:lstStyle>
          <a:p>
            <a:fld id="{CB26D73C-4132-4FA4-94C0-810D33A37BDE}" type="slidenum">
              <a:rPr lang="en-US" smtClean="0"/>
              <a:pPr/>
              <a:t>‹#›</a:t>
            </a:fld>
            <a:endParaRPr lang="en-US" dirty="0"/>
          </a:p>
        </p:txBody>
      </p:sp>
    </p:spTree>
    <p:extLst>
      <p:ext uri="{BB962C8B-B14F-4D97-AF65-F5344CB8AC3E}">
        <p14:creationId xmlns:p14="http://schemas.microsoft.com/office/powerpoint/2010/main" val="2469986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date-page">
    <p:spTree>
      <p:nvGrpSpPr>
        <p:cNvPr id="1" name=""/>
        <p:cNvGrpSpPr/>
        <p:nvPr/>
      </p:nvGrpSpPr>
      <p:grpSpPr>
        <a:xfrm>
          <a:off x="0" y="0"/>
          <a:ext cx="0" cy="0"/>
          <a:chOff x="0" y="0"/>
          <a:chExt cx="0" cy="0"/>
        </a:xfrm>
      </p:grpSpPr>
      <p:sp>
        <p:nvSpPr>
          <p:cNvPr id="6" name="Title 1"/>
          <p:cNvSpPr>
            <a:spLocks noGrp="1"/>
          </p:cNvSpPr>
          <p:nvPr>
            <p:ph type="title"/>
          </p:nvPr>
        </p:nvSpPr>
        <p:spPr>
          <a:xfrm>
            <a:off x="266631" y="571475"/>
            <a:ext cx="11626997" cy="685800"/>
          </a:xfrm>
          <a:prstGeom prst="rect">
            <a:avLst/>
          </a:prstGeom>
        </p:spPr>
        <p:txBody>
          <a:bodyPr anchor="b">
            <a:normAutofit/>
          </a:bodyPr>
          <a:lstStyle>
            <a:lvl1pPr>
              <a:defRPr sz="3199"/>
            </a:lvl1pPr>
          </a:lstStyle>
          <a:p>
            <a:r>
              <a:rPr lang="en-US" smtClean="0"/>
              <a:t>Click to edit Master title style</a:t>
            </a:r>
            <a:endParaRPr lang="en-US" dirty="0"/>
          </a:p>
        </p:txBody>
      </p:sp>
    </p:spTree>
    <p:extLst>
      <p:ext uri="{BB962C8B-B14F-4D97-AF65-F5344CB8AC3E}">
        <p14:creationId xmlns:p14="http://schemas.microsoft.com/office/powerpoint/2010/main" val="359457755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ver-generic">
    <p:spTree>
      <p:nvGrpSpPr>
        <p:cNvPr id="1" name=""/>
        <p:cNvGrpSpPr/>
        <p:nvPr/>
      </p:nvGrpSpPr>
      <p:grpSpPr>
        <a:xfrm>
          <a:off x="0" y="0"/>
          <a:ext cx="0" cy="0"/>
          <a:chOff x="0" y="0"/>
          <a:chExt cx="0" cy="0"/>
        </a:xfrm>
      </p:grpSpPr>
      <p:pic>
        <p:nvPicPr>
          <p:cNvPr id="2054" name="Picture 6" descr="\\srdfile1\data\Departments\Marketing\Communication\2015\Raytheon Websense template\PPT template june15\4d updated 8 july2015\decide-ic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64743">
            <a:off x="4552098" y="3146423"/>
            <a:ext cx="3287782" cy="32886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rdfile1\data\Departments\Marketing\Communication\2015\Raytheon Websense template\PPT template june15\4d updated 8 july2015\detect-icon.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49786"/>
          <a:stretch/>
        </p:blipFill>
        <p:spPr bwMode="auto">
          <a:xfrm>
            <a:off x="6290252" y="1198695"/>
            <a:ext cx="4208590" cy="21138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rdfile1\data\Departments\Marketing\Communication\2015\Raytheon Websense template\PPT template june15\4d updated 8 july2015\defend-icon.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22931" b="22501"/>
          <a:stretch/>
        </p:blipFill>
        <p:spPr bwMode="auto">
          <a:xfrm>
            <a:off x="7842245" y="2460651"/>
            <a:ext cx="4371797" cy="4397349"/>
          </a:xfrm>
          <a:prstGeom prst="rect">
            <a:avLst/>
          </a:prstGeom>
          <a:noFill/>
          <a:extLst>
            <a:ext uri="{909E8E84-426E-40DD-AFC4-6F175D3DCCD1}">
              <a14:hiddenFill xmlns:a14="http://schemas.microsoft.com/office/drawing/2010/main">
                <a:solidFill>
                  <a:srgbClr val="FFFFFF"/>
                </a:solidFill>
              </a14:hiddenFill>
            </a:ext>
          </a:extLst>
        </p:spPr>
      </p:pic>
      <p:sp>
        <p:nvSpPr>
          <p:cNvPr id="36" name="Confidential"/>
          <p:cNvSpPr>
            <a:spLocks noChangeArrowheads="1"/>
          </p:cNvSpPr>
          <p:nvPr/>
        </p:nvSpPr>
        <p:spPr bwMode="auto">
          <a:xfrm>
            <a:off x="4879762" y="6366931"/>
            <a:ext cx="710168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06841" indent="-306841" algn="r" eaLnBrk="0" fontAlgn="base" hangingPunct="0">
              <a:spcBef>
                <a:spcPct val="20000"/>
              </a:spcBef>
              <a:spcAft>
                <a:spcPct val="0"/>
              </a:spcAft>
              <a:buClr>
                <a:srgbClr val="000000"/>
              </a:buClr>
              <a:buSzPct val="110000"/>
            </a:pPr>
            <a:r>
              <a:rPr lang="en-US" sz="1333" dirty="0">
                <a:solidFill>
                  <a:srgbClr val="000000"/>
                </a:solidFill>
              </a:rPr>
              <a:t>Copyright © 2015 Raytheon Company. All rights reserved</a:t>
            </a:r>
            <a:r>
              <a:rPr lang="en-US" sz="1333" dirty="0" smtClean="0">
                <a:solidFill>
                  <a:srgbClr val="000000"/>
                </a:solidFill>
              </a:rPr>
              <a:t>.</a:t>
            </a:r>
            <a:endParaRPr lang="en-US" sz="1333" dirty="0">
              <a:solidFill>
                <a:srgbClr val="000000"/>
              </a:solidFill>
            </a:endParaRPr>
          </a:p>
        </p:txBody>
      </p:sp>
      <p:pic>
        <p:nvPicPr>
          <p:cNvPr id="2050" name="Picture 2" descr="\\srdfile1\data\Departments\Marketing\Artwork &amp; Graphic Source Files\Raytheon\Logo\rgb\raytheon-websense-rgb-log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24962" y="263051"/>
            <a:ext cx="5149971" cy="66967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rdfile1\data\Departments\Marketing\Communication\2015\Raytheon Websense template\PPT template june15\4d updated 8 july2015\defeat-icons.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3384" t="25283"/>
          <a:stretch/>
        </p:blipFill>
        <p:spPr bwMode="auto">
          <a:xfrm>
            <a:off x="-11498" y="1210195"/>
            <a:ext cx="2679234" cy="231177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userDrawn="1"/>
        </p:nvSpPr>
        <p:spPr>
          <a:xfrm>
            <a:off x="853429" y="3683461"/>
            <a:ext cx="4413833" cy="447038"/>
          </a:xfrm>
          <a:prstGeom prst="ellipse">
            <a:avLst/>
          </a:prstGeom>
          <a:solidFill>
            <a:schemeClr val="bg1"/>
          </a:solidFill>
        </p:spPr>
        <p:txBody>
          <a:bodyPr rtlCol="0" anchor="ctr">
            <a:spAutoFit/>
          </a:bodyPr>
          <a:lstStyle/>
          <a:p>
            <a:pPr algn="ctr" eaLnBrk="0" fontAlgn="base" hangingPunct="0">
              <a:spcBef>
                <a:spcPct val="20000"/>
              </a:spcBef>
              <a:spcAft>
                <a:spcPct val="0"/>
              </a:spcAft>
              <a:buClr>
                <a:srgbClr val="000000"/>
              </a:buClr>
              <a:buSzPct val="110000"/>
            </a:pPr>
            <a:endParaRPr lang="en-GB" sz="1466" dirty="0">
              <a:solidFill>
                <a:srgbClr val="000000"/>
              </a:solidFill>
            </a:endParaRPr>
          </a:p>
        </p:txBody>
      </p:sp>
      <p:pic>
        <p:nvPicPr>
          <p:cNvPr id="2" name="Picture 2" descr="\\srdfile1\data\Departments\Marketing\Artwork &amp; Graphic Source Files\Raytheon\4d circle\Wheel_Illustration-8jul1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86441" y="1460731"/>
            <a:ext cx="4920109" cy="5272039"/>
          </a:xfrm>
          <a:prstGeom prst="rect">
            <a:avLst/>
          </a:prstGeom>
          <a:noFill/>
          <a:extLst>
            <a:ext uri="{909E8E84-426E-40DD-AFC4-6F175D3DCCD1}">
              <a14:hiddenFill xmlns:a14="http://schemas.microsoft.com/office/drawing/2010/main">
                <a:solidFill>
                  <a:srgbClr val="FFFFFF"/>
                </a:solidFill>
              </a14:hiddenFill>
            </a:ext>
          </a:extLst>
        </p:spPr>
      </p:pic>
      <p:sp>
        <p:nvSpPr>
          <p:cNvPr id="7" name="Line 4"/>
          <p:cNvSpPr>
            <a:spLocks noChangeShapeType="1"/>
          </p:cNvSpPr>
          <p:nvPr userDrawn="1"/>
        </p:nvSpPr>
        <p:spPr bwMode="auto">
          <a:xfrm>
            <a:off x="0" y="1198695"/>
            <a:ext cx="12214042" cy="0"/>
          </a:xfrm>
          <a:prstGeom prst="line">
            <a:avLst/>
          </a:prstGeom>
          <a:noFill/>
          <a:ln w="12700">
            <a:solidFill>
              <a:schemeClr val="accent5"/>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000000"/>
              </a:buClr>
              <a:buSzPct val="110000"/>
            </a:pPr>
            <a:endParaRPr lang="en-US" sz="3199">
              <a:solidFill>
                <a:srgbClr val="000000"/>
              </a:solidFill>
            </a:endParaRPr>
          </a:p>
        </p:txBody>
      </p:sp>
      <p:sp>
        <p:nvSpPr>
          <p:cNvPr id="14" name="Text Placeholder 3"/>
          <p:cNvSpPr>
            <a:spLocks noGrp="1"/>
          </p:cNvSpPr>
          <p:nvPr>
            <p:ph type="body" sz="quarter" idx="10" hasCustomPrompt="1"/>
          </p:nvPr>
        </p:nvSpPr>
        <p:spPr>
          <a:xfrm>
            <a:off x="6135788" y="1907656"/>
            <a:ext cx="5628338" cy="1915121"/>
          </a:xfrm>
          <a:prstGeom prst="rect">
            <a:avLst/>
          </a:prstGeom>
        </p:spPr>
        <p:txBody>
          <a:bodyPr anchor="b" anchorCtr="0">
            <a:normAutofit/>
          </a:bodyPr>
          <a:lstStyle>
            <a:lvl1pPr marL="0" indent="0" algn="r">
              <a:buNone/>
              <a:defRPr sz="3732" b="1"/>
            </a:lvl1pPr>
          </a:lstStyle>
          <a:p>
            <a:pPr>
              <a:defRPr/>
            </a:pPr>
            <a:r>
              <a:rPr lang="en-US" dirty="0" smtClean="0"/>
              <a:t>Generic cover </a:t>
            </a:r>
            <a:br>
              <a:rPr lang="en-US" dirty="0" smtClean="0"/>
            </a:br>
            <a:r>
              <a:rPr lang="en-US" dirty="0" smtClean="0"/>
              <a:t>Title here</a:t>
            </a:r>
            <a:br>
              <a:rPr lang="en-US" dirty="0" smtClean="0"/>
            </a:br>
            <a:r>
              <a:rPr lang="en-US" dirty="0" smtClean="0"/>
              <a:t>3 lines if needed</a:t>
            </a:r>
            <a:endParaRPr lang="en-US" dirty="0"/>
          </a:p>
        </p:txBody>
      </p:sp>
      <p:sp>
        <p:nvSpPr>
          <p:cNvPr id="15" name="Text Placeholder 3"/>
          <p:cNvSpPr>
            <a:spLocks noGrp="1"/>
          </p:cNvSpPr>
          <p:nvPr>
            <p:ph type="body" sz="quarter" idx="11" hasCustomPrompt="1"/>
          </p:nvPr>
        </p:nvSpPr>
        <p:spPr>
          <a:xfrm>
            <a:off x="6141517" y="3974175"/>
            <a:ext cx="5628338" cy="1454717"/>
          </a:xfrm>
          <a:prstGeom prst="rect">
            <a:avLst/>
          </a:prstGeom>
        </p:spPr>
        <p:txBody>
          <a:bodyPr anchor="b" anchorCtr="0">
            <a:noAutofit/>
          </a:bodyPr>
          <a:lstStyle>
            <a:lvl1pPr marL="0" indent="0" algn="r" fontAlgn="base">
              <a:spcAft>
                <a:spcPct val="0"/>
              </a:spcAft>
              <a:buNone/>
              <a:defRPr sz="2399" b="1"/>
            </a:lvl1pPr>
          </a:lstStyle>
          <a:p>
            <a:pPr fontAlgn="base">
              <a:spcAft>
                <a:spcPct val="0"/>
              </a:spcAft>
            </a:pPr>
            <a:r>
              <a:rPr lang="en-US" dirty="0" smtClean="0">
                <a:latin typeface="Arial" charset="0"/>
              </a:rPr>
              <a:t>Presenter</a:t>
            </a:r>
          </a:p>
          <a:p>
            <a:pPr fontAlgn="base">
              <a:spcAft>
                <a:spcPct val="0"/>
              </a:spcAft>
            </a:pPr>
            <a:r>
              <a:rPr lang="en-US" dirty="0" smtClean="0">
                <a:latin typeface="Arial" charset="0"/>
              </a:rPr>
              <a:t>Title</a:t>
            </a:r>
          </a:p>
          <a:p>
            <a:pPr fontAlgn="base">
              <a:spcAft>
                <a:spcPct val="0"/>
              </a:spcAft>
            </a:pPr>
            <a:r>
              <a:rPr lang="en-US" dirty="0" smtClean="0">
                <a:latin typeface="Arial" charset="0"/>
              </a:rPr>
              <a:t>Date</a:t>
            </a:r>
          </a:p>
        </p:txBody>
      </p:sp>
    </p:spTree>
    <p:extLst>
      <p:ext uri="{BB962C8B-B14F-4D97-AF65-F5344CB8AC3E}">
        <p14:creationId xmlns:p14="http://schemas.microsoft.com/office/powerpoint/2010/main" val="263241161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col-date-page">
    <p:spTree>
      <p:nvGrpSpPr>
        <p:cNvPr id="1" name=""/>
        <p:cNvGrpSpPr/>
        <p:nvPr/>
      </p:nvGrpSpPr>
      <p:grpSpPr>
        <a:xfrm>
          <a:off x="0" y="0"/>
          <a:ext cx="0" cy="0"/>
          <a:chOff x="0" y="0"/>
          <a:chExt cx="0" cy="0"/>
        </a:xfrm>
      </p:grpSpPr>
      <p:sp>
        <p:nvSpPr>
          <p:cNvPr id="10" name="Title 1"/>
          <p:cNvSpPr>
            <a:spLocks noGrp="1"/>
          </p:cNvSpPr>
          <p:nvPr>
            <p:ph type="title"/>
          </p:nvPr>
        </p:nvSpPr>
        <p:spPr>
          <a:xfrm>
            <a:off x="266632" y="200824"/>
            <a:ext cx="7897343" cy="615553"/>
          </a:xfrm>
          <a:prstGeom prst="rect">
            <a:avLst/>
          </a:prstGeom>
        </p:spPr>
        <p:txBody>
          <a:bodyPr anchor="b">
            <a:normAutofit/>
          </a:bodyPr>
          <a:lstStyle>
            <a:lvl1pPr>
              <a:defRPr sz="3199"/>
            </a:lvl1pPr>
          </a:lstStyle>
          <a:p>
            <a:r>
              <a:rPr lang="en-US" dirty="0" smtClean="0"/>
              <a:t>Click to edit Master title style</a:t>
            </a:r>
            <a:endParaRPr lang="en-US" dirty="0"/>
          </a:p>
        </p:txBody>
      </p:sp>
      <p:sp>
        <p:nvSpPr>
          <p:cNvPr id="11" name="Content Placeholder 2"/>
          <p:cNvSpPr>
            <a:spLocks noGrp="1"/>
          </p:cNvSpPr>
          <p:nvPr>
            <p:ph idx="1"/>
          </p:nvPr>
        </p:nvSpPr>
        <p:spPr>
          <a:xfrm>
            <a:off x="267123" y="1041401"/>
            <a:ext cx="11647119" cy="5321300"/>
          </a:xfrm>
          <a:prstGeom prst="rect">
            <a:avLst/>
          </a:prstGeo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6413307"/>
      </p:ext>
    </p:extLst>
  </p:cSld>
  <p:clrMapOvr>
    <a:masterClrMapping/>
  </p:clrMapOvr>
  <p:transition>
    <p:fade/>
  </p:transition>
  <p:timing>
    <p:tnLst>
      <p:par>
        <p:cTn id="1" dur="indefinite" restart="never" nodeType="tmRoot"/>
      </p:par>
    </p:tnLst>
  </p:timing>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col-date-pag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65308" y="1040667"/>
            <a:ext cx="5677537" cy="5328287"/>
          </a:xfrm>
          <a:prstGeom prst="rect">
            <a:avLst/>
          </a:prstGeom>
        </p:spPr>
        <p:txBody>
          <a:bodyPr>
            <a:normAutofit/>
          </a:bodyPr>
          <a:lstStyle>
            <a:lvl1pPr>
              <a:defRPr sz="2666"/>
            </a:lvl1pPr>
            <a:lvl2pPr>
              <a:defRPr sz="2133"/>
            </a:lvl2pPr>
            <a:lvl3pPr>
              <a:defRPr sz="2133"/>
            </a:lvl3pPr>
            <a:lvl4pPr>
              <a:defRPr sz="2133"/>
            </a:lvl4pPr>
            <a:lvl5pPr>
              <a:defRPr sz="2133"/>
            </a:lvl5pPr>
            <a:lvl6pPr>
              <a:defRPr sz="2399"/>
            </a:lvl6pPr>
            <a:lvl7pPr>
              <a:defRPr sz="2399"/>
            </a:lvl7pPr>
            <a:lvl8pPr>
              <a:defRPr sz="2399"/>
            </a:lvl8pPr>
            <a:lvl9pPr>
              <a:defRPr sz="23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6126500" y="1040667"/>
            <a:ext cx="5774880" cy="5328287"/>
          </a:xfrm>
          <a:prstGeom prst="rect">
            <a:avLst/>
          </a:prstGeom>
        </p:spPr>
        <p:txBody>
          <a:bodyPr>
            <a:normAutofit/>
          </a:bodyPr>
          <a:lstStyle>
            <a:lvl1pPr>
              <a:defRPr sz="2666"/>
            </a:lvl1pPr>
            <a:lvl2pPr>
              <a:defRPr sz="2133"/>
            </a:lvl2pPr>
            <a:lvl3pPr>
              <a:defRPr sz="2133"/>
            </a:lvl3pPr>
            <a:lvl4pPr>
              <a:defRPr sz="2133"/>
            </a:lvl4pPr>
            <a:lvl5pPr>
              <a:defRPr sz="2133"/>
            </a:lvl5pPr>
            <a:lvl6pPr>
              <a:defRPr sz="2399"/>
            </a:lvl6pPr>
            <a:lvl7pPr>
              <a:defRPr sz="2399"/>
            </a:lvl7pPr>
            <a:lvl8pPr>
              <a:defRPr sz="2399"/>
            </a:lvl8pPr>
            <a:lvl9pPr>
              <a:defRPr sz="23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8498320" y="6366934"/>
            <a:ext cx="2844059" cy="486833"/>
          </a:xfrm>
          <a:prstGeom prst="rect">
            <a:avLst/>
          </a:prstGeom>
        </p:spPr>
        <p:txBody>
          <a:bodyPr vert="horz" lIns="91440" tIns="45720" rIns="0" bIns="45720" rtlCol="0" anchor="ctr"/>
          <a:lstStyle>
            <a:lvl1pPr algn="r" fontAlgn="auto">
              <a:spcBef>
                <a:spcPts val="0"/>
              </a:spcBef>
              <a:spcAft>
                <a:spcPts val="0"/>
              </a:spcAft>
              <a:defRPr sz="1333">
                <a:solidFill>
                  <a:schemeClr val="tx1"/>
                </a:solidFill>
                <a:latin typeface="Arial" pitchFamily="34" charset="0"/>
                <a:cs typeface="+mn-cs"/>
              </a:defRPr>
            </a:lvl1pPr>
          </a:lstStyle>
          <a:p>
            <a:pPr eaLnBrk="0" hangingPunct="0">
              <a:buClr>
                <a:srgbClr val="000000"/>
              </a:buClr>
              <a:buSzPct val="110000"/>
              <a:defRPr/>
            </a:pPr>
            <a:fld id="{E7363991-7701-40D2-8013-D9CB8D0AEDE0}" type="datetime1">
              <a:rPr lang="en-US" smtClean="0">
                <a:solidFill>
                  <a:srgbClr val="000000"/>
                </a:solidFill>
              </a:rPr>
              <a:pPr eaLnBrk="0" hangingPunct="0">
                <a:buClr>
                  <a:srgbClr val="000000"/>
                </a:buClr>
                <a:buSzPct val="110000"/>
                <a:defRPr/>
              </a:pPr>
              <a:t>8/12/2015</a:t>
            </a:fld>
            <a:endParaRPr lang="en-US" dirty="0">
              <a:solidFill>
                <a:srgbClr val="000000"/>
              </a:solidFill>
            </a:endParaRPr>
          </a:p>
        </p:txBody>
      </p:sp>
      <p:sp>
        <p:nvSpPr>
          <p:cNvPr id="11" name="Slide Number Placeholder 5"/>
          <p:cNvSpPr>
            <a:spLocks noGrp="1"/>
          </p:cNvSpPr>
          <p:nvPr>
            <p:ph type="sldNum" sz="quarter" idx="4"/>
          </p:nvPr>
        </p:nvSpPr>
        <p:spPr>
          <a:xfrm>
            <a:off x="11545526" y="6366934"/>
            <a:ext cx="560771" cy="486833"/>
          </a:xfrm>
          <a:prstGeom prst="rect">
            <a:avLst/>
          </a:prstGeom>
        </p:spPr>
        <p:txBody>
          <a:bodyPr vert="horz" lIns="0" tIns="45720" rIns="0" bIns="45720" rtlCol="0" anchor="ctr"/>
          <a:lstStyle>
            <a:lvl1pPr algn="l" fontAlgn="auto">
              <a:spcBef>
                <a:spcPts val="0"/>
              </a:spcBef>
              <a:spcAft>
                <a:spcPts val="0"/>
              </a:spcAft>
              <a:defRPr sz="1333">
                <a:solidFill>
                  <a:schemeClr val="tx1"/>
                </a:solidFill>
                <a:latin typeface="Arial" pitchFamily="34" charset="0"/>
                <a:cs typeface="+mn-cs"/>
              </a:defRPr>
            </a:lvl1pPr>
          </a:lstStyle>
          <a:p>
            <a:pPr eaLnBrk="0" hangingPunct="0">
              <a:buClr>
                <a:srgbClr val="000000"/>
              </a:buClr>
              <a:buSzPct val="110000"/>
              <a:defRPr/>
            </a:pPr>
            <a:fld id="{4EA9CD83-0EA3-4692-AA42-F9EC7CC776A8}" type="slidenum">
              <a:rPr lang="en-US" smtClean="0">
                <a:solidFill>
                  <a:srgbClr val="000000"/>
                </a:solidFill>
              </a:rPr>
              <a:pPr eaLnBrk="0" hangingPunct="0">
                <a:buClr>
                  <a:srgbClr val="000000"/>
                </a:buClr>
                <a:buSzPct val="110000"/>
                <a:defRPr/>
              </a:pPr>
              <a:t>‹#›</a:t>
            </a:fld>
            <a:endParaRPr lang="en-US" dirty="0">
              <a:solidFill>
                <a:srgbClr val="000000"/>
              </a:solidFill>
            </a:endParaRPr>
          </a:p>
        </p:txBody>
      </p:sp>
      <p:sp>
        <p:nvSpPr>
          <p:cNvPr id="12" name="Line 28"/>
          <p:cNvSpPr>
            <a:spLocks noChangeShapeType="1"/>
          </p:cNvSpPr>
          <p:nvPr userDrawn="1"/>
        </p:nvSpPr>
        <p:spPr bwMode="auto">
          <a:xfrm>
            <a:off x="11437605" y="6477001"/>
            <a:ext cx="0" cy="266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000000"/>
              </a:buClr>
              <a:buSzPct val="110000"/>
            </a:pPr>
            <a:endParaRPr lang="en-US" sz="3199">
              <a:solidFill>
                <a:srgbClr val="000000"/>
              </a:solidFill>
            </a:endParaRPr>
          </a:p>
        </p:txBody>
      </p:sp>
      <p:sp>
        <p:nvSpPr>
          <p:cNvPr id="8" name="Title 1"/>
          <p:cNvSpPr>
            <a:spLocks noGrp="1"/>
          </p:cNvSpPr>
          <p:nvPr>
            <p:ph type="title"/>
          </p:nvPr>
        </p:nvSpPr>
        <p:spPr>
          <a:xfrm>
            <a:off x="266632" y="130576"/>
            <a:ext cx="7897343" cy="685800"/>
          </a:xfrm>
          <a:prstGeom prst="rect">
            <a:avLst/>
          </a:prstGeom>
        </p:spPr>
        <p:txBody>
          <a:bodyPr anchor="b">
            <a:normAutofit/>
          </a:bodyPr>
          <a:lstStyle>
            <a:lvl1pPr>
              <a:defRPr sz="3199"/>
            </a:lvl1pPr>
          </a:lstStyle>
          <a:p>
            <a:r>
              <a:rPr lang="en-US" dirty="0" smtClean="0"/>
              <a:t>Click to edit Master title style</a:t>
            </a:r>
            <a:endParaRPr lang="en-US" dirty="0"/>
          </a:p>
        </p:txBody>
      </p:sp>
    </p:spTree>
    <p:extLst>
      <p:ext uri="{BB962C8B-B14F-4D97-AF65-F5344CB8AC3E}">
        <p14:creationId xmlns:p14="http://schemas.microsoft.com/office/powerpoint/2010/main" val="940516809"/>
      </p:ext>
    </p:extLst>
  </p:cSld>
  <p:clrMapOvr>
    <a:masterClrMapping/>
  </p:clrMapOvr>
  <p:transition>
    <p:fade/>
  </p:transition>
  <p:timing>
    <p:tnLst>
      <p:par>
        <p:cTn id="1" dur="indefinite" restart="never" nodeType="tmRoot"/>
      </p:par>
    </p:tnLst>
  </p:timing>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col-date-pag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65308" y="1040667"/>
            <a:ext cx="5677537" cy="2582428"/>
          </a:xfrm>
          <a:prstGeom prst="rect">
            <a:avLst/>
          </a:prstGeom>
        </p:spPr>
        <p:txBody>
          <a:bodyPr>
            <a:normAutofit/>
          </a:bodyPr>
          <a:lstStyle>
            <a:lvl1pPr>
              <a:defRPr sz="2666"/>
            </a:lvl1pPr>
            <a:lvl2pPr>
              <a:defRPr sz="2133"/>
            </a:lvl2pPr>
            <a:lvl3pPr>
              <a:defRPr sz="2133"/>
            </a:lvl3pPr>
            <a:lvl4pPr>
              <a:defRPr sz="2133"/>
            </a:lvl4pPr>
            <a:lvl5pPr>
              <a:defRPr sz="2133"/>
            </a:lvl5pPr>
            <a:lvl6pPr>
              <a:defRPr sz="2399"/>
            </a:lvl6pPr>
            <a:lvl7pPr>
              <a:defRPr sz="2399"/>
            </a:lvl7pPr>
            <a:lvl8pPr>
              <a:defRPr sz="2399"/>
            </a:lvl8pPr>
            <a:lvl9pPr>
              <a:defRPr sz="23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6126500" y="1040667"/>
            <a:ext cx="5774880" cy="2582428"/>
          </a:xfrm>
          <a:prstGeom prst="rect">
            <a:avLst/>
          </a:prstGeom>
        </p:spPr>
        <p:txBody>
          <a:bodyPr>
            <a:normAutofit/>
          </a:bodyPr>
          <a:lstStyle>
            <a:lvl1pPr>
              <a:defRPr sz="2666"/>
            </a:lvl1pPr>
            <a:lvl2pPr>
              <a:defRPr sz="2133"/>
            </a:lvl2pPr>
            <a:lvl3pPr>
              <a:defRPr sz="2133"/>
            </a:lvl3pPr>
            <a:lvl4pPr>
              <a:defRPr sz="2133"/>
            </a:lvl4pPr>
            <a:lvl5pPr>
              <a:defRPr sz="2133"/>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8498320" y="6366934"/>
            <a:ext cx="2844059" cy="486833"/>
          </a:xfrm>
          <a:prstGeom prst="rect">
            <a:avLst/>
          </a:prstGeom>
        </p:spPr>
        <p:txBody>
          <a:bodyPr vert="horz" lIns="91440" tIns="45720" rIns="0" bIns="45720" rtlCol="0" anchor="ctr"/>
          <a:lstStyle>
            <a:lvl1pPr algn="r" fontAlgn="auto">
              <a:spcBef>
                <a:spcPts val="0"/>
              </a:spcBef>
              <a:spcAft>
                <a:spcPts val="0"/>
              </a:spcAft>
              <a:defRPr sz="1333">
                <a:solidFill>
                  <a:schemeClr val="tx1"/>
                </a:solidFill>
                <a:latin typeface="Arial" pitchFamily="34" charset="0"/>
                <a:cs typeface="+mn-cs"/>
              </a:defRPr>
            </a:lvl1pPr>
          </a:lstStyle>
          <a:p>
            <a:pPr eaLnBrk="0" hangingPunct="0">
              <a:buClr>
                <a:srgbClr val="000000"/>
              </a:buClr>
              <a:buSzPct val="110000"/>
              <a:defRPr/>
            </a:pPr>
            <a:fld id="{E7363991-7701-40D2-8013-D9CB8D0AEDE0}" type="datetime1">
              <a:rPr lang="en-US" smtClean="0">
                <a:solidFill>
                  <a:srgbClr val="000000"/>
                </a:solidFill>
              </a:rPr>
              <a:pPr eaLnBrk="0" hangingPunct="0">
                <a:buClr>
                  <a:srgbClr val="000000"/>
                </a:buClr>
                <a:buSzPct val="110000"/>
                <a:defRPr/>
              </a:pPr>
              <a:t>8/12/2015</a:t>
            </a:fld>
            <a:endParaRPr lang="en-US" dirty="0">
              <a:solidFill>
                <a:srgbClr val="000000"/>
              </a:solidFill>
            </a:endParaRPr>
          </a:p>
        </p:txBody>
      </p:sp>
      <p:sp>
        <p:nvSpPr>
          <p:cNvPr id="11" name="Slide Number Placeholder 5"/>
          <p:cNvSpPr>
            <a:spLocks noGrp="1"/>
          </p:cNvSpPr>
          <p:nvPr>
            <p:ph type="sldNum" sz="quarter" idx="4"/>
          </p:nvPr>
        </p:nvSpPr>
        <p:spPr>
          <a:xfrm>
            <a:off x="11545526" y="6366934"/>
            <a:ext cx="560771" cy="486833"/>
          </a:xfrm>
          <a:prstGeom prst="rect">
            <a:avLst/>
          </a:prstGeom>
        </p:spPr>
        <p:txBody>
          <a:bodyPr vert="horz" lIns="0" tIns="45720" rIns="0" bIns="45720" rtlCol="0" anchor="ctr"/>
          <a:lstStyle>
            <a:lvl1pPr algn="l" fontAlgn="auto">
              <a:spcBef>
                <a:spcPts val="0"/>
              </a:spcBef>
              <a:spcAft>
                <a:spcPts val="0"/>
              </a:spcAft>
              <a:defRPr sz="1333">
                <a:solidFill>
                  <a:schemeClr val="tx1"/>
                </a:solidFill>
                <a:latin typeface="Arial" pitchFamily="34" charset="0"/>
                <a:cs typeface="+mn-cs"/>
              </a:defRPr>
            </a:lvl1pPr>
          </a:lstStyle>
          <a:p>
            <a:pPr eaLnBrk="0" hangingPunct="0">
              <a:buClr>
                <a:srgbClr val="000000"/>
              </a:buClr>
              <a:buSzPct val="110000"/>
              <a:defRPr/>
            </a:pPr>
            <a:fld id="{4EA9CD83-0EA3-4692-AA42-F9EC7CC776A8}" type="slidenum">
              <a:rPr lang="en-US" smtClean="0">
                <a:solidFill>
                  <a:srgbClr val="000000"/>
                </a:solidFill>
              </a:rPr>
              <a:pPr eaLnBrk="0" hangingPunct="0">
                <a:buClr>
                  <a:srgbClr val="000000"/>
                </a:buClr>
                <a:buSzPct val="110000"/>
                <a:defRPr/>
              </a:pPr>
              <a:t>‹#›</a:t>
            </a:fld>
            <a:endParaRPr lang="en-US" dirty="0">
              <a:solidFill>
                <a:srgbClr val="000000"/>
              </a:solidFill>
            </a:endParaRPr>
          </a:p>
        </p:txBody>
      </p:sp>
      <p:sp>
        <p:nvSpPr>
          <p:cNvPr id="12" name="Line 28"/>
          <p:cNvSpPr>
            <a:spLocks noChangeShapeType="1"/>
          </p:cNvSpPr>
          <p:nvPr userDrawn="1"/>
        </p:nvSpPr>
        <p:spPr bwMode="auto">
          <a:xfrm>
            <a:off x="11437605" y="6477001"/>
            <a:ext cx="0" cy="266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000000"/>
              </a:buClr>
              <a:buSzPct val="110000"/>
            </a:pPr>
            <a:endParaRPr lang="en-US" sz="3199">
              <a:solidFill>
                <a:srgbClr val="000000"/>
              </a:solidFill>
            </a:endParaRPr>
          </a:p>
        </p:txBody>
      </p:sp>
      <p:sp>
        <p:nvSpPr>
          <p:cNvPr id="8" name="Title 1"/>
          <p:cNvSpPr>
            <a:spLocks noGrp="1"/>
          </p:cNvSpPr>
          <p:nvPr>
            <p:ph type="title"/>
          </p:nvPr>
        </p:nvSpPr>
        <p:spPr>
          <a:xfrm>
            <a:off x="266632" y="130576"/>
            <a:ext cx="7897343" cy="685800"/>
          </a:xfrm>
          <a:prstGeom prst="rect">
            <a:avLst/>
          </a:prstGeom>
        </p:spPr>
        <p:txBody>
          <a:bodyPr anchor="b">
            <a:normAutofit/>
          </a:bodyPr>
          <a:lstStyle>
            <a:lvl1pPr>
              <a:defRPr sz="3199"/>
            </a:lvl1pPr>
          </a:lstStyle>
          <a:p>
            <a:r>
              <a:rPr lang="en-US" dirty="0" smtClean="0"/>
              <a:t>Click to edit Master title style</a:t>
            </a:r>
            <a:endParaRPr lang="en-US" dirty="0"/>
          </a:p>
        </p:txBody>
      </p:sp>
      <p:sp>
        <p:nvSpPr>
          <p:cNvPr id="9" name="Content Placeholder 2"/>
          <p:cNvSpPr>
            <a:spLocks noGrp="1"/>
          </p:cNvSpPr>
          <p:nvPr>
            <p:ph sz="half" idx="11"/>
          </p:nvPr>
        </p:nvSpPr>
        <p:spPr>
          <a:xfrm>
            <a:off x="272976" y="3785783"/>
            <a:ext cx="5677537" cy="2582428"/>
          </a:xfrm>
          <a:prstGeom prst="rect">
            <a:avLst/>
          </a:prstGeom>
        </p:spPr>
        <p:txBody>
          <a:bodyPr>
            <a:normAutofit/>
          </a:bodyPr>
          <a:lstStyle>
            <a:lvl1pPr>
              <a:defRPr sz="2666"/>
            </a:lvl1pPr>
            <a:lvl2pPr>
              <a:defRPr sz="2133"/>
            </a:lvl2pPr>
            <a:lvl3pPr>
              <a:defRPr sz="2133"/>
            </a:lvl3pPr>
            <a:lvl4pPr>
              <a:defRPr sz="2133"/>
            </a:lvl4pPr>
            <a:lvl5pPr>
              <a:defRPr sz="2133"/>
            </a:lvl5pPr>
            <a:lvl6pPr>
              <a:defRPr sz="2399"/>
            </a:lvl6pPr>
            <a:lvl7pPr>
              <a:defRPr sz="2399"/>
            </a:lvl7pPr>
            <a:lvl8pPr>
              <a:defRPr sz="2399"/>
            </a:lvl8pPr>
            <a:lvl9pPr>
              <a:defRPr sz="23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6134167" y="3785783"/>
            <a:ext cx="5774880" cy="2582428"/>
          </a:xfrm>
          <a:prstGeom prst="rect">
            <a:avLst/>
          </a:prstGeom>
        </p:spPr>
        <p:txBody>
          <a:bodyPr>
            <a:normAutofit/>
          </a:bodyPr>
          <a:lstStyle>
            <a:lvl1pPr>
              <a:defRPr sz="2666"/>
            </a:lvl1pPr>
            <a:lvl2pPr>
              <a:defRPr sz="2133"/>
            </a:lvl2pPr>
            <a:lvl3pPr>
              <a:defRPr sz="2133"/>
            </a:lvl3pPr>
            <a:lvl4pPr>
              <a:defRPr sz="2133"/>
            </a:lvl4pPr>
            <a:lvl5pPr>
              <a:defRPr sz="2133"/>
            </a:lvl5pPr>
            <a:lvl6pPr>
              <a:defRPr sz="2399"/>
            </a:lvl6pPr>
            <a:lvl7pPr>
              <a:defRPr sz="2399"/>
            </a:lvl7pPr>
            <a:lvl8pPr>
              <a:defRPr sz="2399"/>
            </a:lvl8pPr>
            <a:lvl9pPr>
              <a:defRPr sz="23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2380432"/>
      </p:ext>
    </p:extLst>
  </p:cSld>
  <p:clrMapOvr>
    <a:masterClrMapping/>
  </p:clrMapOvr>
  <p:transition>
    <p:fade/>
  </p:transition>
  <p:timing>
    <p:tnLst>
      <p:par>
        <p:cTn id="1" dur="indefinite" restart="never" nodeType="tmRoot"/>
      </p:par>
    </p:tnLst>
  </p:timing>
  <p:hf hdr="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slide with no footer">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03147" y="6525767"/>
            <a:ext cx="1929897" cy="2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fontAlgn="base" hangingPunct="0">
              <a:spcBef>
                <a:spcPct val="20000"/>
              </a:spcBef>
              <a:spcAft>
                <a:spcPct val="0"/>
              </a:spcAft>
              <a:buClr>
                <a:srgbClr val="000000"/>
              </a:buClr>
              <a:buSzPct val="110000"/>
            </a:pPr>
            <a:r>
              <a:rPr lang="en-US" sz="1066" dirty="0">
                <a:solidFill>
                  <a:srgbClr val="FFFFFF"/>
                </a:solidFill>
                <a:cs typeface="Arial" charset="0"/>
              </a:rPr>
              <a:t>© </a:t>
            </a:r>
            <a:r>
              <a:rPr lang="en-US" sz="1066" dirty="0" smtClean="0">
                <a:solidFill>
                  <a:srgbClr val="FFFFFF"/>
                </a:solidFill>
                <a:cs typeface="Arial" charset="0"/>
              </a:rPr>
              <a:t>2015 </a:t>
            </a:r>
            <a:r>
              <a:rPr lang="en-US" sz="1066" dirty="0">
                <a:solidFill>
                  <a:srgbClr val="FFFFFF"/>
                </a:solidFill>
                <a:cs typeface="Arial" charset="0"/>
              </a:rPr>
              <a:t>Websense, Inc. </a:t>
            </a:r>
          </a:p>
        </p:txBody>
      </p:sp>
    </p:spTree>
    <p:extLst>
      <p:ext uri="{BB962C8B-B14F-4D97-AF65-F5344CB8AC3E}">
        <p14:creationId xmlns:p14="http://schemas.microsoft.com/office/powerpoint/2010/main" val="1118781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lank-date-page">
    <p:spTree>
      <p:nvGrpSpPr>
        <p:cNvPr id="1" name=""/>
        <p:cNvGrpSpPr/>
        <p:nvPr/>
      </p:nvGrpSpPr>
      <p:grpSpPr>
        <a:xfrm>
          <a:off x="0" y="0"/>
          <a:ext cx="0" cy="0"/>
          <a:chOff x="0" y="0"/>
          <a:chExt cx="0" cy="0"/>
        </a:xfrm>
      </p:grpSpPr>
      <p:sp>
        <p:nvSpPr>
          <p:cNvPr id="6" name="Title 1"/>
          <p:cNvSpPr>
            <a:spLocks noGrp="1"/>
          </p:cNvSpPr>
          <p:nvPr>
            <p:ph type="title"/>
          </p:nvPr>
        </p:nvSpPr>
        <p:spPr>
          <a:xfrm>
            <a:off x="266631" y="571475"/>
            <a:ext cx="11626997" cy="685800"/>
          </a:xfrm>
          <a:prstGeom prst="rect">
            <a:avLst/>
          </a:prstGeom>
        </p:spPr>
        <p:txBody>
          <a:bodyPr anchor="b">
            <a:normAutofit/>
          </a:bodyPr>
          <a:lstStyle>
            <a:lvl1pPr>
              <a:defRPr sz="3199"/>
            </a:lvl1pPr>
          </a:lstStyle>
          <a:p>
            <a:r>
              <a:rPr lang="en-US" smtClean="0"/>
              <a:t>Click to edit Master title style</a:t>
            </a:r>
            <a:endParaRPr lang="en-US" dirty="0"/>
          </a:p>
        </p:txBody>
      </p:sp>
    </p:spTree>
    <p:extLst>
      <p:ext uri="{BB962C8B-B14F-4D97-AF65-F5344CB8AC3E}">
        <p14:creationId xmlns:p14="http://schemas.microsoft.com/office/powerpoint/2010/main" val="31336672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1373" y="274638"/>
            <a:ext cx="10969943" cy="1143000"/>
          </a:xfrm>
        </p:spPr>
        <p:txBody>
          <a:bodyPr>
            <a:noAutofit/>
          </a:bodyPr>
          <a:lstStyle>
            <a:lvl1pPr>
              <a:defRPr/>
            </a:lvl1pPr>
          </a:lstStyle>
          <a:p>
            <a:r>
              <a:rPr lang="en-US" dirty="0" smtClean="0"/>
              <a:t>Click to Add Title</a:t>
            </a:r>
            <a:endParaRPr lang="en-US" dirty="0"/>
          </a:p>
        </p:txBody>
      </p:sp>
      <p:sp>
        <p:nvSpPr>
          <p:cNvPr id="3" name="Content Placeholder 2"/>
          <p:cNvSpPr>
            <a:spLocks noGrp="1"/>
          </p:cNvSpPr>
          <p:nvPr>
            <p:ph sz="half" idx="1"/>
          </p:nvPr>
        </p:nvSpPr>
        <p:spPr>
          <a:xfrm>
            <a:off x="821373" y="1600201"/>
            <a:ext cx="5334000" cy="434339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475412" y="1600201"/>
            <a:ext cx="5334000" cy="434339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4609227" y="6366399"/>
            <a:ext cx="2970371" cy="365125"/>
          </a:xfrm>
          <a:prstGeom prst="rect">
            <a:avLst/>
          </a:prstGeom>
        </p:spPr>
        <p:txBody>
          <a:bodyPr anchor="ctr"/>
          <a:lstStyle>
            <a:lvl1pPr algn="ctr">
              <a:defRPr sz="900"/>
            </a:lvl1pPr>
          </a:lstStyle>
          <a:p>
            <a:r>
              <a:rPr lang="en-US" smtClean="0"/>
              <a:t>Confidential</a:t>
            </a:r>
            <a:endParaRPr lang="en-US" dirty="0"/>
          </a:p>
        </p:txBody>
      </p:sp>
      <p:sp>
        <p:nvSpPr>
          <p:cNvPr id="9" name="Slide Number Placeholder 5"/>
          <p:cNvSpPr>
            <a:spLocks noGrp="1"/>
          </p:cNvSpPr>
          <p:nvPr>
            <p:ph type="sldNum" sz="quarter" idx="4"/>
          </p:nvPr>
        </p:nvSpPr>
        <p:spPr>
          <a:xfrm>
            <a:off x="822961" y="6366399"/>
            <a:ext cx="394652" cy="365125"/>
          </a:xfrm>
          <a:prstGeom prst="rect">
            <a:avLst/>
          </a:prstGeom>
        </p:spPr>
        <p:txBody>
          <a:bodyPr anchor="ctr"/>
          <a:lstStyle>
            <a:lvl1pPr algn="l">
              <a:defRPr sz="900"/>
            </a:lvl1pPr>
          </a:lstStyle>
          <a:p>
            <a:fld id="{CB26D73C-4132-4FA4-94C0-810D33A37BDE}" type="slidenum">
              <a:rPr lang="en-US" smtClean="0"/>
              <a:pPr/>
              <a:t>‹#›</a:t>
            </a:fld>
            <a:endParaRPr lang="en-US" dirty="0"/>
          </a:p>
        </p:txBody>
      </p:sp>
    </p:spTree>
    <p:extLst>
      <p:ext uri="{BB962C8B-B14F-4D97-AF65-F5344CB8AC3E}">
        <p14:creationId xmlns:p14="http://schemas.microsoft.com/office/powerpoint/2010/main" val="213226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6" name="Footer Placeholder 4"/>
          <p:cNvSpPr>
            <a:spLocks noGrp="1"/>
          </p:cNvSpPr>
          <p:nvPr>
            <p:ph type="ftr" sz="quarter" idx="3"/>
          </p:nvPr>
        </p:nvSpPr>
        <p:spPr>
          <a:xfrm>
            <a:off x="4609227" y="6366399"/>
            <a:ext cx="2970371" cy="365125"/>
          </a:xfrm>
          <a:prstGeom prst="rect">
            <a:avLst/>
          </a:prstGeom>
        </p:spPr>
        <p:txBody>
          <a:bodyPr anchor="ctr"/>
          <a:lstStyle>
            <a:lvl1pPr algn="ctr">
              <a:defRPr sz="900"/>
            </a:lvl1pPr>
          </a:lstStyle>
          <a:p>
            <a:r>
              <a:rPr lang="en-US" smtClean="0"/>
              <a:t>Confidential</a:t>
            </a:r>
            <a:endParaRPr lang="en-US" dirty="0"/>
          </a:p>
        </p:txBody>
      </p:sp>
      <p:sp>
        <p:nvSpPr>
          <p:cNvPr id="7" name="Slide Number Placeholder 5"/>
          <p:cNvSpPr>
            <a:spLocks noGrp="1"/>
          </p:cNvSpPr>
          <p:nvPr>
            <p:ph type="sldNum" sz="quarter" idx="4"/>
          </p:nvPr>
        </p:nvSpPr>
        <p:spPr>
          <a:xfrm>
            <a:off x="822961" y="6366399"/>
            <a:ext cx="394652" cy="365125"/>
          </a:xfrm>
          <a:prstGeom prst="rect">
            <a:avLst/>
          </a:prstGeom>
        </p:spPr>
        <p:txBody>
          <a:bodyPr anchor="ctr"/>
          <a:lstStyle>
            <a:lvl1pPr algn="l">
              <a:defRPr sz="900"/>
            </a:lvl1pPr>
          </a:lstStyle>
          <a:p>
            <a:fld id="{CB26D73C-4132-4FA4-94C0-810D33A37BDE}" type="slidenum">
              <a:rPr lang="en-US" smtClean="0"/>
              <a:pPr/>
              <a:t>‹#›</a:t>
            </a:fld>
            <a:endParaRPr lang="en-US" dirty="0"/>
          </a:p>
        </p:txBody>
      </p:sp>
    </p:spTree>
    <p:extLst>
      <p:ext uri="{BB962C8B-B14F-4D97-AF65-F5344CB8AC3E}">
        <p14:creationId xmlns:p14="http://schemas.microsoft.com/office/powerpoint/2010/main" val="151882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Whit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609227" y="6366399"/>
            <a:ext cx="2970371" cy="365125"/>
          </a:xfrm>
          <a:prstGeom prst="rect">
            <a:avLst/>
          </a:prstGeom>
        </p:spPr>
        <p:txBody>
          <a:bodyPr anchor="ctr"/>
          <a:lstStyle>
            <a:lvl1pPr algn="ctr">
              <a:defRPr sz="900"/>
            </a:lvl1pPr>
          </a:lstStyle>
          <a:p>
            <a:r>
              <a:rPr lang="en-US" smtClean="0"/>
              <a:t>Confidential</a:t>
            </a:r>
            <a:endParaRPr lang="en-US" dirty="0"/>
          </a:p>
        </p:txBody>
      </p:sp>
      <p:sp>
        <p:nvSpPr>
          <p:cNvPr id="6" name="Slide Number Placeholder 5"/>
          <p:cNvSpPr>
            <a:spLocks noGrp="1"/>
          </p:cNvSpPr>
          <p:nvPr>
            <p:ph type="sldNum" sz="quarter" idx="4"/>
          </p:nvPr>
        </p:nvSpPr>
        <p:spPr>
          <a:xfrm>
            <a:off x="822961" y="6366399"/>
            <a:ext cx="394652" cy="365125"/>
          </a:xfrm>
          <a:prstGeom prst="rect">
            <a:avLst/>
          </a:prstGeom>
        </p:spPr>
        <p:txBody>
          <a:bodyPr anchor="ctr"/>
          <a:lstStyle>
            <a:lvl1pPr algn="l">
              <a:defRPr sz="900"/>
            </a:lvl1pPr>
          </a:lstStyle>
          <a:p>
            <a:fld id="{CB26D73C-4132-4FA4-94C0-810D33A37BDE}" type="slidenum">
              <a:rPr lang="en-US" smtClean="0"/>
              <a:pPr/>
              <a:t>‹#›</a:t>
            </a:fld>
            <a:endParaRPr lang="en-US" dirty="0"/>
          </a:p>
        </p:txBody>
      </p:sp>
      <p:pic>
        <p:nvPicPr>
          <p:cNvPr id="7" name="Picture 6" descr="\\mv-fs\Projects\Imperva\14-2986_Core Presentation\2_FROM_CLIENT\Assets\Logo\IMPV_logo_RGB_12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58286" y="6111240"/>
            <a:ext cx="2612572" cy="73152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userDrawn="1"/>
        </p:nvSpPr>
        <p:spPr>
          <a:xfrm>
            <a:off x="1237708" y="6364847"/>
            <a:ext cx="2679291" cy="365125"/>
          </a:xfrm>
          <a:prstGeom prst="rect">
            <a:avLst/>
          </a:prstGeom>
        </p:spPr>
        <p:txBody>
          <a:bodyPr anchor="ctr" anchorCtr="0"/>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dirty="0" smtClean="0">
                <a:solidFill>
                  <a:schemeClr val="tx1"/>
                </a:solidFill>
                <a:latin typeface="Arial" pitchFamily="34" charset="0"/>
              </a:rPr>
              <a:t>© 2015 Imperva, Inc. All rights </a:t>
            </a:r>
            <a:r>
              <a:rPr lang="en-US" sz="900" baseline="0" dirty="0" smtClean="0">
                <a:solidFill>
                  <a:schemeClr val="tx1"/>
                </a:solidFill>
                <a:latin typeface="Arial" pitchFamily="34" charset="0"/>
              </a:rPr>
              <a:t>reserved</a:t>
            </a:r>
            <a:r>
              <a:rPr lang="en-US" sz="900" dirty="0" smtClean="0">
                <a:solidFill>
                  <a:schemeClr val="tx1"/>
                </a:solidFill>
                <a:latin typeface="Arial" pitchFamily="34" charset="0"/>
              </a:rPr>
              <a:t>.</a:t>
            </a:r>
            <a:endParaRPr lang="en-US" sz="900" dirty="0">
              <a:solidFill>
                <a:schemeClr val="tx1"/>
              </a:solidFill>
              <a:latin typeface="Arial" pitchFamily="34" charset="0"/>
            </a:endParaRPr>
          </a:p>
        </p:txBody>
      </p:sp>
    </p:spTree>
    <p:extLst>
      <p:ext uri="{BB962C8B-B14F-4D97-AF65-F5344CB8AC3E}">
        <p14:creationId xmlns:p14="http://schemas.microsoft.com/office/powerpoint/2010/main" val="118324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22961" y="6366399"/>
            <a:ext cx="394652" cy="365125"/>
          </a:xfrm>
          <a:prstGeom prst="rect">
            <a:avLst/>
          </a:prstGeom>
        </p:spPr>
        <p:txBody>
          <a:bodyPr anchor="ctr"/>
          <a:lstStyle>
            <a:lvl1pPr algn="l">
              <a:defRPr sz="900"/>
            </a:lvl1pPr>
          </a:lstStyle>
          <a:p>
            <a:fld id="{CB26D73C-4132-4FA4-94C0-810D33A37BDE}" type="slidenum">
              <a:rPr lang="en-US" smtClean="0"/>
              <a:pPr/>
              <a:t>‹#›</a:t>
            </a:fld>
            <a:endParaRPr lang="en-US" dirty="0"/>
          </a:p>
        </p:txBody>
      </p:sp>
    </p:spTree>
    <p:extLst>
      <p:ext uri="{BB962C8B-B14F-4D97-AF65-F5344CB8AC3E}">
        <p14:creationId xmlns:p14="http://schemas.microsoft.com/office/powerpoint/2010/main" val="268675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Gray">
    <p:bg>
      <p:bgPr>
        <a:solidFill>
          <a:srgbClr val="E5E5E5"/>
        </a:solidFill>
        <a:effectLst/>
      </p:bgPr>
    </p:bg>
    <p:spTree>
      <p:nvGrpSpPr>
        <p:cNvPr id="1" name=""/>
        <p:cNvGrpSpPr/>
        <p:nvPr/>
      </p:nvGrpSpPr>
      <p:grpSpPr>
        <a:xfrm>
          <a:off x="0" y="0"/>
          <a:ext cx="0" cy="0"/>
          <a:chOff x="0" y="0"/>
          <a:chExt cx="0" cy="0"/>
        </a:xfrm>
      </p:grpSpPr>
      <p:pic>
        <p:nvPicPr>
          <p:cNvPr id="2" name="Picture 1" descr="\\mv-fs\Projects\Imperva\14-2986_Core Presentation\2_FROM_CLIENT\Assets\Logo\IMPV_logo_RGB_12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58286" y="6111240"/>
            <a:ext cx="2612572" cy="73152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3"/>
          </p:nvPr>
        </p:nvSpPr>
        <p:spPr>
          <a:xfrm>
            <a:off x="4609227" y="6366399"/>
            <a:ext cx="2970371" cy="365125"/>
          </a:xfrm>
          <a:prstGeom prst="rect">
            <a:avLst/>
          </a:prstGeom>
        </p:spPr>
        <p:txBody>
          <a:bodyPr anchor="ctr"/>
          <a:lstStyle>
            <a:lvl1pPr algn="ctr">
              <a:defRPr sz="900"/>
            </a:lvl1pPr>
          </a:lstStyle>
          <a:p>
            <a:r>
              <a:rPr lang="en-US" smtClean="0"/>
              <a:t>Confidential</a:t>
            </a:r>
            <a:endParaRPr lang="en-US" dirty="0"/>
          </a:p>
        </p:txBody>
      </p:sp>
      <p:sp>
        <p:nvSpPr>
          <p:cNvPr id="4" name="Slide Number Placeholder 5"/>
          <p:cNvSpPr>
            <a:spLocks noGrp="1"/>
          </p:cNvSpPr>
          <p:nvPr>
            <p:ph type="sldNum" sz="quarter" idx="4"/>
          </p:nvPr>
        </p:nvSpPr>
        <p:spPr>
          <a:xfrm>
            <a:off x="822961" y="6366399"/>
            <a:ext cx="394652" cy="365125"/>
          </a:xfrm>
          <a:prstGeom prst="rect">
            <a:avLst/>
          </a:prstGeom>
        </p:spPr>
        <p:txBody>
          <a:bodyPr anchor="ctr"/>
          <a:lstStyle>
            <a:lvl1pPr algn="l">
              <a:defRPr sz="900"/>
            </a:lvl1pPr>
          </a:lstStyle>
          <a:p>
            <a:fld id="{CB26D73C-4132-4FA4-94C0-810D33A37BDE}" type="slidenum">
              <a:rPr lang="en-US" smtClean="0"/>
              <a:pPr/>
              <a:t>‹#›</a:t>
            </a:fld>
            <a:endParaRPr lang="en-US" dirty="0"/>
          </a:p>
        </p:txBody>
      </p:sp>
      <p:sp>
        <p:nvSpPr>
          <p:cNvPr id="5" name="Footer Placeholder 4"/>
          <p:cNvSpPr txBox="1">
            <a:spLocks/>
          </p:cNvSpPr>
          <p:nvPr userDrawn="1"/>
        </p:nvSpPr>
        <p:spPr>
          <a:xfrm>
            <a:off x="1237708" y="6364847"/>
            <a:ext cx="2679291" cy="365125"/>
          </a:xfrm>
          <a:prstGeom prst="rect">
            <a:avLst/>
          </a:prstGeom>
        </p:spPr>
        <p:txBody>
          <a:bodyPr anchor="ctr" anchorCtr="0"/>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dirty="0" smtClean="0">
                <a:solidFill>
                  <a:schemeClr val="tx1"/>
                </a:solidFill>
                <a:latin typeface="Arial" pitchFamily="34" charset="0"/>
              </a:rPr>
              <a:t>© 2015 Imperva, Inc. All rights </a:t>
            </a:r>
            <a:r>
              <a:rPr lang="en-US" sz="900" baseline="0" dirty="0" smtClean="0">
                <a:solidFill>
                  <a:schemeClr val="tx1"/>
                </a:solidFill>
                <a:latin typeface="Arial" pitchFamily="34" charset="0"/>
              </a:rPr>
              <a:t>reserved</a:t>
            </a:r>
            <a:r>
              <a:rPr lang="en-US" sz="900" dirty="0" smtClean="0">
                <a:solidFill>
                  <a:schemeClr val="tx1"/>
                </a:solidFill>
                <a:latin typeface="Arial" pitchFamily="34" charset="0"/>
              </a:rPr>
              <a:t>.</a:t>
            </a:r>
            <a:endParaRPr lang="en-US" sz="900" dirty="0">
              <a:solidFill>
                <a:schemeClr val="tx1"/>
              </a:solidFill>
              <a:latin typeface="Arial" pitchFamily="34" charset="0"/>
            </a:endParaRPr>
          </a:p>
        </p:txBody>
      </p:sp>
      <p:cxnSp>
        <p:nvCxnSpPr>
          <p:cNvPr id="6" name="Straight Connector 5"/>
          <p:cNvCxnSpPr/>
          <p:nvPr userDrawn="1"/>
        </p:nvCxnSpPr>
        <p:spPr>
          <a:xfrm>
            <a:off x="1217612" y="6432148"/>
            <a:ext cx="0" cy="230521"/>
          </a:xfrm>
          <a:prstGeom prst="line">
            <a:avLst/>
          </a:prstGeom>
          <a:ln w="12700">
            <a:solidFill>
              <a:schemeClr val="tx1"/>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0364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ue">
    <p:bg>
      <p:bgPr>
        <a:solidFill>
          <a:schemeClr val="tx2"/>
        </a:solidFill>
        <a:effectLst/>
      </p:bgPr>
    </p:bg>
    <p:spTree>
      <p:nvGrpSpPr>
        <p:cNvPr id="1" name=""/>
        <p:cNvGrpSpPr/>
        <p:nvPr/>
      </p:nvGrpSpPr>
      <p:grpSpPr>
        <a:xfrm>
          <a:off x="0" y="0"/>
          <a:ext cx="0" cy="0"/>
          <a:chOff x="0" y="0"/>
          <a:chExt cx="0" cy="0"/>
        </a:xfrm>
      </p:grpSpPr>
      <p:pic>
        <p:nvPicPr>
          <p:cNvPr id="2" name="Imperva Logo" descr="\\mv-fs\Projects\Imperva\14-2986_Core Presentation\2_FROM_CLIENT\Assets\Logo\IMPV_logo_RGB_1200_Rev_2C.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58286" y="6111240"/>
            <a:ext cx="2612572" cy="73152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3"/>
          </p:nvPr>
        </p:nvSpPr>
        <p:spPr>
          <a:xfrm>
            <a:off x="4609227" y="6366399"/>
            <a:ext cx="2970371" cy="365125"/>
          </a:xfrm>
          <a:prstGeom prst="rect">
            <a:avLst/>
          </a:prstGeom>
        </p:spPr>
        <p:txBody>
          <a:bodyPr anchor="ctr"/>
          <a:lstStyle>
            <a:lvl1pPr algn="ctr">
              <a:defRPr sz="900">
                <a:solidFill>
                  <a:schemeClr val="bg1"/>
                </a:solidFill>
              </a:defRPr>
            </a:lvl1pPr>
          </a:lstStyle>
          <a:p>
            <a:r>
              <a:rPr lang="en-US" smtClean="0"/>
              <a:t>Confidential</a:t>
            </a:r>
            <a:endParaRPr lang="en-US" dirty="0"/>
          </a:p>
        </p:txBody>
      </p:sp>
      <p:sp>
        <p:nvSpPr>
          <p:cNvPr id="4" name="Slide Number Placeholder 5"/>
          <p:cNvSpPr>
            <a:spLocks noGrp="1"/>
          </p:cNvSpPr>
          <p:nvPr>
            <p:ph type="sldNum" sz="quarter" idx="4"/>
          </p:nvPr>
        </p:nvSpPr>
        <p:spPr>
          <a:xfrm>
            <a:off x="822961" y="6366399"/>
            <a:ext cx="394652" cy="365125"/>
          </a:xfrm>
          <a:prstGeom prst="rect">
            <a:avLst/>
          </a:prstGeom>
        </p:spPr>
        <p:txBody>
          <a:bodyPr anchor="ctr"/>
          <a:lstStyle>
            <a:lvl1pPr algn="l">
              <a:defRPr sz="900">
                <a:solidFill>
                  <a:schemeClr val="bg1"/>
                </a:solidFill>
              </a:defRPr>
            </a:lvl1pPr>
          </a:lstStyle>
          <a:p>
            <a:fld id="{CB26D73C-4132-4FA4-94C0-810D33A37BDE}" type="slidenum">
              <a:rPr lang="en-US" smtClean="0"/>
              <a:pPr/>
              <a:t>‹#›</a:t>
            </a:fld>
            <a:endParaRPr lang="en-US" dirty="0"/>
          </a:p>
        </p:txBody>
      </p:sp>
      <p:sp>
        <p:nvSpPr>
          <p:cNvPr id="5" name="Footer Placeholder 4"/>
          <p:cNvSpPr txBox="1">
            <a:spLocks/>
          </p:cNvSpPr>
          <p:nvPr userDrawn="1"/>
        </p:nvSpPr>
        <p:spPr>
          <a:xfrm>
            <a:off x="1237708" y="6364847"/>
            <a:ext cx="2679291" cy="365125"/>
          </a:xfrm>
          <a:prstGeom prst="rect">
            <a:avLst/>
          </a:prstGeom>
        </p:spPr>
        <p:txBody>
          <a:bodyPr anchor="ctr" anchorCtr="0"/>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dirty="0" smtClean="0">
                <a:solidFill>
                  <a:schemeClr val="bg1"/>
                </a:solidFill>
                <a:latin typeface="Arial" pitchFamily="34" charset="0"/>
              </a:rPr>
              <a:t>© 2015 Imperva, Inc. All rights </a:t>
            </a:r>
            <a:r>
              <a:rPr lang="en-US" sz="900" baseline="0" dirty="0" smtClean="0">
                <a:solidFill>
                  <a:schemeClr val="bg1"/>
                </a:solidFill>
                <a:latin typeface="Arial" pitchFamily="34" charset="0"/>
              </a:rPr>
              <a:t>reserved</a:t>
            </a:r>
            <a:r>
              <a:rPr lang="en-US" sz="900" dirty="0" smtClean="0">
                <a:solidFill>
                  <a:schemeClr val="bg1"/>
                </a:solidFill>
                <a:latin typeface="Arial" pitchFamily="34" charset="0"/>
              </a:rPr>
              <a:t>.</a:t>
            </a:r>
            <a:endParaRPr lang="en-US" sz="900" dirty="0">
              <a:solidFill>
                <a:schemeClr val="bg1"/>
              </a:solidFill>
              <a:latin typeface="Arial" pitchFamily="34" charset="0"/>
            </a:endParaRPr>
          </a:p>
        </p:txBody>
      </p:sp>
      <p:cxnSp>
        <p:nvCxnSpPr>
          <p:cNvPr id="6" name="Straight Connector 5"/>
          <p:cNvCxnSpPr/>
          <p:nvPr userDrawn="1"/>
        </p:nvCxnSpPr>
        <p:spPr>
          <a:xfrm>
            <a:off x="1217612" y="6432148"/>
            <a:ext cx="0" cy="230521"/>
          </a:xfrm>
          <a:prstGeom prst="line">
            <a:avLst/>
          </a:prstGeom>
          <a:ln w="12700">
            <a:solidFill>
              <a:schemeClr val="bg1"/>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9150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and Whit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88825" cy="166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smtClean="0">
              <a:latin typeface="+mj-lt"/>
            </a:endParaRPr>
          </a:p>
        </p:txBody>
      </p:sp>
      <p:sp>
        <p:nvSpPr>
          <p:cNvPr id="6" name="Rectangle 5"/>
          <p:cNvSpPr/>
          <p:nvPr userDrawn="1"/>
        </p:nvSpPr>
        <p:spPr>
          <a:xfrm>
            <a:off x="0" y="5120640"/>
            <a:ext cx="12188825" cy="1737360"/>
          </a:xfrm>
          <a:prstGeom prst="rect">
            <a:avLst/>
          </a:prstGeom>
          <a:solidFill>
            <a:srgbClr val="E5E5E5"/>
          </a:solidFill>
          <a:ln>
            <a:noFill/>
          </a:ln>
        </p:spPr>
        <p:txBody>
          <a:bodyPr vert="horz" wrap="square" lIns="91440" tIns="45720" rIns="91440" bIns="45720" numCol="1" anchor="t" anchorCtr="0" compatLnSpc="1">
            <a:prstTxWarp prst="textNoShape">
              <a:avLst/>
            </a:prstTxWarp>
          </a:bodyPr>
          <a:lstStyle/>
          <a:p>
            <a:pPr lvl="0"/>
            <a:endParaRPr lang="en-US" dirty="0" smtClean="0">
              <a:solidFill>
                <a:schemeClr val="tx1"/>
              </a:solidFill>
            </a:endParaRPr>
          </a:p>
        </p:txBody>
      </p:sp>
      <p:sp>
        <p:nvSpPr>
          <p:cNvPr id="8" name="Title 1"/>
          <p:cNvSpPr>
            <a:spLocks noGrp="1"/>
          </p:cNvSpPr>
          <p:nvPr>
            <p:ph type="title" hasCustomPrompt="1"/>
          </p:nvPr>
        </p:nvSpPr>
        <p:spPr>
          <a:xfrm>
            <a:off x="2830540" y="5282446"/>
            <a:ext cx="6527746" cy="1143000"/>
          </a:xfrm>
        </p:spPr>
        <p:txBody>
          <a:bodyPr>
            <a:normAutofit/>
          </a:bodyPr>
          <a:lstStyle>
            <a:lvl1pPr marL="0" algn="ctr" defTabSz="914400" rtl="0" eaLnBrk="1" latinLnBrk="0" hangingPunct="1">
              <a:defRPr lang="en-US" sz="2400" kern="1200" dirty="0">
                <a:solidFill>
                  <a:schemeClr val="accent4"/>
                </a:solidFill>
                <a:latin typeface="+mn-lt"/>
                <a:ea typeface="+mn-ea"/>
                <a:cs typeface="+mn-cs"/>
              </a:defRPr>
            </a:lvl1pPr>
          </a:lstStyle>
          <a:p>
            <a:r>
              <a:rPr lang="en-US" dirty="0" smtClean="0"/>
              <a:t>Click to Add Title</a:t>
            </a:r>
            <a:endParaRPr lang="en-US" dirty="0"/>
          </a:p>
        </p:txBody>
      </p:sp>
      <p:pic>
        <p:nvPicPr>
          <p:cNvPr id="9" name="Picture 8" descr="\\mv-fs\Projects\Imperva\14-2986_Core Presentation\2_FROM_CLIENT\Assets\Logo\IMPV_logo_RGB_12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58286" y="6111240"/>
            <a:ext cx="2612572" cy="73152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a:spLocks noGrp="1"/>
          </p:cNvSpPr>
          <p:nvPr>
            <p:ph type="ftr" sz="quarter" idx="3"/>
          </p:nvPr>
        </p:nvSpPr>
        <p:spPr>
          <a:xfrm>
            <a:off x="4609227" y="6366399"/>
            <a:ext cx="2970371" cy="365125"/>
          </a:xfrm>
          <a:prstGeom prst="rect">
            <a:avLst/>
          </a:prstGeom>
        </p:spPr>
        <p:txBody>
          <a:bodyPr anchor="ctr"/>
          <a:lstStyle>
            <a:lvl1pPr algn="ctr">
              <a:defRPr sz="900"/>
            </a:lvl1pPr>
          </a:lstStyle>
          <a:p>
            <a:r>
              <a:rPr lang="en-US" smtClean="0"/>
              <a:t>Confidential</a:t>
            </a:r>
            <a:endParaRPr lang="en-US" dirty="0"/>
          </a:p>
        </p:txBody>
      </p:sp>
      <p:sp>
        <p:nvSpPr>
          <p:cNvPr id="11" name="Slide Number Placeholder 5"/>
          <p:cNvSpPr>
            <a:spLocks noGrp="1"/>
          </p:cNvSpPr>
          <p:nvPr>
            <p:ph type="sldNum" sz="quarter" idx="4"/>
          </p:nvPr>
        </p:nvSpPr>
        <p:spPr>
          <a:xfrm>
            <a:off x="822961" y="6366399"/>
            <a:ext cx="394652" cy="365125"/>
          </a:xfrm>
          <a:prstGeom prst="rect">
            <a:avLst/>
          </a:prstGeom>
        </p:spPr>
        <p:txBody>
          <a:bodyPr anchor="ctr"/>
          <a:lstStyle>
            <a:lvl1pPr algn="l">
              <a:defRPr sz="900"/>
            </a:lvl1pPr>
          </a:lstStyle>
          <a:p>
            <a:fld id="{CB26D73C-4132-4FA4-94C0-810D33A37BDE}" type="slidenum">
              <a:rPr lang="en-US" smtClean="0"/>
              <a:pPr/>
              <a:t>‹#›</a:t>
            </a:fld>
            <a:endParaRPr lang="en-US" dirty="0"/>
          </a:p>
        </p:txBody>
      </p:sp>
      <p:sp>
        <p:nvSpPr>
          <p:cNvPr id="12" name="Footer Placeholder 4"/>
          <p:cNvSpPr txBox="1">
            <a:spLocks/>
          </p:cNvSpPr>
          <p:nvPr userDrawn="1"/>
        </p:nvSpPr>
        <p:spPr>
          <a:xfrm>
            <a:off x="1237708" y="6364847"/>
            <a:ext cx="2679291" cy="365125"/>
          </a:xfrm>
          <a:prstGeom prst="rect">
            <a:avLst/>
          </a:prstGeom>
        </p:spPr>
        <p:txBody>
          <a:bodyPr anchor="ctr" anchorCtr="0"/>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dirty="0" smtClean="0">
                <a:solidFill>
                  <a:schemeClr val="tx1"/>
                </a:solidFill>
                <a:latin typeface="Arial" pitchFamily="34" charset="0"/>
              </a:rPr>
              <a:t>© 2015 Imperva, Inc. All rights </a:t>
            </a:r>
            <a:r>
              <a:rPr lang="en-US" sz="900" baseline="0" dirty="0" smtClean="0">
                <a:solidFill>
                  <a:schemeClr val="tx1"/>
                </a:solidFill>
                <a:latin typeface="Arial" pitchFamily="34" charset="0"/>
              </a:rPr>
              <a:t>reserved</a:t>
            </a:r>
            <a:r>
              <a:rPr lang="en-US" sz="900" dirty="0" smtClean="0">
                <a:solidFill>
                  <a:schemeClr val="tx1"/>
                </a:solidFill>
                <a:latin typeface="Arial" pitchFamily="34" charset="0"/>
              </a:rPr>
              <a:t>.</a:t>
            </a:r>
            <a:endParaRPr lang="en-US" sz="900" dirty="0">
              <a:solidFill>
                <a:schemeClr val="tx1"/>
              </a:solidFill>
              <a:latin typeface="Arial" pitchFamily="34" charset="0"/>
            </a:endParaRPr>
          </a:p>
        </p:txBody>
      </p:sp>
      <p:cxnSp>
        <p:nvCxnSpPr>
          <p:cNvPr id="13" name="Straight Connector 12"/>
          <p:cNvCxnSpPr/>
          <p:nvPr userDrawn="1"/>
        </p:nvCxnSpPr>
        <p:spPr>
          <a:xfrm>
            <a:off x="1217612" y="6432148"/>
            <a:ext cx="0" cy="230521"/>
          </a:xfrm>
          <a:prstGeom prst="line">
            <a:avLst/>
          </a:prstGeom>
          <a:ln w="12700">
            <a:solidFill>
              <a:schemeClr val="tx1"/>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7112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6096000"/>
            <a:ext cx="12188825" cy="7620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12188825" cy="166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smtClean="0">
              <a:latin typeface="+mj-lt"/>
            </a:endParaRPr>
          </a:p>
        </p:txBody>
      </p:sp>
      <p:sp>
        <p:nvSpPr>
          <p:cNvPr id="2" name="Title Placeholder 1"/>
          <p:cNvSpPr>
            <a:spLocks noGrp="1"/>
          </p:cNvSpPr>
          <p:nvPr>
            <p:ph type="title"/>
          </p:nvPr>
        </p:nvSpPr>
        <p:spPr>
          <a:xfrm>
            <a:off x="822960" y="274638"/>
            <a:ext cx="10969943" cy="1143000"/>
          </a:xfrm>
          <a:prstGeom prst="rect">
            <a:avLst/>
          </a:prstGeom>
        </p:spPr>
        <p:txBody>
          <a:bodyPr vert="horz" lIns="91440" tIns="45720" rIns="91440" bIns="45720" rtlCol="0" anchor="ctr">
            <a:noAutofit/>
          </a:bodyPr>
          <a:lstStyle/>
          <a:p>
            <a:r>
              <a:rPr lang="en-US" dirty="0" smtClean="0"/>
              <a:t>Click to Add Title</a:t>
            </a:r>
            <a:endParaRPr lang="en-US" dirty="0"/>
          </a:p>
        </p:txBody>
      </p:sp>
      <p:sp>
        <p:nvSpPr>
          <p:cNvPr id="3" name="Text Placeholder 2"/>
          <p:cNvSpPr>
            <a:spLocks noGrp="1"/>
          </p:cNvSpPr>
          <p:nvPr>
            <p:ph type="body" idx="1"/>
          </p:nvPr>
        </p:nvSpPr>
        <p:spPr>
          <a:xfrm>
            <a:off x="822960" y="1600201"/>
            <a:ext cx="10969943" cy="434339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mv-fs\Projects\Imperva\14-2986_Core Presentation\2_FROM_CLIENT\Assets\Logo\IMPV_logo_RGB_1200.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358286" y="6111240"/>
            <a:ext cx="2612572" cy="731520"/>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a:spLocks noGrp="1"/>
          </p:cNvSpPr>
          <p:nvPr>
            <p:ph type="ftr" sz="quarter" idx="3"/>
          </p:nvPr>
        </p:nvSpPr>
        <p:spPr>
          <a:xfrm>
            <a:off x="4609227" y="6366399"/>
            <a:ext cx="2970371" cy="365125"/>
          </a:xfrm>
          <a:prstGeom prst="rect">
            <a:avLst/>
          </a:prstGeom>
        </p:spPr>
        <p:txBody>
          <a:bodyPr anchor="ctr"/>
          <a:lstStyle>
            <a:lvl1pPr algn="ctr">
              <a:defRPr sz="900"/>
            </a:lvl1pPr>
          </a:lstStyle>
          <a:p>
            <a:r>
              <a:rPr lang="en-US" smtClean="0"/>
              <a:t>Confidential</a:t>
            </a:r>
            <a:endParaRPr lang="en-US" dirty="0"/>
          </a:p>
        </p:txBody>
      </p:sp>
      <p:sp>
        <p:nvSpPr>
          <p:cNvPr id="16" name="Slide Number Placeholder 5"/>
          <p:cNvSpPr>
            <a:spLocks noGrp="1"/>
          </p:cNvSpPr>
          <p:nvPr>
            <p:ph type="sldNum" sz="quarter" idx="4"/>
          </p:nvPr>
        </p:nvSpPr>
        <p:spPr>
          <a:xfrm>
            <a:off x="822961" y="6366399"/>
            <a:ext cx="394652" cy="365125"/>
          </a:xfrm>
          <a:prstGeom prst="rect">
            <a:avLst/>
          </a:prstGeom>
        </p:spPr>
        <p:txBody>
          <a:bodyPr anchor="ctr"/>
          <a:lstStyle>
            <a:lvl1pPr algn="l">
              <a:defRPr sz="900"/>
            </a:lvl1pPr>
          </a:lstStyle>
          <a:p>
            <a:fld id="{CB26D73C-4132-4FA4-94C0-810D33A37BDE}" type="slidenum">
              <a:rPr lang="en-US" smtClean="0"/>
              <a:pPr/>
              <a:t>‹#›</a:t>
            </a:fld>
            <a:endParaRPr lang="en-US" dirty="0"/>
          </a:p>
        </p:txBody>
      </p:sp>
      <p:sp>
        <p:nvSpPr>
          <p:cNvPr id="17" name="Footer Placeholder 4"/>
          <p:cNvSpPr txBox="1">
            <a:spLocks/>
          </p:cNvSpPr>
          <p:nvPr userDrawn="1"/>
        </p:nvSpPr>
        <p:spPr>
          <a:xfrm>
            <a:off x="1237708" y="6364847"/>
            <a:ext cx="2679291" cy="365125"/>
          </a:xfrm>
          <a:prstGeom prst="rect">
            <a:avLst/>
          </a:prstGeom>
        </p:spPr>
        <p:txBody>
          <a:bodyPr anchor="ctr" anchorCtr="0"/>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dirty="0" smtClean="0">
                <a:solidFill>
                  <a:schemeClr val="tx1"/>
                </a:solidFill>
                <a:latin typeface="Arial" pitchFamily="34" charset="0"/>
              </a:rPr>
              <a:t>© 2015 Imperva, Inc. All rights </a:t>
            </a:r>
            <a:r>
              <a:rPr lang="en-US" sz="900" baseline="0" dirty="0" smtClean="0">
                <a:solidFill>
                  <a:schemeClr val="tx1"/>
                </a:solidFill>
                <a:latin typeface="Arial" pitchFamily="34" charset="0"/>
              </a:rPr>
              <a:t>reserved</a:t>
            </a:r>
            <a:r>
              <a:rPr lang="en-US" sz="900" dirty="0" smtClean="0">
                <a:solidFill>
                  <a:schemeClr val="tx1"/>
                </a:solidFill>
                <a:latin typeface="Arial" pitchFamily="34" charset="0"/>
              </a:rPr>
              <a:t>.</a:t>
            </a:r>
            <a:endParaRPr lang="en-US" sz="900" dirty="0">
              <a:solidFill>
                <a:schemeClr val="tx1"/>
              </a:solidFill>
              <a:latin typeface="Arial" pitchFamily="34" charset="0"/>
            </a:endParaRPr>
          </a:p>
        </p:txBody>
      </p:sp>
      <p:cxnSp>
        <p:nvCxnSpPr>
          <p:cNvPr id="18" name="Straight Connector 17"/>
          <p:cNvCxnSpPr/>
          <p:nvPr userDrawn="1"/>
        </p:nvCxnSpPr>
        <p:spPr>
          <a:xfrm>
            <a:off x="1217612" y="6432148"/>
            <a:ext cx="0" cy="230521"/>
          </a:xfrm>
          <a:prstGeom prst="line">
            <a:avLst/>
          </a:prstGeom>
          <a:ln w="12700">
            <a:solidFill>
              <a:schemeClr val="tx1"/>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45879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4" r:id="rId6"/>
    <p:sldLayoutId id="2147483661" r:id="rId7"/>
    <p:sldLayoutId id="2147483660" r:id="rId8"/>
    <p:sldLayoutId id="2147483659" r:id="rId9"/>
    <p:sldLayoutId id="2147483665" r:id="rId10"/>
    <p:sldLayoutId id="2147483663" r:id="rId11"/>
    <p:sldLayoutId id="2147483658" r:id="rId12"/>
    <p:sldLayoutId id="2147483662" r:id="rId13"/>
    <p:sldLayoutId id="2147483666" r:id="rId14"/>
  </p:sldLayoutIdLst>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spcBef>
          <a:spcPts val="600"/>
        </a:spcBef>
        <a:buClr>
          <a:schemeClr val="bg2"/>
        </a:buClr>
        <a:buFont typeface="Arial" panose="020B0604020202020204" pitchFamily="34" charset="0"/>
        <a:buChar char="•"/>
        <a:defRPr sz="2400" kern="1200">
          <a:solidFill>
            <a:schemeClr val="tx1"/>
          </a:solidFill>
          <a:latin typeface="+mn-lt"/>
          <a:ea typeface="+mn-ea"/>
          <a:cs typeface="+mn-cs"/>
        </a:defRPr>
      </a:lvl1pPr>
      <a:lvl2pPr marL="622300" indent="-285750" algn="l" defTabSz="914400" rtl="0" eaLnBrk="1" latinLnBrk="0" hangingPunct="1">
        <a:spcBef>
          <a:spcPts val="300"/>
        </a:spcBef>
        <a:buClr>
          <a:schemeClr val="bg2"/>
        </a:buClr>
        <a:buFont typeface="Arial" panose="020B0604020202020204" pitchFamily="34" charset="0"/>
        <a:buChar char="–"/>
        <a:defRPr sz="2000" kern="1200">
          <a:solidFill>
            <a:schemeClr val="tx1"/>
          </a:solidFill>
          <a:latin typeface="+mn-lt"/>
          <a:ea typeface="+mn-ea"/>
          <a:cs typeface="+mn-cs"/>
        </a:defRPr>
      </a:lvl2pPr>
      <a:lvl3pPr marL="974725" indent="-228600" algn="l" defTabSz="914400" rtl="0" eaLnBrk="1" latinLnBrk="0" hangingPunct="1">
        <a:spcBef>
          <a:spcPts val="300"/>
        </a:spcBef>
        <a:buClr>
          <a:schemeClr val="bg2"/>
        </a:buClr>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spcBef>
          <a:spcPts val="300"/>
        </a:spcBef>
        <a:buClr>
          <a:schemeClr val="bg2"/>
        </a:buClr>
        <a:buFont typeface="Arial" panose="020B0604020202020204" pitchFamily="34" charset="0"/>
        <a:buChar char="–"/>
        <a:defRPr sz="1600" kern="1200">
          <a:solidFill>
            <a:schemeClr val="tx1"/>
          </a:solidFill>
          <a:latin typeface="+mn-lt"/>
          <a:ea typeface="+mn-ea"/>
          <a:cs typeface="+mn-cs"/>
        </a:defRPr>
      </a:lvl4pPr>
      <a:lvl5pPr marL="1722438" indent="-228600" algn="l" defTabSz="914400" rtl="0" eaLnBrk="1" latinLnBrk="0" hangingPunct="1">
        <a:spcBef>
          <a:spcPts val="300"/>
        </a:spcBef>
        <a:buClr>
          <a:schemeClr val="bg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Line 4"/>
          <p:cNvSpPr>
            <a:spLocks noChangeShapeType="1"/>
          </p:cNvSpPr>
          <p:nvPr userDrawn="1"/>
        </p:nvSpPr>
        <p:spPr bwMode="auto">
          <a:xfrm>
            <a:off x="0" y="819151"/>
            <a:ext cx="12214042" cy="0"/>
          </a:xfrm>
          <a:prstGeom prst="line">
            <a:avLst/>
          </a:prstGeom>
          <a:noFill/>
          <a:ln w="12700">
            <a:solidFill>
              <a:srgbClr val="CE1126"/>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000000"/>
              </a:buClr>
              <a:buSzPct val="110000"/>
            </a:pPr>
            <a:endParaRPr lang="en-US" sz="3199">
              <a:solidFill>
                <a:srgbClr val="000000"/>
              </a:solidFill>
            </a:endParaRPr>
          </a:p>
        </p:txBody>
      </p:sp>
      <p:pic>
        <p:nvPicPr>
          <p:cNvPr id="8" name="Picture 3" descr="\\srdfile1\data\Departments\Marketing\Artwork &amp; Graphic Source Files\Raytheon\Logo\rgb\raytheon-websense-rgb-logo-transparent-bg.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504957" y="184558"/>
            <a:ext cx="3545646" cy="46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5510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p:fade/>
  </p:transition>
  <p:timing>
    <p:tnLst>
      <p:par>
        <p:cTn id="1" dur="indefinite" restart="never" nodeType="tmRoot"/>
      </p:par>
    </p:tnLst>
  </p:timing>
  <p:hf hdr="0"/>
  <p:txStyles>
    <p:titleStyle>
      <a:lvl1pPr algn="l" rtl="0" eaLnBrk="1" fontAlgn="base" hangingPunct="1">
        <a:spcBef>
          <a:spcPct val="0"/>
        </a:spcBef>
        <a:spcAft>
          <a:spcPct val="0"/>
        </a:spcAft>
        <a:defRPr sz="3199" b="1">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732" b="1">
          <a:solidFill>
            <a:schemeClr val="tx1"/>
          </a:solidFill>
          <a:latin typeface="Arial" charset="0"/>
        </a:defRPr>
      </a:lvl2pPr>
      <a:lvl3pPr algn="l" rtl="0" eaLnBrk="1" fontAlgn="base" hangingPunct="1">
        <a:spcBef>
          <a:spcPct val="0"/>
        </a:spcBef>
        <a:spcAft>
          <a:spcPct val="0"/>
        </a:spcAft>
        <a:defRPr sz="3732" b="1">
          <a:solidFill>
            <a:schemeClr val="tx1"/>
          </a:solidFill>
          <a:latin typeface="Arial" charset="0"/>
        </a:defRPr>
      </a:lvl3pPr>
      <a:lvl4pPr algn="l" rtl="0" eaLnBrk="1" fontAlgn="base" hangingPunct="1">
        <a:spcBef>
          <a:spcPct val="0"/>
        </a:spcBef>
        <a:spcAft>
          <a:spcPct val="0"/>
        </a:spcAft>
        <a:defRPr sz="3732" b="1">
          <a:solidFill>
            <a:schemeClr val="tx1"/>
          </a:solidFill>
          <a:latin typeface="Arial" charset="0"/>
        </a:defRPr>
      </a:lvl4pPr>
      <a:lvl5pPr algn="l" rtl="0" eaLnBrk="1" fontAlgn="base" hangingPunct="1">
        <a:spcBef>
          <a:spcPct val="0"/>
        </a:spcBef>
        <a:spcAft>
          <a:spcPct val="0"/>
        </a:spcAft>
        <a:defRPr sz="3732" b="1">
          <a:solidFill>
            <a:schemeClr val="tx1"/>
          </a:solidFill>
          <a:latin typeface="Arial" charset="0"/>
        </a:defRPr>
      </a:lvl5pPr>
      <a:lvl6pPr marL="609448" algn="l" rtl="0" eaLnBrk="1" fontAlgn="base" hangingPunct="1">
        <a:spcBef>
          <a:spcPct val="0"/>
        </a:spcBef>
        <a:spcAft>
          <a:spcPct val="0"/>
        </a:spcAft>
        <a:defRPr sz="3732" b="1">
          <a:solidFill>
            <a:schemeClr val="tx1"/>
          </a:solidFill>
          <a:latin typeface="Arial" charset="0"/>
        </a:defRPr>
      </a:lvl6pPr>
      <a:lvl7pPr marL="1218895" algn="l" rtl="0" eaLnBrk="1" fontAlgn="base" hangingPunct="1">
        <a:spcBef>
          <a:spcPct val="0"/>
        </a:spcBef>
        <a:spcAft>
          <a:spcPct val="0"/>
        </a:spcAft>
        <a:defRPr sz="3732" b="1">
          <a:solidFill>
            <a:schemeClr val="tx1"/>
          </a:solidFill>
          <a:latin typeface="Arial" charset="0"/>
        </a:defRPr>
      </a:lvl7pPr>
      <a:lvl8pPr marL="1828343" algn="l" rtl="0" eaLnBrk="1" fontAlgn="base" hangingPunct="1">
        <a:spcBef>
          <a:spcPct val="0"/>
        </a:spcBef>
        <a:spcAft>
          <a:spcPct val="0"/>
        </a:spcAft>
        <a:defRPr sz="3732" b="1">
          <a:solidFill>
            <a:schemeClr val="tx1"/>
          </a:solidFill>
          <a:latin typeface="Arial" charset="0"/>
        </a:defRPr>
      </a:lvl8pPr>
      <a:lvl9pPr marL="2437790" algn="l" rtl="0" eaLnBrk="1" fontAlgn="base" hangingPunct="1">
        <a:spcBef>
          <a:spcPct val="0"/>
        </a:spcBef>
        <a:spcAft>
          <a:spcPct val="0"/>
        </a:spcAft>
        <a:defRPr sz="3732" b="1">
          <a:solidFill>
            <a:schemeClr val="tx1"/>
          </a:solidFill>
          <a:latin typeface="Arial" charset="0"/>
        </a:defRPr>
      </a:lvl9pPr>
    </p:titleStyle>
    <p:bodyStyle>
      <a:lvl1pPr marL="306841" indent="-306841" algn="l" rtl="0" eaLnBrk="1" fontAlgn="base" hangingPunct="1">
        <a:spcBef>
          <a:spcPct val="20000"/>
        </a:spcBef>
        <a:spcAft>
          <a:spcPct val="0"/>
        </a:spcAft>
        <a:buClr>
          <a:schemeClr val="tx1"/>
        </a:buClr>
        <a:buSzPct val="60000"/>
        <a:buFont typeface="Wingdings" pitchFamily="2" charset="2"/>
        <a:buChar char="n"/>
        <a:defRPr sz="3199">
          <a:solidFill>
            <a:schemeClr val="tx1"/>
          </a:solidFill>
          <a:latin typeface="Arial" pitchFamily="34" charset="0"/>
          <a:ea typeface="+mn-ea"/>
          <a:cs typeface="Arial" pitchFamily="34" charset="0"/>
        </a:defRPr>
      </a:lvl1pPr>
      <a:lvl2pPr marL="607332" indent="-298376" algn="l" rtl="0" eaLnBrk="1" fontAlgn="base" hangingPunct="1">
        <a:spcBef>
          <a:spcPct val="20000"/>
        </a:spcBef>
        <a:spcAft>
          <a:spcPct val="0"/>
        </a:spcAft>
        <a:buClr>
          <a:schemeClr val="tx1"/>
        </a:buClr>
        <a:buSzPct val="110000"/>
        <a:buChar char="–"/>
        <a:defRPr sz="2399">
          <a:solidFill>
            <a:schemeClr val="tx1"/>
          </a:solidFill>
          <a:latin typeface="Arial" pitchFamily="34" charset="0"/>
          <a:cs typeface="Arial" pitchFamily="34" charset="0"/>
        </a:defRPr>
      </a:lvl2pPr>
      <a:lvl3pPr marL="905707" indent="-279330" algn="l" rtl="0" eaLnBrk="1" fontAlgn="base" hangingPunct="1">
        <a:spcBef>
          <a:spcPct val="20000"/>
        </a:spcBef>
        <a:spcAft>
          <a:spcPct val="0"/>
        </a:spcAft>
        <a:buSzPct val="100000"/>
        <a:buFont typeface="Wingdings" pitchFamily="2" charset="2"/>
        <a:buChar char="§"/>
        <a:defRPr sz="2399">
          <a:solidFill>
            <a:schemeClr val="tx1"/>
          </a:solidFill>
          <a:latin typeface="Arial" pitchFamily="34" charset="0"/>
          <a:cs typeface="Arial" pitchFamily="34" charset="0"/>
        </a:defRPr>
      </a:lvl3pPr>
      <a:lvl4pPr marL="1194517" indent="-304724" algn="l" rtl="0" eaLnBrk="1" fontAlgn="base" hangingPunct="1">
        <a:spcBef>
          <a:spcPct val="20000"/>
        </a:spcBef>
        <a:spcAft>
          <a:spcPct val="0"/>
        </a:spcAft>
        <a:buSzPct val="110000"/>
        <a:buFont typeface="ZapfChancery"/>
        <a:buChar char="–"/>
        <a:defRPr sz="2399">
          <a:solidFill>
            <a:schemeClr val="tx1"/>
          </a:solidFill>
          <a:latin typeface="Arial" pitchFamily="34" charset="0"/>
          <a:cs typeface="Arial" pitchFamily="34" charset="0"/>
        </a:defRPr>
      </a:lvl4pPr>
      <a:lvl5pPr marL="1499241" indent="-304724" algn="l" rtl="0" eaLnBrk="1" fontAlgn="base" hangingPunct="1">
        <a:spcBef>
          <a:spcPct val="20000"/>
        </a:spcBef>
        <a:spcAft>
          <a:spcPct val="0"/>
        </a:spcAft>
        <a:buSzPct val="100000"/>
        <a:buFont typeface="Wingdings" pitchFamily="2" charset="2"/>
        <a:buChar char="§"/>
        <a:defRPr sz="2399">
          <a:solidFill>
            <a:schemeClr val="tx1"/>
          </a:solidFill>
          <a:latin typeface="Arial" pitchFamily="34" charset="0"/>
          <a:cs typeface="Arial" pitchFamily="34" charset="0"/>
        </a:defRPr>
      </a:lvl5pPr>
      <a:lvl6pPr marL="3351962" indent="-304724" algn="l" rtl="0" eaLnBrk="1" fontAlgn="base" hangingPunct="1">
        <a:spcBef>
          <a:spcPct val="20000"/>
        </a:spcBef>
        <a:spcAft>
          <a:spcPct val="0"/>
        </a:spcAft>
        <a:buSzPct val="100000"/>
        <a:buChar char="»"/>
        <a:defRPr>
          <a:solidFill>
            <a:srgbClr val="0000CC"/>
          </a:solidFill>
          <a:latin typeface="Frutiger 87ExtraBlackCn" pitchFamily="34" charset="0"/>
        </a:defRPr>
      </a:lvl6pPr>
      <a:lvl7pPr marL="3961409" indent="-304724" algn="l" rtl="0" eaLnBrk="1" fontAlgn="base" hangingPunct="1">
        <a:spcBef>
          <a:spcPct val="20000"/>
        </a:spcBef>
        <a:spcAft>
          <a:spcPct val="0"/>
        </a:spcAft>
        <a:buSzPct val="100000"/>
        <a:buChar char="»"/>
        <a:defRPr>
          <a:solidFill>
            <a:srgbClr val="0000CC"/>
          </a:solidFill>
          <a:latin typeface="Frutiger 87ExtraBlackCn" pitchFamily="34" charset="0"/>
        </a:defRPr>
      </a:lvl7pPr>
      <a:lvl8pPr marL="4570857" indent="-304724" algn="l" rtl="0" eaLnBrk="1" fontAlgn="base" hangingPunct="1">
        <a:spcBef>
          <a:spcPct val="20000"/>
        </a:spcBef>
        <a:spcAft>
          <a:spcPct val="0"/>
        </a:spcAft>
        <a:buSzPct val="100000"/>
        <a:buChar char="»"/>
        <a:defRPr>
          <a:solidFill>
            <a:srgbClr val="0000CC"/>
          </a:solidFill>
          <a:latin typeface="Frutiger 87ExtraBlackCn" pitchFamily="34" charset="0"/>
        </a:defRPr>
      </a:lvl8pPr>
      <a:lvl9pPr marL="5180305" indent="-304724" algn="l" rtl="0" eaLnBrk="1" fontAlgn="base" hangingPunct="1">
        <a:spcBef>
          <a:spcPct val="20000"/>
        </a:spcBef>
        <a:spcAft>
          <a:spcPct val="0"/>
        </a:spcAft>
        <a:buSzPct val="100000"/>
        <a:buChar char="»"/>
        <a:defRPr>
          <a:solidFill>
            <a:srgbClr val="0000CC"/>
          </a:solidFill>
          <a:latin typeface="Frutiger 87ExtraBlackCn" pitchFamily="34" charset="0"/>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Line 4"/>
          <p:cNvSpPr>
            <a:spLocks noChangeShapeType="1"/>
          </p:cNvSpPr>
          <p:nvPr userDrawn="1"/>
        </p:nvSpPr>
        <p:spPr bwMode="auto">
          <a:xfrm>
            <a:off x="0" y="819151"/>
            <a:ext cx="12214042" cy="0"/>
          </a:xfrm>
          <a:prstGeom prst="line">
            <a:avLst/>
          </a:prstGeom>
          <a:noFill/>
          <a:ln w="12700">
            <a:solidFill>
              <a:srgbClr val="CE1126"/>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000000"/>
              </a:buClr>
              <a:buSzPct val="110000"/>
            </a:pPr>
            <a:endParaRPr lang="en-US" sz="3199">
              <a:solidFill>
                <a:srgbClr val="000000"/>
              </a:solidFill>
            </a:endParaRPr>
          </a:p>
        </p:txBody>
      </p:sp>
      <p:pic>
        <p:nvPicPr>
          <p:cNvPr id="8" name="Picture 3" descr="\\srdfile1\data\Departments\Marketing\Artwork &amp; Graphic Source Files\Raytheon\Logo\rgb\raytheon-websense-rgb-logo-transparent-bg.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504957" y="184558"/>
            <a:ext cx="3545646" cy="46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015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p:fade/>
  </p:transition>
  <p:timing>
    <p:tnLst>
      <p:par>
        <p:cTn id="1" dur="indefinite" restart="never" nodeType="tmRoot"/>
      </p:par>
    </p:tnLst>
  </p:timing>
  <p:hf hdr="0"/>
  <p:txStyles>
    <p:titleStyle>
      <a:lvl1pPr algn="l" rtl="0" eaLnBrk="1" fontAlgn="base" hangingPunct="1">
        <a:spcBef>
          <a:spcPct val="0"/>
        </a:spcBef>
        <a:spcAft>
          <a:spcPct val="0"/>
        </a:spcAft>
        <a:defRPr sz="3199" b="1">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732" b="1">
          <a:solidFill>
            <a:schemeClr val="tx1"/>
          </a:solidFill>
          <a:latin typeface="Arial" charset="0"/>
        </a:defRPr>
      </a:lvl2pPr>
      <a:lvl3pPr algn="l" rtl="0" eaLnBrk="1" fontAlgn="base" hangingPunct="1">
        <a:spcBef>
          <a:spcPct val="0"/>
        </a:spcBef>
        <a:spcAft>
          <a:spcPct val="0"/>
        </a:spcAft>
        <a:defRPr sz="3732" b="1">
          <a:solidFill>
            <a:schemeClr val="tx1"/>
          </a:solidFill>
          <a:latin typeface="Arial" charset="0"/>
        </a:defRPr>
      </a:lvl3pPr>
      <a:lvl4pPr algn="l" rtl="0" eaLnBrk="1" fontAlgn="base" hangingPunct="1">
        <a:spcBef>
          <a:spcPct val="0"/>
        </a:spcBef>
        <a:spcAft>
          <a:spcPct val="0"/>
        </a:spcAft>
        <a:defRPr sz="3732" b="1">
          <a:solidFill>
            <a:schemeClr val="tx1"/>
          </a:solidFill>
          <a:latin typeface="Arial" charset="0"/>
        </a:defRPr>
      </a:lvl4pPr>
      <a:lvl5pPr algn="l" rtl="0" eaLnBrk="1" fontAlgn="base" hangingPunct="1">
        <a:spcBef>
          <a:spcPct val="0"/>
        </a:spcBef>
        <a:spcAft>
          <a:spcPct val="0"/>
        </a:spcAft>
        <a:defRPr sz="3732" b="1">
          <a:solidFill>
            <a:schemeClr val="tx1"/>
          </a:solidFill>
          <a:latin typeface="Arial" charset="0"/>
        </a:defRPr>
      </a:lvl5pPr>
      <a:lvl6pPr marL="609448" algn="l" rtl="0" eaLnBrk="1" fontAlgn="base" hangingPunct="1">
        <a:spcBef>
          <a:spcPct val="0"/>
        </a:spcBef>
        <a:spcAft>
          <a:spcPct val="0"/>
        </a:spcAft>
        <a:defRPr sz="3732" b="1">
          <a:solidFill>
            <a:schemeClr val="tx1"/>
          </a:solidFill>
          <a:latin typeface="Arial" charset="0"/>
        </a:defRPr>
      </a:lvl6pPr>
      <a:lvl7pPr marL="1218895" algn="l" rtl="0" eaLnBrk="1" fontAlgn="base" hangingPunct="1">
        <a:spcBef>
          <a:spcPct val="0"/>
        </a:spcBef>
        <a:spcAft>
          <a:spcPct val="0"/>
        </a:spcAft>
        <a:defRPr sz="3732" b="1">
          <a:solidFill>
            <a:schemeClr val="tx1"/>
          </a:solidFill>
          <a:latin typeface="Arial" charset="0"/>
        </a:defRPr>
      </a:lvl7pPr>
      <a:lvl8pPr marL="1828343" algn="l" rtl="0" eaLnBrk="1" fontAlgn="base" hangingPunct="1">
        <a:spcBef>
          <a:spcPct val="0"/>
        </a:spcBef>
        <a:spcAft>
          <a:spcPct val="0"/>
        </a:spcAft>
        <a:defRPr sz="3732" b="1">
          <a:solidFill>
            <a:schemeClr val="tx1"/>
          </a:solidFill>
          <a:latin typeface="Arial" charset="0"/>
        </a:defRPr>
      </a:lvl8pPr>
      <a:lvl9pPr marL="2437790" algn="l" rtl="0" eaLnBrk="1" fontAlgn="base" hangingPunct="1">
        <a:spcBef>
          <a:spcPct val="0"/>
        </a:spcBef>
        <a:spcAft>
          <a:spcPct val="0"/>
        </a:spcAft>
        <a:defRPr sz="3732" b="1">
          <a:solidFill>
            <a:schemeClr val="tx1"/>
          </a:solidFill>
          <a:latin typeface="Arial" charset="0"/>
        </a:defRPr>
      </a:lvl9pPr>
    </p:titleStyle>
    <p:bodyStyle>
      <a:lvl1pPr marL="306841" indent="-306841" algn="l" rtl="0" eaLnBrk="1" fontAlgn="base" hangingPunct="1">
        <a:spcBef>
          <a:spcPct val="20000"/>
        </a:spcBef>
        <a:spcAft>
          <a:spcPct val="0"/>
        </a:spcAft>
        <a:buClr>
          <a:schemeClr val="tx1"/>
        </a:buClr>
        <a:buSzPct val="60000"/>
        <a:buFont typeface="Wingdings" pitchFamily="2" charset="2"/>
        <a:buChar char="n"/>
        <a:defRPr sz="3199">
          <a:solidFill>
            <a:schemeClr val="tx1"/>
          </a:solidFill>
          <a:latin typeface="Arial" pitchFamily="34" charset="0"/>
          <a:ea typeface="+mn-ea"/>
          <a:cs typeface="Arial" pitchFamily="34" charset="0"/>
        </a:defRPr>
      </a:lvl1pPr>
      <a:lvl2pPr marL="607332" indent="-298376" algn="l" rtl="0" eaLnBrk="1" fontAlgn="base" hangingPunct="1">
        <a:spcBef>
          <a:spcPct val="20000"/>
        </a:spcBef>
        <a:spcAft>
          <a:spcPct val="0"/>
        </a:spcAft>
        <a:buClr>
          <a:schemeClr val="tx1"/>
        </a:buClr>
        <a:buSzPct val="110000"/>
        <a:buChar char="–"/>
        <a:defRPr sz="2399">
          <a:solidFill>
            <a:schemeClr val="tx1"/>
          </a:solidFill>
          <a:latin typeface="Arial" pitchFamily="34" charset="0"/>
          <a:cs typeface="Arial" pitchFamily="34" charset="0"/>
        </a:defRPr>
      </a:lvl2pPr>
      <a:lvl3pPr marL="905707" indent="-279330" algn="l" rtl="0" eaLnBrk="1" fontAlgn="base" hangingPunct="1">
        <a:spcBef>
          <a:spcPct val="20000"/>
        </a:spcBef>
        <a:spcAft>
          <a:spcPct val="0"/>
        </a:spcAft>
        <a:buSzPct val="100000"/>
        <a:buFont typeface="Wingdings" pitchFamily="2" charset="2"/>
        <a:buChar char="§"/>
        <a:defRPr sz="2399">
          <a:solidFill>
            <a:schemeClr val="tx1"/>
          </a:solidFill>
          <a:latin typeface="Arial" pitchFamily="34" charset="0"/>
          <a:cs typeface="Arial" pitchFamily="34" charset="0"/>
        </a:defRPr>
      </a:lvl3pPr>
      <a:lvl4pPr marL="1194517" indent="-304724" algn="l" rtl="0" eaLnBrk="1" fontAlgn="base" hangingPunct="1">
        <a:spcBef>
          <a:spcPct val="20000"/>
        </a:spcBef>
        <a:spcAft>
          <a:spcPct val="0"/>
        </a:spcAft>
        <a:buSzPct val="110000"/>
        <a:buFont typeface="ZapfChancery"/>
        <a:buChar char="–"/>
        <a:defRPr sz="2399">
          <a:solidFill>
            <a:schemeClr val="tx1"/>
          </a:solidFill>
          <a:latin typeface="Arial" pitchFamily="34" charset="0"/>
          <a:cs typeface="Arial" pitchFamily="34" charset="0"/>
        </a:defRPr>
      </a:lvl4pPr>
      <a:lvl5pPr marL="1499241" indent="-304724" algn="l" rtl="0" eaLnBrk="1" fontAlgn="base" hangingPunct="1">
        <a:spcBef>
          <a:spcPct val="20000"/>
        </a:spcBef>
        <a:spcAft>
          <a:spcPct val="0"/>
        </a:spcAft>
        <a:buSzPct val="100000"/>
        <a:buFont typeface="Wingdings" pitchFamily="2" charset="2"/>
        <a:buChar char="§"/>
        <a:defRPr sz="2399">
          <a:solidFill>
            <a:schemeClr val="tx1"/>
          </a:solidFill>
          <a:latin typeface="Arial" pitchFamily="34" charset="0"/>
          <a:cs typeface="Arial" pitchFamily="34" charset="0"/>
        </a:defRPr>
      </a:lvl5pPr>
      <a:lvl6pPr marL="3351962" indent="-304724" algn="l" rtl="0" eaLnBrk="1" fontAlgn="base" hangingPunct="1">
        <a:spcBef>
          <a:spcPct val="20000"/>
        </a:spcBef>
        <a:spcAft>
          <a:spcPct val="0"/>
        </a:spcAft>
        <a:buSzPct val="100000"/>
        <a:buChar char="»"/>
        <a:defRPr>
          <a:solidFill>
            <a:srgbClr val="0000CC"/>
          </a:solidFill>
          <a:latin typeface="Frutiger 87ExtraBlackCn" pitchFamily="34" charset="0"/>
        </a:defRPr>
      </a:lvl6pPr>
      <a:lvl7pPr marL="3961409" indent="-304724" algn="l" rtl="0" eaLnBrk="1" fontAlgn="base" hangingPunct="1">
        <a:spcBef>
          <a:spcPct val="20000"/>
        </a:spcBef>
        <a:spcAft>
          <a:spcPct val="0"/>
        </a:spcAft>
        <a:buSzPct val="100000"/>
        <a:buChar char="»"/>
        <a:defRPr>
          <a:solidFill>
            <a:srgbClr val="0000CC"/>
          </a:solidFill>
          <a:latin typeface="Frutiger 87ExtraBlackCn" pitchFamily="34" charset="0"/>
        </a:defRPr>
      </a:lvl7pPr>
      <a:lvl8pPr marL="4570857" indent="-304724" algn="l" rtl="0" eaLnBrk="1" fontAlgn="base" hangingPunct="1">
        <a:spcBef>
          <a:spcPct val="20000"/>
        </a:spcBef>
        <a:spcAft>
          <a:spcPct val="0"/>
        </a:spcAft>
        <a:buSzPct val="100000"/>
        <a:buChar char="»"/>
        <a:defRPr>
          <a:solidFill>
            <a:srgbClr val="0000CC"/>
          </a:solidFill>
          <a:latin typeface="Frutiger 87ExtraBlackCn" pitchFamily="34" charset="0"/>
        </a:defRPr>
      </a:lvl8pPr>
      <a:lvl9pPr marL="5180305" indent="-304724" algn="l" rtl="0" eaLnBrk="1" fontAlgn="base" hangingPunct="1">
        <a:spcBef>
          <a:spcPct val="20000"/>
        </a:spcBef>
        <a:spcAft>
          <a:spcPct val="0"/>
        </a:spcAft>
        <a:buSzPct val="100000"/>
        <a:buChar char="»"/>
        <a:defRPr>
          <a:solidFill>
            <a:srgbClr val="0000CC"/>
          </a:solidFill>
          <a:latin typeface="Frutiger 87ExtraBlackCn" pitchFamily="34" charset="0"/>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42.png"/><Relationship Id="rId2" Type="http://schemas.openxmlformats.org/officeDocument/2006/relationships/notesSlide" Target="../notesSlides/notesSlide10.xml"/><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45.png"/><Relationship Id="rId11" Type="http://schemas.openxmlformats.org/officeDocument/2006/relationships/image" Target="../media/image50.png"/><Relationship Id="rId5" Type="http://schemas.microsoft.com/office/2007/relationships/hdphoto" Target="../media/hdphoto1.wdp"/><Relationship Id="rId15" Type="http://schemas.openxmlformats.org/officeDocument/2006/relationships/image" Target="../media/image4.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 Id="rId1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jpeg"/><Relationship Id="rId4" Type="http://schemas.openxmlformats.org/officeDocument/2006/relationships/image" Target="../media/image24.png"/><Relationship Id="rId9"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22.xml"/><Relationship Id="rId5" Type="http://schemas.openxmlformats.org/officeDocument/2006/relationships/image" Target="../media/image68.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www.websense.com/freetrials" TargetMode="External"/><Relationship Id="rId2" Type="http://schemas.openxmlformats.org/officeDocument/2006/relationships/hyperlink" Target="https://www.skyfence.com/free-demo-or-trial"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4.png"/><Relationship Id="rId7" Type="http://schemas.openxmlformats.org/officeDocument/2006/relationships/image" Target="../media/image39.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image" Target="../media/image28.png"/><Relationship Id="rId5" Type="http://schemas.openxmlformats.org/officeDocument/2006/relationships/image" Target="../media/image37.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4637" y="1564539"/>
            <a:ext cx="10058975" cy="1470025"/>
          </a:xfrm>
        </p:spPr>
        <p:txBody>
          <a:bodyPr/>
          <a:lstStyle/>
          <a:p>
            <a:r>
              <a:rPr lang="en-US" dirty="0" smtClean="0"/>
              <a:t>Now </a:t>
            </a:r>
            <a:r>
              <a:rPr lang="en-US" dirty="0"/>
              <a:t>Y</a:t>
            </a:r>
            <a:r>
              <a:rPr lang="en-US" dirty="0" smtClean="0"/>
              <a:t>ou Can Defend Against the High Risks of Shadow IT</a:t>
            </a:r>
            <a:endParaRPr lang="en-US" dirty="0"/>
          </a:p>
        </p:txBody>
      </p:sp>
      <p:sp>
        <p:nvSpPr>
          <p:cNvPr id="5" name="Subtitle 4"/>
          <p:cNvSpPr>
            <a:spLocks noGrp="1"/>
          </p:cNvSpPr>
          <p:nvPr>
            <p:ph type="subTitle" idx="1"/>
          </p:nvPr>
        </p:nvSpPr>
        <p:spPr>
          <a:xfrm>
            <a:off x="1064636" y="3733800"/>
            <a:ext cx="10363775" cy="762000"/>
          </a:xfrm>
        </p:spPr>
        <p:txBody>
          <a:bodyPr>
            <a:noAutofit/>
          </a:bodyPr>
          <a:lstStyle/>
          <a:p>
            <a:r>
              <a:rPr lang="en-US" sz="1800" dirty="0" smtClean="0"/>
              <a:t>Frank Cabri, Vice President, Marketing, Imperva Skyfence</a:t>
            </a:r>
          </a:p>
          <a:p>
            <a:r>
              <a:rPr lang="en-US" sz="1800" dirty="0" smtClean="0"/>
              <a:t>Jim Fulton, Senior Director, Product Marketing, Raytheon|Websense</a:t>
            </a:r>
            <a:endParaRPr lang="en-US" sz="1800" dirty="0"/>
          </a:p>
        </p:txBody>
      </p:sp>
      <p:sp>
        <p:nvSpPr>
          <p:cNvPr id="6" name="Text Placeholder 5"/>
          <p:cNvSpPr>
            <a:spLocks noGrp="1"/>
          </p:cNvSpPr>
          <p:nvPr>
            <p:ph type="body" sz="quarter" idx="10"/>
          </p:nvPr>
        </p:nvSpPr>
        <p:spPr>
          <a:xfrm>
            <a:off x="1064636" y="4495800"/>
            <a:ext cx="6172776" cy="457200"/>
          </a:xfrm>
        </p:spPr>
        <p:txBody>
          <a:bodyPr/>
          <a:lstStyle/>
          <a:p>
            <a:r>
              <a:rPr lang="en-US" dirty="0" smtClean="0"/>
              <a:t>August 12, 2015</a:t>
            </a:r>
            <a:endParaRPr lang="en-US" dirty="0"/>
          </a:p>
        </p:txBody>
      </p:sp>
      <p:pic>
        <p:nvPicPr>
          <p:cNvPr id="8" name="Picture 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668" t="34146" r="739" b="48374"/>
          <a:stretch/>
        </p:blipFill>
        <p:spPr bwMode="auto">
          <a:xfrm>
            <a:off x="989011" y="6172200"/>
            <a:ext cx="3623093" cy="448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357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6523"/>
          <a:stretch/>
        </p:blipFill>
        <p:spPr>
          <a:xfrm>
            <a:off x="2589212" y="649288"/>
            <a:ext cx="7086600" cy="5415907"/>
          </a:xfrm>
          <a:prstGeom prst="rect">
            <a:avLst/>
          </a:prstGeom>
        </p:spPr>
      </p:pic>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6593" y="457200"/>
            <a:ext cx="1519814" cy="345266"/>
          </a:xfrm>
          <a:prstGeom prst="rect">
            <a:avLst/>
          </a:prstGeom>
        </p:spPr>
      </p:pic>
      <p:sp>
        <p:nvSpPr>
          <p:cNvPr id="7" name="TextBox 6"/>
          <p:cNvSpPr txBox="1"/>
          <p:nvPr/>
        </p:nvSpPr>
        <p:spPr>
          <a:xfrm>
            <a:off x="493232" y="2514600"/>
            <a:ext cx="2036257" cy="400110"/>
          </a:xfrm>
          <a:prstGeom prst="rect">
            <a:avLst/>
          </a:prstGeom>
          <a:noFill/>
        </p:spPr>
        <p:txBody>
          <a:bodyPr wrap="square" rtlCol="0">
            <a:spAutoFit/>
          </a:bodyPr>
          <a:lstStyle/>
          <a:p>
            <a:pPr marL="457200" indent="-457200" algn="ctr" rtl="0"/>
            <a:r>
              <a:rPr lang="en-US" sz="2000" b="1" spc="-20" dirty="0" smtClean="0">
                <a:solidFill>
                  <a:srgbClr val="005377"/>
                </a:solidFill>
                <a:latin typeface="HelveticaNeueLT Std" panose="020B0604020202020204" pitchFamily="34" charset="0"/>
              </a:rPr>
              <a:t>Authorized Apps</a:t>
            </a:r>
          </a:p>
        </p:txBody>
      </p:sp>
      <p:sp>
        <p:nvSpPr>
          <p:cNvPr id="8" name="TextBox 7"/>
          <p:cNvSpPr txBox="1"/>
          <p:nvPr/>
        </p:nvSpPr>
        <p:spPr>
          <a:xfrm>
            <a:off x="9003585" y="2514600"/>
            <a:ext cx="2835304" cy="400110"/>
          </a:xfrm>
          <a:prstGeom prst="rect">
            <a:avLst/>
          </a:prstGeom>
          <a:noFill/>
        </p:spPr>
        <p:txBody>
          <a:bodyPr wrap="square" rtlCol="0">
            <a:spAutoFit/>
          </a:bodyPr>
          <a:lstStyle/>
          <a:p>
            <a:pPr marL="457200" indent="-457200" algn="ctr" rtl="0"/>
            <a:r>
              <a:rPr lang="en-US" sz="2000" b="1" spc="-20" dirty="0">
                <a:solidFill>
                  <a:srgbClr val="005377"/>
                </a:solidFill>
                <a:latin typeface="HelveticaNeueLT Std" panose="020B0604020202020204" pitchFamily="34" charset="0"/>
              </a:rPr>
              <a:t>Unauthorized Apps</a:t>
            </a:r>
          </a:p>
        </p:txBody>
      </p:sp>
      <p:sp>
        <p:nvSpPr>
          <p:cNvPr id="9" name="Title 1"/>
          <p:cNvSpPr txBox="1">
            <a:spLocks/>
          </p:cNvSpPr>
          <p:nvPr/>
        </p:nvSpPr>
        <p:spPr>
          <a:xfrm>
            <a:off x="822960" y="304800"/>
            <a:ext cx="10969943" cy="1143000"/>
          </a:xfrm>
          <a:prstGeom prst="rect">
            <a:avLst/>
          </a:prstGeom>
        </p:spPr>
        <p:txBody>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dirty="0" smtClean="0"/>
              <a:t>The Security Gap for SaaS Applications</a:t>
            </a:r>
            <a:endParaRPr lang="en-US" dirty="0"/>
          </a:p>
        </p:txBody>
      </p:sp>
      <p:sp>
        <p:nvSpPr>
          <p:cNvPr id="2" name="TextBox 1"/>
          <p:cNvSpPr txBox="1"/>
          <p:nvPr/>
        </p:nvSpPr>
        <p:spPr>
          <a:xfrm>
            <a:off x="8666586" y="802466"/>
            <a:ext cx="3509302" cy="369332"/>
          </a:xfrm>
          <a:prstGeom prst="rect">
            <a:avLst/>
          </a:prstGeom>
          <a:noFill/>
        </p:spPr>
        <p:txBody>
          <a:bodyPr wrap="square" rtlCol="0">
            <a:spAutoFit/>
          </a:bodyPr>
          <a:lstStyle/>
          <a:p>
            <a:r>
              <a:rPr lang="en-US" i="1" dirty="0" smtClean="0"/>
              <a:t>“Mind the SaaS Security Gap”</a:t>
            </a:r>
            <a:endParaRPr lang="en-US" i="1" dirty="0"/>
          </a:p>
        </p:txBody>
      </p:sp>
    </p:spTree>
    <p:extLst>
      <p:ext uri="{BB962C8B-B14F-4D97-AF65-F5344CB8AC3E}">
        <p14:creationId xmlns:p14="http://schemas.microsoft.com/office/powerpoint/2010/main" val="671070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808937" y="3714678"/>
            <a:ext cx="3979661" cy="2209800"/>
          </a:xfrm>
        </p:spPr>
        <p:txBody>
          <a:bodyPr/>
          <a:lstStyle/>
          <a:p>
            <a:r>
              <a:rPr lang="en-US" sz="2400" dirty="0" smtClean="0"/>
              <a:t>Four Pillars for CASBs</a:t>
            </a:r>
          </a:p>
          <a:p>
            <a:pPr lvl="1"/>
            <a:r>
              <a:rPr lang="en-US" sz="2000" dirty="0" smtClean="0"/>
              <a:t>Visibility</a:t>
            </a:r>
          </a:p>
          <a:p>
            <a:pPr lvl="1"/>
            <a:r>
              <a:rPr lang="en-US" sz="2000" dirty="0" smtClean="0"/>
              <a:t>Compliance</a:t>
            </a:r>
          </a:p>
          <a:p>
            <a:pPr lvl="1"/>
            <a:r>
              <a:rPr lang="en-US" sz="2000" dirty="0" smtClean="0"/>
              <a:t>Threat Prevention</a:t>
            </a:r>
          </a:p>
          <a:p>
            <a:pPr lvl="1"/>
            <a:r>
              <a:rPr lang="en-US" sz="2000" dirty="0" smtClean="0"/>
              <a:t>Data Security</a:t>
            </a:r>
          </a:p>
        </p:txBody>
      </p:sp>
      <p:pic>
        <p:nvPicPr>
          <p:cNvPr id="5" name="Picture 16" descr="C:\skyfence_design\presentation\elements\element-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012" y="1360732"/>
            <a:ext cx="4430216" cy="275660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324228" y="1259236"/>
            <a:ext cx="3497170" cy="3197660"/>
            <a:chOff x="5395310" y="1208617"/>
            <a:chExt cx="3137130" cy="2868455"/>
          </a:xfrm>
        </p:grpSpPr>
        <p:pic>
          <p:nvPicPr>
            <p:cNvPr id="7" name="Picture 15" descr="C:\skyfence_design\presentation\elements\element-21.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7375"/>
                      </a14:imgEffect>
                    </a14:imgLayer>
                  </a14:imgProps>
                </a:ext>
                <a:ext uri="{28A0092B-C50C-407E-A947-70E740481C1C}">
                  <a14:useLocalDpi xmlns:a14="http://schemas.microsoft.com/office/drawing/2010/main" val="0"/>
                </a:ext>
              </a:extLst>
            </a:blip>
            <a:srcRect/>
            <a:stretch>
              <a:fillRect/>
            </a:stretch>
          </p:blipFill>
          <p:spPr bwMode="auto">
            <a:xfrm>
              <a:off x="5395310" y="1208617"/>
              <a:ext cx="3137130" cy="28684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skyfence_design\presentation\elements\element-0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6077" y="2055637"/>
              <a:ext cx="808037" cy="3480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skyfence_design\presentation\elements\element-1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8508" y="2071334"/>
              <a:ext cx="808037" cy="3439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skyfence_design\presentation\elements\element-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63024" y="2444473"/>
              <a:ext cx="813048" cy="3756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skyfence_design\presentation\elements\element-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57813" y="2461919"/>
              <a:ext cx="831840" cy="3646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skyfence_design\presentation\elements\element-1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1959" y="2870953"/>
              <a:ext cx="808037" cy="3646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skyfence_design\presentation\elements\element-15.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76973" y="2455480"/>
              <a:ext cx="823071" cy="3646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skyfence_design\presentation\elements\element-2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08780" y="2856753"/>
              <a:ext cx="813048" cy="3646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463525" y="3279099"/>
              <a:ext cx="808037" cy="33187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1986096" y="4416121"/>
            <a:ext cx="2174239" cy="630942"/>
          </a:xfrm>
          <a:prstGeom prst="rect">
            <a:avLst/>
          </a:prstGeom>
          <a:noFill/>
        </p:spPr>
        <p:txBody>
          <a:bodyPr wrap="square" rtlCol="0">
            <a:spAutoFit/>
          </a:bodyPr>
          <a:lstStyle/>
          <a:p>
            <a:pPr algn="ctr" rtl="0">
              <a:lnSpc>
                <a:spcPts val="1400"/>
              </a:lnSpc>
              <a:spcAft>
                <a:spcPts val="300"/>
              </a:spcAft>
            </a:pPr>
            <a:r>
              <a:rPr lang="en-US" sz="1400" dirty="0" smtClean="0">
                <a:solidFill>
                  <a:srgbClr val="00538C"/>
                </a:solidFill>
                <a:latin typeface="HelveticaNeueLT Std" pitchFamily="34" charset="0"/>
                <a:cs typeface="Arial" pitchFamily="34" charset="0"/>
              </a:rPr>
              <a:t>Corporate employees, </a:t>
            </a:r>
            <a:r>
              <a:rPr lang="en-US" sz="1400" dirty="0">
                <a:solidFill>
                  <a:srgbClr val="00538C"/>
                </a:solidFill>
                <a:latin typeface="HelveticaNeueLT Std" pitchFamily="34" charset="0"/>
                <a:cs typeface="Arial" pitchFamily="34" charset="0"/>
              </a:rPr>
              <a:t>m</a:t>
            </a:r>
            <a:r>
              <a:rPr lang="en-US" sz="1400" dirty="0" smtClean="0">
                <a:solidFill>
                  <a:srgbClr val="00538C"/>
                </a:solidFill>
                <a:latin typeface="HelveticaNeueLT Std" pitchFamily="34" charset="0"/>
                <a:cs typeface="Arial" pitchFamily="34" charset="0"/>
              </a:rPr>
              <a:t>obile workers and hackers</a:t>
            </a:r>
          </a:p>
        </p:txBody>
      </p:sp>
      <p:sp>
        <p:nvSpPr>
          <p:cNvPr id="18" name="TextBox 17"/>
          <p:cNvSpPr txBox="1"/>
          <p:nvPr/>
        </p:nvSpPr>
        <p:spPr>
          <a:xfrm>
            <a:off x="8106740" y="1698841"/>
            <a:ext cx="2739684" cy="426335"/>
          </a:xfrm>
          <a:prstGeom prst="rect">
            <a:avLst/>
          </a:prstGeom>
          <a:noFill/>
          <a:effectLst>
            <a:outerShdw dist="12700" dir="5400000" algn="t" rotWithShape="0">
              <a:schemeClr val="bg1">
                <a:alpha val="80000"/>
              </a:schemeClr>
            </a:outerShdw>
          </a:effectLst>
        </p:spPr>
        <p:txBody>
          <a:bodyPr wrap="square" rtlCol="0">
            <a:spAutoFit/>
          </a:bodyPr>
          <a:lstStyle/>
          <a:p>
            <a:pPr algn="l" rtl="0">
              <a:lnSpc>
                <a:spcPts val="1200"/>
              </a:lnSpc>
              <a:spcAft>
                <a:spcPts val="200"/>
              </a:spcAft>
            </a:pPr>
            <a:r>
              <a:rPr lang="en-US" sz="1400" dirty="0">
                <a:solidFill>
                  <a:srgbClr val="00538C"/>
                </a:solidFill>
                <a:latin typeface="HelveticaNeueLT Std" pitchFamily="34" charset="0"/>
                <a:cs typeface="Arial" pitchFamily="34" charset="0"/>
              </a:rPr>
              <a:t>Cloud</a:t>
            </a:r>
          </a:p>
          <a:p>
            <a:pPr algn="l" rtl="0">
              <a:lnSpc>
                <a:spcPts val="1200"/>
              </a:lnSpc>
              <a:spcAft>
                <a:spcPts val="200"/>
              </a:spcAft>
            </a:pPr>
            <a:r>
              <a:rPr lang="en-US" sz="1400" dirty="0">
                <a:solidFill>
                  <a:srgbClr val="00538C"/>
                </a:solidFill>
                <a:latin typeface="HelveticaNeueLT Std" pitchFamily="34" charset="0"/>
                <a:cs typeface="Arial" pitchFamily="34" charset="0"/>
              </a:rPr>
              <a:t>Applications</a:t>
            </a:r>
          </a:p>
        </p:txBody>
      </p:sp>
      <p:pic>
        <p:nvPicPr>
          <p:cNvPr id="19" name="Picture 3" descr="C:\skyfence_design\presentation\12_31_2013\ai\exports_for_confirmation\קספםראד\slides_06-32.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67064" y="1239850"/>
            <a:ext cx="2916139" cy="3118087"/>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p:cNvSpPr txBox="1">
            <a:spLocks/>
          </p:cNvSpPr>
          <p:nvPr/>
        </p:nvSpPr>
        <p:spPr>
          <a:xfrm>
            <a:off x="2001263" y="4357937"/>
            <a:ext cx="4224704" cy="1751919"/>
          </a:xfrm>
          <a:prstGeom prst="rect">
            <a:avLst/>
          </a:prstGeom>
        </p:spPr>
        <p:txBody>
          <a:bodyPr vert="horz" lIns="0" tIns="45720" rIns="91440" bIns="45720" rtlCol="0">
            <a:noAutofit/>
          </a:bodyPr>
          <a:lstStyle>
            <a:lvl1pPr marL="0" indent="0" algn="l" defTabSz="914400" rtl="0" eaLnBrk="1" latinLnBrk="0" hangingPunct="1">
              <a:spcBef>
                <a:spcPts val="2000"/>
              </a:spcBef>
              <a:spcAft>
                <a:spcPts val="400"/>
              </a:spcAft>
              <a:buClrTx/>
              <a:buSzPct val="25000"/>
              <a:buFontTx/>
              <a:buBlip>
                <a:blip r:embed="rId15"/>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914400" rtl="0" eaLnBrk="1" latinLnBrk="0" hangingPunct="1">
              <a:lnSpc>
                <a:spcPct val="100000"/>
              </a:lnSpc>
              <a:spcBef>
                <a:spcPts val="200"/>
              </a:spcBef>
              <a:spcAft>
                <a:spcPts val="200"/>
              </a:spcAft>
              <a:buClr>
                <a:schemeClr val="bg2"/>
              </a:buClr>
              <a:buFontTx/>
              <a:buBlip>
                <a:blip r:embed="rId16"/>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914400" rtl="0" eaLnBrk="1" latinLnBrk="0" hangingPunct="1">
              <a:spcBef>
                <a:spcPts val="100"/>
              </a:spcBef>
              <a:spcAft>
                <a:spcPts val="100"/>
              </a:spcAft>
              <a:buClr>
                <a:schemeClr val="bg2"/>
              </a:buClr>
              <a:buSzPct val="130000"/>
              <a:buFont typeface="Arial" panose="020B0604020202020204" pitchFamily="34" charset="0"/>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4pPr>
            <a:lvl5pPr marL="18288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smtClean="0"/>
          </a:p>
          <a:p>
            <a:pPr marL="36000" lvl="1" indent="0">
              <a:buFontTx/>
              <a:buNone/>
            </a:pPr>
            <a:endParaRPr lang="en-US" sz="1400"/>
          </a:p>
        </p:txBody>
      </p:sp>
      <p:sp>
        <p:nvSpPr>
          <p:cNvPr id="22" name="Title 1"/>
          <p:cNvSpPr txBox="1">
            <a:spLocks/>
          </p:cNvSpPr>
          <p:nvPr/>
        </p:nvSpPr>
        <p:spPr>
          <a:xfrm>
            <a:off x="822960" y="468168"/>
            <a:ext cx="10969943" cy="834380"/>
          </a:xfrm>
          <a:prstGeom prst="rect">
            <a:avLst/>
          </a:prstGeom>
        </p:spPr>
        <p:txBody>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dirty="0" smtClean="0"/>
              <a:t>Cloud Access Security Brokers</a:t>
            </a:r>
          </a:p>
          <a:p>
            <a:endParaRPr lang="en-US" dirty="0" smtClean="0"/>
          </a:p>
          <a:p>
            <a:endParaRPr lang="en-US" dirty="0"/>
          </a:p>
          <a:p>
            <a:endParaRPr lang="en-US" dirty="0"/>
          </a:p>
        </p:txBody>
      </p:sp>
      <p:sp>
        <p:nvSpPr>
          <p:cNvPr id="23" name="Rectangle 22"/>
          <p:cNvSpPr/>
          <p:nvPr/>
        </p:nvSpPr>
        <p:spPr>
          <a:xfrm>
            <a:off x="5093152" y="2247032"/>
            <a:ext cx="1484507" cy="954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CASB</a:t>
            </a:r>
            <a:endParaRPr lang="en-US" sz="2800" dirty="0"/>
          </a:p>
        </p:txBody>
      </p:sp>
      <p:pic>
        <p:nvPicPr>
          <p:cNvPr id="24" name="Content Placeholder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56593" y="457200"/>
            <a:ext cx="1519814" cy="345266"/>
          </a:xfrm>
          <a:prstGeom prst="rect">
            <a:avLst/>
          </a:prstGeom>
        </p:spPr>
      </p:pic>
    </p:spTree>
    <p:extLst>
      <p:ext uri="{BB962C8B-B14F-4D97-AF65-F5344CB8AC3E}">
        <p14:creationId xmlns:p14="http://schemas.microsoft.com/office/powerpoint/2010/main" val="1601264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22960" y="304800"/>
            <a:ext cx="10969943" cy="1143000"/>
          </a:xfrm>
          <a:prstGeom prst="rect">
            <a:avLst/>
          </a:prstGeom>
        </p:spPr>
        <p:txBody>
          <a:bodyPr anchor="ct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dirty="0" smtClean="0"/>
              <a:t>Cloud App Discovery</a:t>
            </a:r>
            <a:r>
              <a:rPr lang="en-US" dirty="0"/>
              <a:t> </a:t>
            </a:r>
            <a:r>
              <a:rPr lang="en-US" dirty="0" smtClean="0"/>
              <a:t>– See What You Are Missing</a:t>
            </a:r>
            <a:endParaRPr lang="en-US" dirty="0"/>
          </a:p>
        </p:txBody>
      </p:sp>
      <p:pic>
        <p:nvPicPr>
          <p:cNvPr id="26" name="Picture 2" descr="G:\עבודות פרטיות\skyfence\presentations\banner2.png"/>
          <p:cNvPicPr>
            <a:picLocks noChangeAspect="1" noChangeArrowheads="1"/>
          </p:cNvPicPr>
          <p:nvPr/>
        </p:nvPicPr>
        <p:blipFill>
          <a:blip r:embed="rId3"/>
          <a:srcRect/>
          <a:stretch>
            <a:fillRect/>
          </a:stretch>
        </p:blipFill>
        <p:spPr bwMode="auto">
          <a:xfrm>
            <a:off x="3351212" y="1620422"/>
            <a:ext cx="4933950" cy="4019550"/>
          </a:xfrm>
          <a:prstGeom prst="rect">
            <a:avLst/>
          </a:prstGeom>
          <a:noFill/>
        </p:spPr>
      </p:pic>
    </p:spTree>
    <p:extLst>
      <p:ext uri="{BB962C8B-B14F-4D97-AF65-F5344CB8AC3E}">
        <p14:creationId xmlns:p14="http://schemas.microsoft.com/office/powerpoint/2010/main" val="52706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22960" y="304800"/>
            <a:ext cx="10969943" cy="1143000"/>
          </a:xfrm>
          <a:prstGeom prst="rect">
            <a:avLst/>
          </a:prstGeom>
        </p:spPr>
        <p:txBody>
          <a:bodyPr anchor="ct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dirty="0" smtClean="0"/>
              <a:t>Cloud App Discovery</a:t>
            </a:r>
            <a:r>
              <a:rPr lang="en-US" dirty="0"/>
              <a:t> </a:t>
            </a:r>
            <a:r>
              <a:rPr lang="en-US" dirty="0" smtClean="0"/>
              <a:t>– See What You Are Missing</a:t>
            </a:r>
            <a:endParaRPr lang="en-US" dirty="0"/>
          </a:p>
        </p:txBody>
      </p:sp>
      <p:sp>
        <p:nvSpPr>
          <p:cNvPr id="6" name="Content Placeholder 5"/>
          <p:cNvSpPr>
            <a:spLocks noGrp="1"/>
          </p:cNvSpPr>
          <p:nvPr>
            <p:ph sz="quarter" idx="10"/>
          </p:nvPr>
        </p:nvSpPr>
        <p:spPr>
          <a:xfrm>
            <a:off x="1107701" y="1516330"/>
            <a:ext cx="3955913" cy="655300"/>
          </a:xfrm>
        </p:spPr>
        <p:txBody>
          <a:bodyPr/>
          <a:lstStyle/>
          <a:p>
            <a:r>
              <a:rPr lang="en-US" sz="2800" i="1" dirty="0">
                <a:solidFill>
                  <a:schemeClr val="bg1">
                    <a:lumMod val="50000"/>
                  </a:schemeClr>
                </a:solidFill>
                <a:latin typeface="+mj-lt"/>
                <a:ea typeface="+mj-ea"/>
                <a:cs typeface="+mj-cs"/>
              </a:rPr>
              <a:t>What </a:t>
            </a:r>
            <a:r>
              <a:rPr lang="en-US" sz="2800" i="1" dirty="0" smtClean="0">
                <a:solidFill>
                  <a:schemeClr val="bg1">
                    <a:lumMod val="50000"/>
                  </a:schemeClr>
                </a:solidFill>
                <a:latin typeface="+mj-lt"/>
                <a:ea typeface="+mj-ea"/>
                <a:cs typeface="+mj-cs"/>
              </a:rPr>
              <a:t>apps </a:t>
            </a:r>
            <a:r>
              <a:rPr lang="en-US" sz="2800" i="1" dirty="0">
                <a:solidFill>
                  <a:schemeClr val="bg1">
                    <a:lumMod val="50000"/>
                  </a:schemeClr>
                </a:solidFill>
                <a:latin typeface="+mj-lt"/>
                <a:ea typeface="+mj-ea"/>
                <a:cs typeface="+mj-cs"/>
              </a:rPr>
              <a:t>are employees using?</a:t>
            </a:r>
          </a:p>
        </p:txBody>
      </p:sp>
      <p:sp>
        <p:nvSpPr>
          <p:cNvPr id="22" name="Content Placeholder 5"/>
          <p:cNvSpPr txBox="1">
            <a:spLocks/>
          </p:cNvSpPr>
          <p:nvPr/>
        </p:nvSpPr>
        <p:spPr>
          <a:xfrm>
            <a:off x="611757" y="3302547"/>
            <a:ext cx="2899504" cy="655300"/>
          </a:xfrm>
          <a:prstGeom prst="rect">
            <a:avLst/>
          </a:prstGeom>
        </p:spPr>
        <p:txBody>
          <a:bodyPr vert="horz" lIns="0" tIns="45720" rIns="91440" bIns="45720" rtlCol="0">
            <a:noAutofit/>
          </a:bodyPr>
          <a:lstStyle>
            <a:lvl1pPr marL="0" indent="0" algn="l" defTabSz="914400" rtl="0" eaLnBrk="1" latinLnBrk="0" hangingPunct="1">
              <a:spcBef>
                <a:spcPts val="2000"/>
              </a:spcBef>
              <a:spcAft>
                <a:spcPts val="400"/>
              </a:spcAft>
              <a:buClrTx/>
              <a:buSzPct val="25000"/>
              <a:buFontTx/>
              <a:buBlip>
                <a:blip r:embed="rId3"/>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914400" rtl="0" eaLnBrk="1" latinLnBrk="0" hangingPunct="1">
              <a:lnSpc>
                <a:spcPct val="100000"/>
              </a:lnSpc>
              <a:spcBef>
                <a:spcPts val="200"/>
              </a:spcBef>
              <a:spcAft>
                <a:spcPts val="200"/>
              </a:spcAft>
              <a:buClr>
                <a:schemeClr val="bg2"/>
              </a:buClr>
              <a:buFontTx/>
              <a:buBlip>
                <a:blip r:embed="rId4"/>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914400" rtl="0" eaLnBrk="1" latinLnBrk="0" hangingPunct="1">
              <a:spcBef>
                <a:spcPts val="100"/>
              </a:spcBef>
              <a:spcAft>
                <a:spcPts val="100"/>
              </a:spcAft>
              <a:buClr>
                <a:schemeClr val="bg2"/>
              </a:buClr>
              <a:buSzPct val="130000"/>
              <a:buFont typeface="Arial" panose="020B0604020202020204" pitchFamily="34" charset="0"/>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4pPr>
            <a:lvl5pPr marL="18288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i="1" dirty="0" smtClean="0">
                <a:solidFill>
                  <a:schemeClr val="bg1">
                    <a:lumMod val="50000"/>
                  </a:schemeClr>
                </a:solidFill>
                <a:latin typeface="+mj-lt"/>
                <a:ea typeface="+mj-ea"/>
                <a:cs typeface="+mj-cs"/>
              </a:rPr>
              <a:t>Who are the users involved?</a:t>
            </a:r>
            <a:endParaRPr lang="en-US" sz="2800" i="1" dirty="0">
              <a:solidFill>
                <a:schemeClr val="bg1">
                  <a:lumMod val="50000"/>
                </a:schemeClr>
              </a:solidFill>
              <a:latin typeface="+mj-lt"/>
              <a:ea typeface="+mj-ea"/>
              <a:cs typeface="+mj-cs"/>
            </a:endParaRPr>
          </a:p>
        </p:txBody>
      </p:sp>
      <p:sp>
        <p:nvSpPr>
          <p:cNvPr id="24" name="Content Placeholder 5"/>
          <p:cNvSpPr txBox="1">
            <a:spLocks/>
          </p:cNvSpPr>
          <p:nvPr/>
        </p:nvSpPr>
        <p:spPr>
          <a:xfrm>
            <a:off x="1763908" y="4929072"/>
            <a:ext cx="4560264" cy="655300"/>
          </a:xfrm>
          <a:prstGeom prst="rect">
            <a:avLst/>
          </a:prstGeom>
        </p:spPr>
        <p:txBody>
          <a:bodyPr vert="horz" lIns="0" tIns="45720" rIns="91440" bIns="45720" rtlCol="0">
            <a:noAutofit/>
          </a:bodyPr>
          <a:lstStyle>
            <a:lvl1pPr marL="0" indent="0" algn="l" defTabSz="914400" rtl="0" eaLnBrk="1" latinLnBrk="0" hangingPunct="1">
              <a:spcBef>
                <a:spcPts val="2000"/>
              </a:spcBef>
              <a:spcAft>
                <a:spcPts val="400"/>
              </a:spcAft>
              <a:buClrTx/>
              <a:buSzPct val="25000"/>
              <a:buFontTx/>
              <a:buBlip>
                <a:blip r:embed="rId3"/>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914400" rtl="0" eaLnBrk="1" latinLnBrk="0" hangingPunct="1">
              <a:lnSpc>
                <a:spcPct val="100000"/>
              </a:lnSpc>
              <a:spcBef>
                <a:spcPts val="200"/>
              </a:spcBef>
              <a:spcAft>
                <a:spcPts val="200"/>
              </a:spcAft>
              <a:buClr>
                <a:schemeClr val="bg2"/>
              </a:buClr>
              <a:buFontTx/>
              <a:buBlip>
                <a:blip r:embed="rId4"/>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914400" rtl="0" eaLnBrk="1" latinLnBrk="0" hangingPunct="1">
              <a:spcBef>
                <a:spcPts val="100"/>
              </a:spcBef>
              <a:spcAft>
                <a:spcPts val="100"/>
              </a:spcAft>
              <a:buClr>
                <a:schemeClr val="bg2"/>
              </a:buClr>
              <a:buSzPct val="130000"/>
              <a:buFont typeface="Arial" panose="020B0604020202020204" pitchFamily="34" charset="0"/>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4pPr>
            <a:lvl5pPr marL="18288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i="1" dirty="0" smtClean="0">
                <a:solidFill>
                  <a:schemeClr val="bg1">
                    <a:lumMod val="50000"/>
                  </a:schemeClr>
                </a:solidFill>
                <a:latin typeface="+mj-lt"/>
                <a:ea typeface="+mj-ea"/>
                <a:cs typeface="+mj-cs"/>
              </a:rPr>
              <a:t>How much data is moving to the cloud?</a:t>
            </a:r>
            <a:endParaRPr lang="en-US" sz="2800" i="1" dirty="0">
              <a:solidFill>
                <a:schemeClr val="bg1">
                  <a:lumMod val="50000"/>
                </a:schemeClr>
              </a:solidFill>
              <a:latin typeface="+mj-lt"/>
              <a:ea typeface="+mj-ea"/>
              <a:cs typeface="+mj-cs"/>
            </a:endParaRPr>
          </a:p>
        </p:txBody>
      </p:sp>
      <p:pic>
        <p:nvPicPr>
          <p:cNvPr id="26" name="Picture 2" descr="G:\עבודות פרטיות\skyfence\presentations\banner2.png"/>
          <p:cNvPicPr>
            <a:picLocks noChangeAspect="1" noChangeArrowheads="1"/>
          </p:cNvPicPr>
          <p:nvPr/>
        </p:nvPicPr>
        <p:blipFill>
          <a:blip r:embed="rId5"/>
          <a:srcRect/>
          <a:stretch>
            <a:fillRect/>
          </a:stretch>
        </p:blipFill>
        <p:spPr bwMode="auto">
          <a:xfrm>
            <a:off x="3351212" y="1620422"/>
            <a:ext cx="4933950" cy="4019550"/>
          </a:xfrm>
          <a:prstGeom prst="rect">
            <a:avLst/>
          </a:prstGeom>
          <a:noFill/>
        </p:spPr>
      </p:pic>
    </p:spTree>
    <p:extLst>
      <p:ext uri="{BB962C8B-B14F-4D97-AF65-F5344CB8AC3E}">
        <p14:creationId xmlns:p14="http://schemas.microsoft.com/office/powerpoint/2010/main" val="1477219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22960" y="304800"/>
            <a:ext cx="10969943" cy="1143000"/>
          </a:xfrm>
          <a:prstGeom prst="rect">
            <a:avLst/>
          </a:prstGeom>
        </p:spPr>
        <p:txBody>
          <a:bodyPr anchor="ct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dirty="0" smtClean="0"/>
              <a:t>Cloud App Discovery</a:t>
            </a:r>
            <a:r>
              <a:rPr lang="en-US" dirty="0"/>
              <a:t> </a:t>
            </a:r>
            <a:r>
              <a:rPr lang="en-US" dirty="0" smtClean="0"/>
              <a:t>– See What You Are Missing</a:t>
            </a:r>
            <a:endParaRPr lang="en-US" dirty="0"/>
          </a:p>
        </p:txBody>
      </p:sp>
      <p:sp>
        <p:nvSpPr>
          <p:cNvPr id="6" name="Content Placeholder 5"/>
          <p:cNvSpPr>
            <a:spLocks noGrp="1"/>
          </p:cNvSpPr>
          <p:nvPr>
            <p:ph sz="quarter" idx="10"/>
          </p:nvPr>
        </p:nvSpPr>
        <p:spPr>
          <a:xfrm>
            <a:off x="1107701" y="1516330"/>
            <a:ext cx="3955913" cy="655300"/>
          </a:xfrm>
        </p:spPr>
        <p:txBody>
          <a:bodyPr/>
          <a:lstStyle/>
          <a:p>
            <a:r>
              <a:rPr lang="en-US" sz="2800" i="1" dirty="0">
                <a:solidFill>
                  <a:schemeClr val="bg1">
                    <a:lumMod val="50000"/>
                  </a:schemeClr>
                </a:solidFill>
                <a:latin typeface="+mj-lt"/>
                <a:ea typeface="+mj-ea"/>
                <a:cs typeface="+mj-cs"/>
              </a:rPr>
              <a:t>What </a:t>
            </a:r>
            <a:r>
              <a:rPr lang="en-US" sz="2800" i="1" dirty="0" smtClean="0">
                <a:solidFill>
                  <a:schemeClr val="bg1">
                    <a:lumMod val="50000"/>
                  </a:schemeClr>
                </a:solidFill>
                <a:latin typeface="+mj-lt"/>
                <a:ea typeface="+mj-ea"/>
                <a:cs typeface="+mj-cs"/>
              </a:rPr>
              <a:t>apps </a:t>
            </a:r>
            <a:r>
              <a:rPr lang="en-US" sz="2800" i="1" dirty="0">
                <a:solidFill>
                  <a:schemeClr val="bg1">
                    <a:lumMod val="50000"/>
                  </a:schemeClr>
                </a:solidFill>
                <a:latin typeface="+mj-lt"/>
                <a:ea typeface="+mj-ea"/>
                <a:cs typeface="+mj-cs"/>
              </a:rPr>
              <a:t>are employees using?</a:t>
            </a:r>
          </a:p>
        </p:txBody>
      </p:sp>
      <p:sp>
        <p:nvSpPr>
          <p:cNvPr id="21" name="Content Placeholder 5"/>
          <p:cNvSpPr txBox="1">
            <a:spLocks/>
          </p:cNvSpPr>
          <p:nvPr/>
        </p:nvSpPr>
        <p:spPr>
          <a:xfrm>
            <a:off x="7688331" y="1546657"/>
            <a:ext cx="3955913" cy="655300"/>
          </a:xfrm>
          <a:prstGeom prst="rect">
            <a:avLst/>
          </a:prstGeom>
        </p:spPr>
        <p:txBody>
          <a:bodyPr vert="horz" lIns="0" tIns="45720" rIns="91440" bIns="45720" rtlCol="0">
            <a:noAutofit/>
          </a:bodyPr>
          <a:lstStyle>
            <a:lvl1pPr marL="0" indent="0" algn="l" defTabSz="914400" rtl="0" eaLnBrk="1" latinLnBrk="0" hangingPunct="1">
              <a:spcBef>
                <a:spcPts val="2000"/>
              </a:spcBef>
              <a:spcAft>
                <a:spcPts val="400"/>
              </a:spcAft>
              <a:buClrTx/>
              <a:buSzPct val="25000"/>
              <a:buFontTx/>
              <a:buBlip>
                <a:blip r:embed="rId3"/>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914400" rtl="0" eaLnBrk="1" latinLnBrk="0" hangingPunct="1">
              <a:lnSpc>
                <a:spcPct val="100000"/>
              </a:lnSpc>
              <a:spcBef>
                <a:spcPts val="200"/>
              </a:spcBef>
              <a:spcAft>
                <a:spcPts val="200"/>
              </a:spcAft>
              <a:buClr>
                <a:schemeClr val="bg2"/>
              </a:buClr>
              <a:buFontTx/>
              <a:buBlip>
                <a:blip r:embed="rId4"/>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914400" rtl="0" eaLnBrk="1" latinLnBrk="0" hangingPunct="1">
              <a:spcBef>
                <a:spcPts val="100"/>
              </a:spcBef>
              <a:spcAft>
                <a:spcPts val="100"/>
              </a:spcAft>
              <a:buClr>
                <a:schemeClr val="bg2"/>
              </a:buClr>
              <a:buSzPct val="130000"/>
              <a:buFont typeface="Arial" panose="020B0604020202020204" pitchFamily="34" charset="0"/>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4pPr>
            <a:lvl5pPr marL="18288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i="1" dirty="0" smtClean="0">
                <a:solidFill>
                  <a:schemeClr val="bg1">
                    <a:lumMod val="50000"/>
                  </a:schemeClr>
                </a:solidFill>
                <a:latin typeface="+mj-lt"/>
                <a:ea typeface="+mj-ea"/>
                <a:cs typeface="+mj-cs"/>
              </a:rPr>
              <a:t>What is the risk to my business?</a:t>
            </a:r>
            <a:endParaRPr lang="en-US" sz="2800" i="1" dirty="0">
              <a:solidFill>
                <a:schemeClr val="bg1">
                  <a:lumMod val="50000"/>
                </a:schemeClr>
              </a:solidFill>
              <a:latin typeface="+mj-lt"/>
              <a:ea typeface="+mj-ea"/>
              <a:cs typeface="+mj-cs"/>
            </a:endParaRPr>
          </a:p>
        </p:txBody>
      </p:sp>
      <p:sp>
        <p:nvSpPr>
          <p:cNvPr id="22" name="Content Placeholder 5"/>
          <p:cNvSpPr txBox="1">
            <a:spLocks/>
          </p:cNvSpPr>
          <p:nvPr/>
        </p:nvSpPr>
        <p:spPr>
          <a:xfrm>
            <a:off x="611757" y="3302547"/>
            <a:ext cx="2899504" cy="655300"/>
          </a:xfrm>
          <a:prstGeom prst="rect">
            <a:avLst/>
          </a:prstGeom>
        </p:spPr>
        <p:txBody>
          <a:bodyPr vert="horz" lIns="0" tIns="45720" rIns="91440" bIns="45720" rtlCol="0">
            <a:noAutofit/>
          </a:bodyPr>
          <a:lstStyle>
            <a:lvl1pPr marL="0" indent="0" algn="l" defTabSz="914400" rtl="0" eaLnBrk="1" latinLnBrk="0" hangingPunct="1">
              <a:spcBef>
                <a:spcPts val="2000"/>
              </a:spcBef>
              <a:spcAft>
                <a:spcPts val="400"/>
              </a:spcAft>
              <a:buClrTx/>
              <a:buSzPct val="25000"/>
              <a:buFontTx/>
              <a:buBlip>
                <a:blip r:embed="rId3"/>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914400" rtl="0" eaLnBrk="1" latinLnBrk="0" hangingPunct="1">
              <a:lnSpc>
                <a:spcPct val="100000"/>
              </a:lnSpc>
              <a:spcBef>
                <a:spcPts val="200"/>
              </a:spcBef>
              <a:spcAft>
                <a:spcPts val="200"/>
              </a:spcAft>
              <a:buClr>
                <a:schemeClr val="bg2"/>
              </a:buClr>
              <a:buFontTx/>
              <a:buBlip>
                <a:blip r:embed="rId4"/>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914400" rtl="0" eaLnBrk="1" latinLnBrk="0" hangingPunct="1">
              <a:spcBef>
                <a:spcPts val="100"/>
              </a:spcBef>
              <a:spcAft>
                <a:spcPts val="100"/>
              </a:spcAft>
              <a:buClr>
                <a:schemeClr val="bg2"/>
              </a:buClr>
              <a:buSzPct val="130000"/>
              <a:buFont typeface="Arial" panose="020B0604020202020204" pitchFamily="34" charset="0"/>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4pPr>
            <a:lvl5pPr marL="18288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i="1" dirty="0" smtClean="0">
                <a:solidFill>
                  <a:schemeClr val="bg1">
                    <a:lumMod val="50000"/>
                  </a:schemeClr>
                </a:solidFill>
                <a:latin typeface="+mj-lt"/>
                <a:ea typeface="+mj-ea"/>
                <a:cs typeface="+mj-cs"/>
              </a:rPr>
              <a:t>Who are the users involved?</a:t>
            </a:r>
            <a:endParaRPr lang="en-US" sz="2800" i="1" dirty="0">
              <a:solidFill>
                <a:schemeClr val="bg1">
                  <a:lumMod val="50000"/>
                </a:schemeClr>
              </a:solidFill>
              <a:latin typeface="+mj-lt"/>
              <a:ea typeface="+mj-ea"/>
              <a:cs typeface="+mj-cs"/>
            </a:endParaRPr>
          </a:p>
        </p:txBody>
      </p:sp>
      <p:sp>
        <p:nvSpPr>
          <p:cNvPr id="23" name="Content Placeholder 5"/>
          <p:cNvSpPr txBox="1">
            <a:spLocks/>
          </p:cNvSpPr>
          <p:nvPr/>
        </p:nvSpPr>
        <p:spPr>
          <a:xfrm>
            <a:off x="8416417" y="3124200"/>
            <a:ext cx="3048000" cy="655300"/>
          </a:xfrm>
          <a:prstGeom prst="rect">
            <a:avLst/>
          </a:prstGeom>
        </p:spPr>
        <p:txBody>
          <a:bodyPr vert="horz" lIns="0" tIns="45720" rIns="91440" bIns="45720" rtlCol="0">
            <a:noAutofit/>
          </a:bodyPr>
          <a:lstStyle>
            <a:lvl1pPr marL="0" indent="0" algn="l" defTabSz="914400" rtl="0" eaLnBrk="1" latinLnBrk="0" hangingPunct="1">
              <a:spcBef>
                <a:spcPts val="2000"/>
              </a:spcBef>
              <a:spcAft>
                <a:spcPts val="400"/>
              </a:spcAft>
              <a:buClrTx/>
              <a:buSzPct val="25000"/>
              <a:buFontTx/>
              <a:buBlip>
                <a:blip r:embed="rId3"/>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914400" rtl="0" eaLnBrk="1" latinLnBrk="0" hangingPunct="1">
              <a:lnSpc>
                <a:spcPct val="100000"/>
              </a:lnSpc>
              <a:spcBef>
                <a:spcPts val="200"/>
              </a:spcBef>
              <a:spcAft>
                <a:spcPts val="200"/>
              </a:spcAft>
              <a:buClr>
                <a:schemeClr val="bg2"/>
              </a:buClr>
              <a:buFontTx/>
              <a:buBlip>
                <a:blip r:embed="rId4"/>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914400" rtl="0" eaLnBrk="1" latinLnBrk="0" hangingPunct="1">
              <a:spcBef>
                <a:spcPts val="100"/>
              </a:spcBef>
              <a:spcAft>
                <a:spcPts val="100"/>
              </a:spcAft>
              <a:buClr>
                <a:schemeClr val="bg2"/>
              </a:buClr>
              <a:buSzPct val="130000"/>
              <a:buFont typeface="Arial" panose="020B0604020202020204" pitchFamily="34" charset="0"/>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4pPr>
            <a:lvl5pPr marL="18288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i="1" dirty="0" smtClean="0">
                <a:solidFill>
                  <a:schemeClr val="bg1">
                    <a:lumMod val="50000"/>
                  </a:schemeClr>
                </a:solidFill>
                <a:latin typeface="+mj-lt"/>
                <a:ea typeface="+mj-ea"/>
                <a:cs typeface="+mj-cs"/>
              </a:rPr>
              <a:t>What apps should I block?</a:t>
            </a:r>
            <a:endParaRPr lang="en-US" sz="2800" i="1" dirty="0">
              <a:solidFill>
                <a:schemeClr val="bg1">
                  <a:lumMod val="50000"/>
                </a:schemeClr>
              </a:solidFill>
              <a:latin typeface="+mj-lt"/>
              <a:ea typeface="+mj-ea"/>
              <a:cs typeface="+mj-cs"/>
            </a:endParaRPr>
          </a:p>
        </p:txBody>
      </p:sp>
      <p:sp>
        <p:nvSpPr>
          <p:cNvPr id="24" name="Content Placeholder 5"/>
          <p:cNvSpPr txBox="1">
            <a:spLocks/>
          </p:cNvSpPr>
          <p:nvPr/>
        </p:nvSpPr>
        <p:spPr>
          <a:xfrm>
            <a:off x="1763908" y="4929072"/>
            <a:ext cx="4560264" cy="655300"/>
          </a:xfrm>
          <a:prstGeom prst="rect">
            <a:avLst/>
          </a:prstGeom>
        </p:spPr>
        <p:txBody>
          <a:bodyPr vert="horz" lIns="0" tIns="45720" rIns="91440" bIns="45720" rtlCol="0">
            <a:noAutofit/>
          </a:bodyPr>
          <a:lstStyle>
            <a:lvl1pPr marL="0" indent="0" algn="l" defTabSz="914400" rtl="0" eaLnBrk="1" latinLnBrk="0" hangingPunct="1">
              <a:spcBef>
                <a:spcPts val="2000"/>
              </a:spcBef>
              <a:spcAft>
                <a:spcPts val="400"/>
              </a:spcAft>
              <a:buClrTx/>
              <a:buSzPct val="25000"/>
              <a:buFontTx/>
              <a:buBlip>
                <a:blip r:embed="rId3"/>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914400" rtl="0" eaLnBrk="1" latinLnBrk="0" hangingPunct="1">
              <a:lnSpc>
                <a:spcPct val="100000"/>
              </a:lnSpc>
              <a:spcBef>
                <a:spcPts val="200"/>
              </a:spcBef>
              <a:spcAft>
                <a:spcPts val="200"/>
              </a:spcAft>
              <a:buClr>
                <a:schemeClr val="bg2"/>
              </a:buClr>
              <a:buFontTx/>
              <a:buBlip>
                <a:blip r:embed="rId4"/>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914400" rtl="0" eaLnBrk="1" latinLnBrk="0" hangingPunct="1">
              <a:spcBef>
                <a:spcPts val="100"/>
              </a:spcBef>
              <a:spcAft>
                <a:spcPts val="100"/>
              </a:spcAft>
              <a:buClr>
                <a:schemeClr val="bg2"/>
              </a:buClr>
              <a:buSzPct val="130000"/>
              <a:buFont typeface="Arial" panose="020B0604020202020204" pitchFamily="34" charset="0"/>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4pPr>
            <a:lvl5pPr marL="18288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i="1" dirty="0" smtClean="0">
                <a:solidFill>
                  <a:schemeClr val="bg1">
                    <a:lumMod val="50000"/>
                  </a:schemeClr>
                </a:solidFill>
                <a:latin typeface="+mj-lt"/>
                <a:ea typeface="+mj-ea"/>
                <a:cs typeface="+mj-cs"/>
              </a:rPr>
              <a:t>How much data is moving to the cloud?</a:t>
            </a:r>
            <a:endParaRPr lang="en-US" sz="2800" i="1" dirty="0">
              <a:solidFill>
                <a:schemeClr val="bg1">
                  <a:lumMod val="50000"/>
                </a:schemeClr>
              </a:solidFill>
              <a:latin typeface="+mj-lt"/>
              <a:ea typeface="+mj-ea"/>
              <a:cs typeface="+mj-cs"/>
            </a:endParaRPr>
          </a:p>
        </p:txBody>
      </p:sp>
      <p:sp>
        <p:nvSpPr>
          <p:cNvPr id="25" name="Content Placeholder 5"/>
          <p:cNvSpPr txBox="1">
            <a:spLocks/>
          </p:cNvSpPr>
          <p:nvPr/>
        </p:nvSpPr>
        <p:spPr>
          <a:xfrm>
            <a:off x="8280526" y="4831100"/>
            <a:ext cx="3048000" cy="655300"/>
          </a:xfrm>
          <a:prstGeom prst="rect">
            <a:avLst/>
          </a:prstGeom>
        </p:spPr>
        <p:txBody>
          <a:bodyPr vert="horz" lIns="0" tIns="45720" rIns="91440" bIns="45720" rtlCol="0">
            <a:noAutofit/>
          </a:bodyPr>
          <a:lstStyle>
            <a:lvl1pPr marL="0" indent="0" algn="l" defTabSz="914400" rtl="0" eaLnBrk="1" latinLnBrk="0" hangingPunct="1">
              <a:spcBef>
                <a:spcPts val="2000"/>
              </a:spcBef>
              <a:spcAft>
                <a:spcPts val="400"/>
              </a:spcAft>
              <a:buClrTx/>
              <a:buSzPct val="25000"/>
              <a:buFontTx/>
              <a:buBlip>
                <a:blip r:embed="rId3"/>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914400" rtl="0" eaLnBrk="1" latinLnBrk="0" hangingPunct="1">
              <a:lnSpc>
                <a:spcPct val="100000"/>
              </a:lnSpc>
              <a:spcBef>
                <a:spcPts val="200"/>
              </a:spcBef>
              <a:spcAft>
                <a:spcPts val="200"/>
              </a:spcAft>
              <a:buClr>
                <a:schemeClr val="bg2"/>
              </a:buClr>
              <a:buFontTx/>
              <a:buBlip>
                <a:blip r:embed="rId4"/>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914400" rtl="0" eaLnBrk="1" latinLnBrk="0" hangingPunct="1">
              <a:spcBef>
                <a:spcPts val="100"/>
              </a:spcBef>
              <a:spcAft>
                <a:spcPts val="100"/>
              </a:spcAft>
              <a:buClr>
                <a:schemeClr val="bg2"/>
              </a:buClr>
              <a:buSzPct val="130000"/>
              <a:buFont typeface="Arial" panose="020B0604020202020204" pitchFamily="34" charset="0"/>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4pPr>
            <a:lvl5pPr marL="1828800" indent="0" algn="l" defTabSz="914400" rtl="0" eaLnBrk="1" latinLnBrk="0" hangingPunct="1">
              <a:spcBef>
                <a:spcPts val="300"/>
              </a:spcBef>
              <a:buClr>
                <a:schemeClr val="bg2"/>
              </a:buClr>
              <a:buFont typeface="Arial" panose="020B0604020202020204" pitchFamily="34" charset="0"/>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i="1" dirty="0" smtClean="0">
                <a:solidFill>
                  <a:schemeClr val="bg1">
                    <a:lumMod val="50000"/>
                  </a:schemeClr>
                </a:solidFill>
                <a:latin typeface="+mj-lt"/>
                <a:ea typeface="+mj-ea"/>
                <a:cs typeface="+mj-cs"/>
              </a:rPr>
              <a:t>Who is uploading files to the cloud?</a:t>
            </a:r>
            <a:endParaRPr lang="en-US" sz="2800" i="1" dirty="0">
              <a:solidFill>
                <a:schemeClr val="bg1">
                  <a:lumMod val="50000"/>
                </a:schemeClr>
              </a:solidFill>
              <a:latin typeface="+mj-lt"/>
              <a:ea typeface="+mj-ea"/>
              <a:cs typeface="+mj-cs"/>
            </a:endParaRPr>
          </a:p>
        </p:txBody>
      </p:sp>
      <p:pic>
        <p:nvPicPr>
          <p:cNvPr id="26" name="Picture 2" descr="G:\עבודות פרטיות\skyfence\presentations\banner2.png"/>
          <p:cNvPicPr>
            <a:picLocks noChangeAspect="1" noChangeArrowheads="1"/>
          </p:cNvPicPr>
          <p:nvPr/>
        </p:nvPicPr>
        <p:blipFill>
          <a:blip r:embed="rId5"/>
          <a:srcRect/>
          <a:stretch>
            <a:fillRect/>
          </a:stretch>
        </p:blipFill>
        <p:spPr bwMode="auto">
          <a:xfrm>
            <a:off x="3351212" y="1620422"/>
            <a:ext cx="4933950" cy="4019550"/>
          </a:xfrm>
          <a:prstGeom prst="rect">
            <a:avLst/>
          </a:prstGeom>
          <a:noFill/>
        </p:spPr>
      </p:pic>
    </p:spTree>
    <p:extLst>
      <p:ext uri="{BB962C8B-B14F-4D97-AF65-F5344CB8AC3E}">
        <p14:creationId xmlns:p14="http://schemas.microsoft.com/office/powerpoint/2010/main" val="3378920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822960" y="375567"/>
            <a:ext cx="10969943" cy="843633"/>
          </a:xfrm>
          <a:prstGeom prst="rect">
            <a:avLst/>
          </a:prstGeom>
        </p:spPr>
        <p:txBody>
          <a:bodyPr anchor="ct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dirty="0" smtClean="0"/>
              <a:t>Securing Authorized Cloud Applications with Imperva </a:t>
            </a:r>
            <a:r>
              <a:rPr lang="en-US" dirty="0" err="1" smtClean="0"/>
              <a:t>Skyfence</a:t>
            </a:r>
            <a:endParaRPr lang="en-US" dirty="0"/>
          </a:p>
        </p:txBody>
      </p:sp>
      <p:grpSp>
        <p:nvGrpSpPr>
          <p:cNvPr id="16" name="Group 15"/>
          <p:cNvGrpSpPr/>
          <p:nvPr/>
        </p:nvGrpSpPr>
        <p:grpSpPr>
          <a:xfrm>
            <a:off x="887649" y="1427389"/>
            <a:ext cx="5300587" cy="2349121"/>
            <a:chOff x="887650" y="1161249"/>
            <a:chExt cx="5010400" cy="2349121"/>
          </a:xfrm>
        </p:grpSpPr>
        <p:grpSp>
          <p:nvGrpSpPr>
            <p:cNvPr id="2" name="Group 1"/>
            <p:cNvGrpSpPr/>
            <p:nvPr/>
          </p:nvGrpSpPr>
          <p:grpSpPr>
            <a:xfrm>
              <a:off x="887650" y="1161249"/>
              <a:ext cx="5010400" cy="2047207"/>
              <a:chOff x="887650" y="1161249"/>
              <a:chExt cx="5010400" cy="2047207"/>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726" y="1713247"/>
                <a:ext cx="1602944" cy="981162"/>
              </a:xfrm>
              <a:prstGeom prst="rect">
                <a:avLst/>
              </a:prstGeom>
            </p:spPr>
          </p:pic>
          <p:sp>
            <p:nvSpPr>
              <p:cNvPr id="39" name="Round Same Side Corner Rectangle 38"/>
              <p:cNvSpPr/>
              <p:nvPr/>
            </p:nvSpPr>
            <p:spPr>
              <a:xfrm>
                <a:off x="887650" y="1161249"/>
                <a:ext cx="5010400" cy="2047207"/>
              </a:xfrm>
              <a:prstGeom prst="round2Same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887650" y="1194299"/>
                <a:ext cx="4973605" cy="400110"/>
              </a:xfrm>
              <a:prstGeom prst="rect">
                <a:avLst/>
              </a:prstGeom>
              <a:noFill/>
            </p:spPr>
            <p:txBody>
              <a:bodyPr wrap="square" rtlCol="0">
                <a:spAutoFit/>
              </a:bodyPr>
              <a:lstStyle/>
              <a:p>
                <a:pPr algn="ctr">
                  <a:spcAft>
                    <a:spcPts val="300"/>
                  </a:spcAft>
                </a:pPr>
                <a:r>
                  <a:rPr lang="en-US" sz="2000" b="1" dirty="0" smtClean="0">
                    <a:solidFill>
                      <a:schemeClr val="tx2"/>
                    </a:solidFill>
                    <a:cs typeface="Arial" pitchFamily="34" charset="0"/>
                  </a:rPr>
                  <a:t>Secure Office 365 Users</a:t>
                </a:r>
                <a:endParaRPr lang="en-US" sz="2000" b="1" dirty="0">
                  <a:solidFill>
                    <a:schemeClr val="tx2"/>
                  </a:solidFill>
                  <a:cs typeface="Arial" pitchFamily="34" charset="0"/>
                </a:endParaRPr>
              </a:p>
            </p:txBody>
          </p:sp>
        </p:grpSp>
        <p:sp>
          <p:nvSpPr>
            <p:cNvPr id="3" name="TextBox 2"/>
            <p:cNvSpPr txBox="1"/>
            <p:nvPr/>
          </p:nvSpPr>
          <p:spPr>
            <a:xfrm>
              <a:off x="2457864" y="1663711"/>
              <a:ext cx="3132422" cy="1846659"/>
            </a:xfrm>
            <a:prstGeom prst="rect">
              <a:avLst/>
            </a:prstGeom>
            <a:noFill/>
          </p:spPr>
          <p:txBody>
            <a:bodyPr wrap="square" rtlCol="0">
              <a:spAutoFit/>
            </a:bodyPr>
            <a:lstStyle/>
            <a:p>
              <a:pPr marL="171450" lvl="1" indent="-171450" defTabSz="711200">
                <a:lnSpc>
                  <a:spcPct val="90000"/>
                </a:lnSpc>
                <a:spcBef>
                  <a:spcPct val="0"/>
                </a:spcBef>
                <a:spcAft>
                  <a:spcPct val="15000"/>
                </a:spcAft>
                <a:buChar char="••"/>
              </a:pPr>
              <a:r>
                <a:rPr lang="en-US" sz="1600" dirty="0" smtClean="0"/>
                <a:t>BYOD access control</a:t>
              </a:r>
            </a:p>
            <a:p>
              <a:pPr marL="171450" lvl="1" indent="-171450" defTabSz="711200">
                <a:lnSpc>
                  <a:spcPct val="90000"/>
                </a:lnSpc>
                <a:spcBef>
                  <a:spcPct val="0"/>
                </a:spcBef>
                <a:spcAft>
                  <a:spcPct val="15000"/>
                </a:spcAft>
                <a:buChar char="••"/>
              </a:pPr>
              <a:r>
                <a:rPr lang="en-US" sz="1600" dirty="0" smtClean="0"/>
                <a:t>Monitoring activity:  Exchange, Skype, OneDrive, SharePoint and Yammer</a:t>
              </a:r>
              <a:endParaRPr lang="en-US" sz="1600" dirty="0"/>
            </a:p>
            <a:p>
              <a:pPr marL="171450" lvl="1" indent="-171450" defTabSz="711200">
                <a:lnSpc>
                  <a:spcPct val="90000"/>
                </a:lnSpc>
                <a:spcBef>
                  <a:spcPct val="0"/>
                </a:spcBef>
                <a:spcAft>
                  <a:spcPct val="15000"/>
                </a:spcAft>
                <a:buChar char="••"/>
              </a:pPr>
              <a:r>
                <a:rPr lang="en-US" sz="1600" dirty="0" smtClean="0"/>
                <a:t>Prevent Account Takeover </a:t>
              </a:r>
              <a:endParaRPr lang="en-US" sz="1600" dirty="0"/>
            </a:p>
            <a:p>
              <a:pPr marL="171450" lvl="1" indent="-171450" defTabSz="711200">
                <a:lnSpc>
                  <a:spcPct val="90000"/>
                </a:lnSpc>
                <a:spcBef>
                  <a:spcPct val="0"/>
                </a:spcBef>
                <a:spcAft>
                  <a:spcPct val="15000"/>
                </a:spcAft>
                <a:buChar char="••"/>
              </a:pPr>
              <a:r>
                <a:rPr lang="en-US" sz="1600" dirty="0" smtClean="0"/>
                <a:t>Data leak prevention</a:t>
              </a:r>
              <a:endParaRPr lang="en-US" sz="1600" dirty="0"/>
            </a:p>
            <a:p>
              <a:endParaRPr lang="en-US" dirty="0"/>
            </a:p>
          </p:txBody>
        </p:sp>
      </p:grpSp>
      <p:grpSp>
        <p:nvGrpSpPr>
          <p:cNvPr id="4" name="Group 3"/>
          <p:cNvGrpSpPr/>
          <p:nvPr/>
        </p:nvGrpSpPr>
        <p:grpSpPr>
          <a:xfrm>
            <a:off x="6314154" y="1427389"/>
            <a:ext cx="5082607" cy="2047207"/>
            <a:chOff x="6314154" y="1161249"/>
            <a:chExt cx="5082607" cy="2047207"/>
          </a:xfrm>
        </p:grpSpPr>
        <p:grpSp>
          <p:nvGrpSpPr>
            <p:cNvPr id="7" name="Group 6"/>
            <p:cNvGrpSpPr/>
            <p:nvPr/>
          </p:nvGrpSpPr>
          <p:grpSpPr>
            <a:xfrm>
              <a:off x="9541321" y="1691796"/>
              <a:ext cx="1855440" cy="1280003"/>
              <a:chOff x="9541321" y="1691796"/>
              <a:chExt cx="1855440" cy="1280003"/>
            </a:xfrm>
          </p:grpSpPr>
          <p:pic>
            <p:nvPicPr>
              <p:cNvPr id="20" name="Picture 7" descr="G:\עבודות פרטיות\skyfence\presentations\2\1\2.png"/>
              <p:cNvPicPr>
                <a:picLocks noChangeAspect="1" noChangeArrowheads="1"/>
              </p:cNvPicPr>
              <p:nvPr/>
            </p:nvPicPr>
            <p:blipFill>
              <a:blip r:embed="rId4" cstate="print"/>
              <a:srcRect/>
              <a:stretch>
                <a:fillRect/>
              </a:stretch>
            </p:blipFill>
            <p:spPr bwMode="auto">
              <a:xfrm>
                <a:off x="9541321" y="1691796"/>
                <a:ext cx="1855440" cy="1280003"/>
              </a:xfrm>
              <a:prstGeom prst="rect">
                <a:avLst/>
              </a:prstGeom>
              <a:noFill/>
            </p:spPr>
          </p:pic>
          <p:grpSp>
            <p:nvGrpSpPr>
              <p:cNvPr id="23" name="Group 22"/>
              <p:cNvGrpSpPr/>
              <p:nvPr/>
            </p:nvGrpSpPr>
            <p:grpSpPr>
              <a:xfrm>
                <a:off x="9866446" y="1968305"/>
                <a:ext cx="1161538" cy="823889"/>
                <a:chOff x="8558629" y="317220"/>
                <a:chExt cx="1306105" cy="926432"/>
              </a:xfrm>
            </p:grpSpPr>
            <p:pic>
              <p:nvPicPr>
                <p:cNvPr id="9" name="Picture 48" descr="C:\Users\maya\Desktop\icons\documentation\box_50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8836" y="317220"/>
                  <a:ext cx="446616" cy="2471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2" descr="C:\Users\maya\Desktop\icons\documentation\google_drive_13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8629" y="609600"/>
                  <a:ext cx="751647" cy="1836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1125" y="851011"/>
                  <a:ext cx="1159088" cy="392641"/>
                </a:xfrm>
                <a:prstGeom prst="rect">
                  <a:avLst/>
                </a:prstGeom>
              </p:spPr>
            </p:pic>
            <p:pic>
              <p:nvPicPr>
                <p:cNvPr id="12" name="Picture 11"/>
                <p:cNvPicPr>
                  <a:picLocks noChangeAspect="1"/>
                </p:cNvPicPr>
                <p:nvPr/>
              </p:nvPicPr>
              <p:blipFill>
                <a:blip r:embed="rId8" cstate="print"/>
                <a:stretch>
                  <a:fillRect/>
                </a:stretch>
              </p:blipFill>
              <p:spPr>
                <a:xfrm>
                  <a:off x="8955035" y="764471"/>
                  <a:ext cx="909699" cy="173079"/>
                </a:xfrm>
                <a:prstGeom prst="rect">
                  <a:avLst/>
                </a:prstGeom>
              </p:spPr>
            </p:pic>
          </p:grpSp>
        </p:grpSp>
        <p:sp>
          <p:nvSpPr>
            <p:cNvPr id="49" name="Round Same Side Corner Rectangle 48"/>
            <p:cNvSpPr/>
            <p:nvPr/>
          </p:nvSpPr>
          <p:spPr>
            <a:xfrm>
              <a:off x="6314154" y="1161249"/>
              <a:ext cx="5010400" cy="2047207"/>
            </a:xfrm>
            <a:prstGeom prst="round2Same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314154" y="1194299"/>
              <a:ext cx="4973605" cy="400110"/>
            </a:xfrm>
            <a:prstGeom prst="rect">
              <a:avLst/>
            </a:prstGeom>
            <a:noFill/>
          </p:spPr>
          <p:txBody>
            <a:bodyPr wrap="square" rtlCol="0">
              <a:spAutoFit/>
            </a:bodyPr>
            <a:lstStyle/>
            <a:p>
              <a:pPr algn="ctr">
                <a:spcAft>
                  <a:spcPts val="300"/>
                </a:spcAft>
              </a:pPr>
              <a:r>
                <a:rPr lang="en-US" sz="2000" b="1" dirty="0" smtClean="0">
                  <a:solidFill>
                    <a:schemeClr val="tx2"/>
                  </a:solidFill>
                  <a:cs typeface="Arial" pitchFamily="34" charset="0"/>
                </a:rPr>
                <a:t>Control Collaboration and File Sharing</a:t>
              </a:r>
              <a:endParaRPr lang="en-US" sz="2000" b="1" dirty="0">
                <a:solidFill>
                  <a:schemeClr val="tx2"/>
                </a:solidFill>
                <a:cs typeface="Arial" pitchFamily="34" charset="0"/>
              </a:endParaRPr>
            </a:p>
          </p:txBody>
        </p:sp>
        <p:sp>
          <p:nvSpPr>
            <p:cNvPr id="51" name="TextBox 50"/>
            <p:cNvSpPr txBox="1"/>
            <p:nvPr/>
          </p:nvSpPr>
          <p:spPr>
            <a:xfrm>
              <a:off x="6775717" y="1682788"/>
              <a:ext cx="2692035" cy="1366528"/>
            </a:xfrm>
            <a:prstGeom prst="rect">
              <a:avLst/>
            </a:prstGeom>
            <a:noFill/>
          </p:spPr>
          <p:txBody>
            <a:bodyPr wrap="square" rtlCol="0">
              <a:spAutoFit/>
            </a:bodyPr>
            <a:lstStyle/>
            <a:p>
              <a:pPr marL="171450" lvl="1" indent="-171450" defTabSz="711200">
                <a:lnSpc>
                  <a:spcPct val="90000"/>
                </a:lnSpc>
                <a:spcBef>
                  <a:spcPct val="0"/>
                </a:spcBef>
                <a:spcAft>
                  <a:spcPct val="15000"/>
                </a:spcAft>
                <a:buFontTx/>
                <a:buChar char="••"/>
              </a:pPr>
              <a:r>
                <a:rPr lang="en-US" sz="1600" dirty="0" smtClean="0"/>
                <a:t>Prevent data leaks</a:t>
              </a:r>
            </a:p>
            <a:p>
              <a:pPr marL="171450" lvl="1" indent="-171450" defTabSz="711200">
                <a:lnSpc>
                  <a:spcPct val="90000"/>
                </a:lnSpc>
                <a:spcBef>
                  <a:spcPct val="0"/>
                </a:spcBef>
                <a:spcAft>
                  <a:spcPct val="15000"/>
                </a:spcAft>
                <a:buFontTx/>
                <a:buChar char="••"/>
              </a:pPr>
              <a:r>
                <a:rPr lang="en-US" sz="1600" dirty="0" smtClean="0"/>
                <a:t>Comply with regulations</a:t>
              </a:r>
            </a:p>
            <a:p>
              <a:pPr marL="171450" lvl="1" indent="-171450" defTabSz="711200">
                <a:lnSpc>
                  <a:spcPct val="90000"/>
                </a:lnSpc>
                <a:spcBef>
                  <a:spcPct val="0"/>
                </a:spcBef>
                <a:spcAft>
                  <a:spcPct val="15000"/>
                </a:spcAft>
                <a:buChar char="••"/>
              </a:pPr>
              <a:r>
                <a:rPr lang="en-US" sz="1600" dirty="0" smtClean="0"/>
                <a:t>Control how sensitive data is shared</a:t>
              </a:r>
            </a:p>
            <a:p>
              <a:endParaRPr lang="en-US" dirty="0"/>
            </a:p>
          </p:txBody>
        </p:sp>
      </p:grpSp>
      <p:grpSp>
        <p:nvGrpSpPr>
          <p:cNvPr id="10" name="Group 9"/>
          <p:cNvGrpSpPr/>
          <p:nvPr/>
        </p:nvGrpSpPr>
        <p:grpSpPr>
          <a:xfrm>
            <a:off x="917726" y="3852538"/>
            <a:ext cx="5323262" cy="2047207"/>
            <a:chOff x="917726" y="3586398"/>
            <a:chExt cx="5089819" cy="2047207"/>
          </a:xfrm>
        </p:grpSpPr>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t="5482" b="1308"/>
            <a:stretch/>
          </p:blipFill>
          <p:spPr>
            <a:xfrm>
              <a:off x="1045040" y="4215509"/>
              <a:ext cx="1460749" cy="1128760"/>
            </a:xfrm>
            <a:prstGeom prst="rect">
              <a:avLst/>
            </a:prstGeom>
          </p:spPr>
        </p:pic>
        <p:sp>
          <p:nvSpPr>
            <p:cNvPr id="53" name="Round Same Side Corner Rectangle 52"/>
            <p:cNvSpPr/>
            <p:nvPr/>
          </p:nvSpPr>
          <p:spPr>
            <a:xfrm>
              <a:off x="917726" y="3586398"/>
              <a:ext cx="5010400" cy="2047207"/>
            </a:xfrm>
            <a:prstGeom prst="round2Same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17726" y="3619448"/>
              <a:ext cx="4973605" cy="400110"/>
            </a:xfrm>
            <a:prstGeom prst="rect">
              <a:avLst/>
            </a:prstGeom>
            <a:noFill/>
          </p:spPr>
          <p:txBody>
            <a:bodyPr wrap="square" rtlCol="0">
              <a:spAutoFit/>
            </a:bodyPr>
            <a:lstStyle/>
            <a:p>
              <a:pPr algn="ctr">
                <a:spcAft>
                  <a:spcPts val="300"/>
                </a:spcAft>
              </a:pPr>
              <a:r>
                <a:rPr lang="en-US" sz="2000" b="1" dirty="0" smtClean="0">
                  <a:solidFill>
                    <a:schemeClr val="tx2"/>
                  </a:solidFill>
                  <a:cs typeface="Arial" pitchFamily="34" charset="0"/>
                </a:rPr>
                <a:t>Manage AWS Console Users</a:t>
              </a:r>
              <a:endParaRPr lang="en-US" sz="2000" b="1" dirty="0">
                <a:solidFill>
                  <a:schemeClr val="tx2"/>
                </a:solidFill>
                <a:cs typeface="Arial" pitchFamily="34" charset="0"/>
              </a:endParaRPr>
            </a:p>
          </p:txBody>
        </p:sp>
        <p:sp>
          <p:nvSpPr>
            <p:cNvPr id="55" name="TextBox 54"/>
            <p:cNvSpPr txBox="1"/>
            <p:nvPr/>
          </p:nvSpPr>
          <p:spPr>
            <a:xfrm>
              <a:off x="2451734" y="4095586"/>
              <a:ext cx="3555811" cy="830997"/>
            </a:xfrm>
            <a:prstGeom prst="rect">
              <a:avLst/>
            </a:prstGeom>
            <a:noFill/>
          </p:spPr>
          <p:txBody>
            <a:bodyPr wrap="square" rtlCol="0">
              <a:spAutoFit/>
            </a:bodyPr>
            <a:lstStyle/>
            <a:p>
              <a:pPr marL="171450" lvl="1" indent="-171450" defTabSz="711200">
                <a:lnSpc>
                  <a:spcPct val="90000"/>
                </a:lnSpc>
                <a:spcBef>
                  <a:spcPct val="0"/>
                </a:spcBef>
                <a:spcAft>
                  <a:spcPct val="15000"/>
                </a:spcAft>
                <a:buChar char="••"/>
              </a:pPr>
              <a:r>
                <a:rPr lang="en-US" sz="1600" dirty="0" smtClean="0"/>
                <a:t>Monitor AWS admins</a:t>
              </a:r>
              <a:endParaRPr lang="en-US" sz="1600" dirty="0"/>
            </a:p>
            <a:p>
              <a:pPr marL="171450" lvl="1" indent="-171450" defTabSz="711200">
                <a:lnSpc>
                  <a:spcPct val="90000"/>
                </a:lnSpc>
                <a:spcBef>
                  <a:spcPct val="0"/>
                </a:spcBef>
                <a:spcAft>
                  <a:spcPct val="15000"/>
                </a:spcAft>
                <a:buChar char="••"/>
              </a:pPr>
              <a:r>
                <a:rPr lang="en-US" sz="1600" dirty="0" smtClean="0"/>
                <a:t>Block/control high-risk </a:t>
              </a:r>
              <a:r>
                <a:rPr lang="en-US" sz="1600" dirty="0"/>
                <a:t>actions</a:t>
              </a:r>
            </a:p>
            <a:p>
              <a:pPr marL="171450" lvl="1" indent="-171450" defTabSz="711200">
                <a:lnSpc>
                  <a:spcPct val="90000"/>
                </a:lnSpc>
                <a:spcBef>
                  <a:spcPct val="0"/>
                </a:spcBef>
                <a:spcAft>
                  <a:spcPct val="15000"/>
                </a:spcAft>
                <a:buChar char="••"/>
              </a:pPr>
              <a:r>
                <a:rPr lang="en-US" sz="1600" dirty="0"/>
                <a:t>Prevent account takeover</a:t>
              </a:r>
            </a:p>
          </p:txBody>
        </p:sp>
      </p:grpSp>
      <p:grpSp>
        <p:nvGrpSpPr>
          <p:cNvPr id="13" name="Group 12"/>
          <p:cNvGrpSpPr/>
          <p:nvPr/>
        </p:nvGrpSpPr>
        <p:grpSpPr>
          <a:xfrm>
            <a:off x="6309977" y="3857733"/>
            <a:ext cx="5010400" cy="2238267"/>
            <a:chOff x="6309977" y="3591593"/>
            <a:chExt cx="5010400" cy="2238267"/>
          </a:xfrm>
        </p:grpSpPr>
        <p:grpSp>
          <p:nvGrpSpPr>
            <p:cNvPr id="8" name="Group 7"/>
            <p:cNvGrpSpPr/>
            <p:nvPr/>
          </p:nvGrpSpPr>
          <p:grpSpPr>
            <a:xfrm>
              <a:off x="9984929" y="4258769"/>
              <a:ext cx="1053142" cy="1085500"/>
              <a:chOff x="9984929" y="4258769"/>
              <a:chExt cx="1053142" cy="1085500"/>
            </a:xfrm>
          </p:grpSpPr>
          <p:sp>
            <p:nvSpPr>
              <p:cNvPr id="26" name="Oval 56"/>
              <p:cNvSpPr>
                <a:spLocks noChangeArrowheads="1"/>
              </p:cNvSpPr>
              <p:nvPr/>
            </p:nvSpPr>
            <p:spPr bwMode="auto">
              <a:xfrm>
                <a:off x="9984929" y="4258769"/>
                <a:ext cx="1053142" cy="1085500"/>
              </a:xfrm>
              <a:prstGeom prst="ellipse">
                <a:avLst/>
              </a:prstGeom>
              <a:solidFill>
                <a:srgbClr val="0070C0"/>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7" name="Group 26"/>
              <p:cNvGrpSpPr/>
              <p:nvPr/>
            </p:nvGrpSpPr>
            <p:grpSpPr>
              <a:xfrm>
                <a:off x="10179168" y="4458401"/>
                <a:ext cx="594857" cy="658163"/>
                <a:chOff x="8175625" y="1724819"/>
                <a:chExt cx="311150" cy="334963"/>
              </a:xfrm>
            </p:grpSpPr>
            <p:sp>
              <p:nvSpPr>
                <p:cNvPr id="28" name="Freeform 57"/>
                <p:cNvSpPr>
                  <a:spLocks noEditPoints="1"/>
                </p:cNvSpPr>
                <p:nvPr/>
              </p:nvSpPr>
              <p:spPr bwMode="auto">
                <a:xfrm>
                  <a:off x="8175625" y="1724819"/>
                  <a:ext cx="311150" cy="334963"/>
                </a:xfrm>
                <a:custGeom>
                  <a:avLst/>
                  <a:gdLst>
                    <a:gd name="T0" fmla="*/ 82 w 83"/>
                    <a:gd name="T1" fmla="*/ 80 h 89"/>
                    <a:gd name="T2" fmla="*/ 59 w 83"/>
                    <a:gd name="T3" fmla="*/ 55 h 89"/>
                    <a:gd name="T4" fmla="*/ 67 w 83"/>
                    <a:gd name="T5" fmla="*/ 34 h 89"/>
                    <a:gd name="T6" fmla="*/ 34 w 83"/>
                    <a:gd name="T7" fmla="*/ 0 h 89"/>
                    <a:gd name="T8" fmla="*/ 0 w 83"/>
                    <a:gd name="T9" fmla="*/ 34 h 89"/>
                    <a:gd name="T10" fmla="*/ 34 w 83"/>
                    <a:gd name="T11" fmla="*/ 67 h 89"/>
                    <a:gd name="T12" fmla="*/ 50 w 83"/>
                    <a:gd name="T13" fmla="*/ 63 h 89"/>
                    <a:gd name="T14" fmla="*/ 73 w 83"/>
                    <a:gd name="T15" fmla="*/ 88 h 89"/>
                    <a:gd name="T16" fmla="*/ 76 w 83"/>
                    <a:gd name="T17" fmla="*/ 88 h 89"/>
                    <a:gd name="T18" fmla="*/ 81 w 83"/>
                    <a:gd name="T19" fmla="*/ 83 h 89"/>
                    <a:gd name="T20" fmla="*/ 82 w 83"/>
                    <a:gd name="T21" fmla="*/ 80 h 89"/>
                    <a:gd name="T22" fmla="*/ 6 w 83"/>
                    <a:gd name="T23" fmla="*/ 34 h 89"/>
                    <a:gd name="T24" fmla="*/ 34 w 83"/>
                    <a:gd name="T25" fmla="*/ 6 h 89"/>
                    <a:gd name="T26" fmla="*/ 61 w 83"/>
                    <a:gd name="T27" fmla="*/ 34 h 89"/>
                    <a:gd name="T28" fmla="*/ 34 w 83"/>
                    <a:gd name="T29" fmla="*/ 61 h 89"/>
                    <a:gd name="T30" fmla="*/ 6 w 83"/>
                    <a:gd name="T31" fmla="*/ 3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9">
                      <a:moveTo>
                        <a:pt x="82" y="80"/>
                      </a:moveTo>
                      <a:cubicBezTo>
                        <a:pt x="59" y="55"/>
                        <a:pt x="59" y="55"/>
                        <a:pt x="59" y="55"/>
                      </a:cubicBezTo>
                      <a:cubicBezTo>
                        <a:pt x="64" y="49"/>
                        <a:pt x="67" y="42"/>
                        <a:pt x="67" y="34"/>
                      </a:cubicBezTo>
                      <a:cubicBezTo>
                        <a:pt x="67" y="15"/>
                        <a:pt x="52" y="0"/>
                        <a:pt x="34" y="0"/>
                      </a:cubicBezTo>
                      <a:cubicBezTo>
                        <a:pt x="15" y="0"/>
                        <a:pt x="0" y="15"/>
                        <a:pt x="0" y="34"/>
                      </a:cubicBezTo>
                      <a:cubicBezTo>
                        <a:pt x="0" y="52"/>
                        <a:pt x="15" y="67"/>
                        <a:pt x="34" y="67"/>
                      </a:cubicBezTo>
                      <a:cubicBezTo>
                        <a:pt x="39" y="67"/>
                        <a:pt x="45" y="65"/>
                        <a:pt x="50" y="63"/>
                      </a:cubicBezTo>
                      <a:cubicBezTo>
                        <a:pt x="73" y="88"/>
                        <a:pt x="73" y="88"/>
                        <a:pt x="73" y="88"/>
                      </a:cubicBezTo>
                      <a:cubicBezTo>
                        <a:pt x="74" y="89"/>
                        <a:pt x="75" y="89"/>
                        <a:pt x="76" y="88"/>
                      </a:cubicBezTo>
                      <a:cubicBezTo>
                        <a:pt x="81" y="83"/>
                        <a:pt x="81" y="83"/>
                        <a:pt x="81" y="83"/>
                      </a:cubicBezTo>
                      <a:cubicBezTo>
                        <a:pt x="82" y="82"/>
                        <a:pt x="83" y="81"/>
                        <a:pt x="82" y="80"/>
                      </a:cubicBezTo>
                      <a:close/>
                      <a:moveTo>
                        <a:pt x="6" y="34"/>
                      </a:moveTo>
                      <a:cubicBezTo>
                        <a:pt x="6" y="18"/>
                        <a:pt x="19" y="6"/>
                        <a:pt x="34" y="6"/>
                      </a:cubicBezTo>
                      <a:cubicBezTo>
                        <a:pt x="49" y="6"/>
                        <a:pt x="61" y="18"/>
                        <a:pt x="61" y="34"/>
                      </a:cubicBezTo>
                      <a:cubicBezTo>
                        <a:pt x="61" y="49"/>
                        <a:pt x="49" y="61"/>
                        <a:pt x="34" y="61"/>
                      </a:cubicBezTo>
                      <a:cubicBezTo>
                        <a:pt x="19" y="61"/>
                        <a:pt x="6" y="49"/>
                        <a:pt x="6"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8"/>
                <p:cNvSpPr>
                  <a:spLocks/>
                </p:cNvSpPr>
                <p:nvPr/>
              </p:nvSpPr>
              <p:spPr bwMode="auto">
                <a:xfrm>
                  <a:off x="8223250" y="1770857"/>
                  <a:ext cx="90488" cy="88900"/>
                </a:xfrm>
                <a:custGeom>
                  <a:avLst/>
                  <a:gdLst>
                    <a:gd name="T0" fmla="*/ 21 w 24"/>
                    <a:gd name="T1" fmla="*/ 0 h 24"/>
                    <a:gd name="T2" fmla="*/ 0 w 24"/>
                    <a:gd name="T3" fmla="*/ 21 h 24"/>
                    <a:gd name="T4" fmla="*/ 3 w 24"/>
                    <a:gd name="T5" fmla="*/ 24 h 24"/>
                    <a:gd name="T6" fmla="*/ 6 w 24"/>
                    <a:gd name="T7" fmla="*/ 21 h 24"/>
                    <a:gd name="T8" fmla="*/ 21 w 24"/>
                    <a:gd name="T9" fmla="*/ 6 h 24"/>
                    <a:gd name="T10" fmla="*/ 24 w 24"/>
                    <a:gd name="T11" fmla="*/ 3 h 24"/>
                    <a:gd name="T12" fmla="*/ 21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1" y="0"/>
                      </a:moveTo>
                      <a:cubicBezTo>
                        <a:pt x="9" y="0"/>
                        <a:pt x="0" y="9"/>
                        <a:pt x="0" y="21"/>
                      </a:cubicBezTo>
                      <a:cubicBezTo>
                        <a:pt x="0" y="23"/>
                        <a:pt x="1" y="24"/>
                        <a:pt x="3" y="24"/>
                      </a:cubicBezTo>
                      <a:cubicBezTo>
                        <a:pt x="4" y="24"/>
                        <a:pt x="6" y="23"/>
                        <a:pt x="6" y="21"/>
                      </a:cubicBezTo>
                      <a:cubicBezTo>
                        <a:pt x="6" y="13"/>
                        <a:pt x="12" y="6"/>
                        <a:pt x="21" y="6"/>
                      </a:cubicBezTo>
                      <a:cubicBezTo>
                        <a:pt x="23" y="6"/>
                        <a:pt x="24" y="4"/>
                        <a:pt x="24" y="3"/>
                      </a:cubicBezTo>
                      <a:cubicBezTo>
                        <a:pt x="24" y="1"/>
                        <a:pt x="23" y="0"/>
                        <a:pt x="2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7" name="Round Same Side Corner Rectangle 56"/>
            <p:cNvSpPr/>
            <p:nvPr/>
          </p:nvSpPr>
          <p:spPr>
            <a:xfrm>
              <a:off x="6309977" y="3591593"/>
              <a:ext cx="5010400" cy="2047207"/>
            </a:xfrm>
            <a:prstGeom prst="round2Same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772642" y="3638490"/>
              <a:ext cx="3893770" cy="400110"/>
            </a:xfrm>
            <a:prstGeom prst="rect">
              <a:avLst/>
            </a:prstGeom>
            <a:noFill/>
          </p:spPr>
          <p:txBody>
            <a:bodyPr wrap="square" rtlCol="0">
              <a:spAutoFit/>
            </a:bodyPr>
            <a:lstStyle/>
            <a:p>
              <a:pPr>
                <a:spcAft>
                  <a:spcPts val="300"/>
                </a:spcAft>
              </a:pPr>
              <a:r>
                <a:rPr lang="en-US" sz="2000" b="1" dirty="0" smtClean="0">
                  <a:solidFill>
                    <a:schemeClr val="tx2"/>
                  </a:solidFill>
                  <a:cs typeface="Arial" pitchFamily="34" charset="0"/>
                </a:rPr>
                <a:t> Salesforce.com</a:t>
              </a:r>
              <a:endParaRPr lang="en-US" sz="2000" b="1" dirty="0">
                <a:solidFill>
                  <a:schemeClr val="tx2"/>
                </a:solidFill>
                <a:cs typeface="Arial" pitchFamily="34" charset="0"/>
              </a:endParaRPr>
            </a:p>
          </p:txBody>
        </p:sp>
        <p:sp>
          <p:nvSpPr>
            <p:cNvPr id="59" name="TextBox 58"/>
            <p:cNvSpPr txBox="1"/>
            <p:nvPr/>
          </p:nvSpPr>
          <p:spPr>
            <a:xfrm>
              <a:off x="6873137" y="4038600"/>
              <a:ext cx="3306031" cy="1791260"/>
            </a:xfrm>
            <a:prstGeom prst="rect">
              <a:avLst/>
            </a:prstGeom>
            <a:noFill/>
          </p:spPr>
          <p:txBody>
            <a:bodyPr wrap="square" rtlCol="0">
              <a:spAutoFit/>
            </a:bodyPr>
            <a:lstStyle/>
            <a:p>
              <a:pPr marL="171450" lvl="1" indent="-171450" defTabSz="711200">
                <a:lnSpc>
                  <a:spcPct val="90000"/>
                </a:lnSpc>
                <a:spcBef>
                  <a:spcPct val="0"/>
                </a:spcBef>
                <a:spcAft>
                  <a:spcPct val="15000"/>
                </a:spcAft>
                <a:buChar char="••"/>
              </a:pPr>
              <a:r>
                <a:rPr lang="en-US" sz="1600" dirty="0" smtClean="0"/>
                <a:t>Monitor and Alert on anomalous activity</a:t>
              </a:r>
              <a:endParaRPr lang="en-US" sz="1600" dirty="0"/>
            </a:p>
            <a:p>
              <a:pPr marL="171450" lvl="1" indent="-171450" defTabSz="711200">
                <a:lnSpc>
                  <a:spcPct val="90000"/>
                </a:lnSpc>
                <a:spcBef>
                  <a:spcPct val="0"/>
                </a:spcBef>
                <a:spcAft>
                  <a:spcPct val="15000"/>
                </a:spcAft>
                <a:buChar char="••"/>
              </a:pPr>
              <a:r>
                <a:rPr lang="en-US" sz="1600" dirty="0" smtClean="0"/>
                <a:t>Prevent account takeover</a:t>
              </a:r>
            </a:p>
            <a:p>
              <a:pPr marL="171450" lvl="1" indent="-171450" defTabSz="711200">
                <a:lnSpc>
                  <a:spcPct val="90000"/>
                </a:lnSpc>
                <a:spcBef>
                  <a:spcPct val="0"/>
                </a:spcBef>
                <a:spcAft>
                  <a:spcPct val="15000"/>
                </a:spcAft>
                <a:buChar char="••"/>
              </a:pPr>
              <a:r>
                <a:rPr lang="en-US" sz="1600" dirty="0" smtClean="0"/>
                <a:t>Identify dormant accounts and access by ex-employees</a:t>
              </a:r>
            </a:p>
            <a:p>
              <a:pPr marL="171450" lvl="1" indent="-171450" defTabSz="711200">
                <a:lnSpc>
                  <a:spcPct val="90000"/>
                </a:lnSpc>
                <a:spcBef>
                  <a:spcPct val="0"/>
                </a:spcBef>
                <a:spcAft>
                  <a:spcPct val="15000"/>
                </a:spcAft>
                <a:buChar char="••"/>
              </a:pPr>
              <a:r>
                <a:rPr lang="en-US" sz="1600" dirty="0" smtClean="0"/>
                <a:t>Benchmark configurations</a:t>
              </a:r>
            </a:p>
            <a:p>
              <a:pPr marL="171450" lvl="1" indent="-171450" defTabSz="711200">
                <a:lnSpc>
                  <a:spcPct val="90000"/>
                </a:lnSpc>
                <a:spcBef>
                  <a:spcPct val="0"/>
                </a:spcBef>
                <a:spcAft>
                  <a:spcPct val="15000"/>
                </a:spcAft>
                <a:buChar char="••"/>
              </a:pPr>
              <a:endParaRPr lang="en-US" sz="1600" dirty="0"/>
            </a:p>
          </p:txBody>
        </p:sp>
      </p:grpSp>
      <p:sp>
        <p:nvSpPr>
          <p:cNvPr id="30" name="Footer Placeholder 1"/>
          <p:cNvSpPr txBox="1">
            <a:spLocks/>
          </p:cNvSpPr>
          <p:nvPr/>
        </p:nvSpPr>
        <p:spPr>
          <a:xfrm>
            <a:off x="4609227" y="6366399"/>
            <a:ext cx="29703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Confidential</a:t>
            </a:r>
            <a:endParaRPr lang="en-US" sz="900" dirty="0"/>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53166" y="3156777"/>
            <a:ext cx="1278510" cy="12785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90579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Cloud App Discovery with TRITON</a:t>
            </a:r>
            <a:r>
              <a:rPr lang="en-US" sz="3200" baseline="30000" dirty="0" smtClean="0"/>
              <a:t>®</a:t>
            </a:r>
            <a:endParaRPr lang="en-US" sz="3600" baseline="30000" dirty="0"/>
          </a:p>
        </p:txBody>
      </p:sp>
      <p:sp>
        <p:nvSpPr>
          <p:cNvPr id="5" name="Text Placeholder 4"/>
          <p:cNvSpPr>
            <a:spLocks noGrp="1"/>
          </p:cNvSpPr>
          <p:nvPr>
            <p:ph type="body" sz="quarter" idx="11"/>
          </p:nvPr>
        </p:nvSpPr>
        <p:spPr/>
        <p:txBody>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612" y="3258097"/>
            <a:ext cx="3200400" cy="310342"/>
          </a:xfrm>
          <a:prstGeom prst="rect">
            <a:avLst/>
          </a:prstGeom>
        </p:spPr>
      </p:pic>
    </p:spTree>
    <p:extLst>
      <p:ext uri="{BB962C8B-B14F-4D97-AF65-F5344CB8AC3E}">
        <p14:creationId xmlns:p14="http://schemas.microsoft.com/office/powerpoint/2010/main" val="3806208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7891811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138" y="893"/>
            <a:ext cx="12228963" cy="6856214"/>
          </a:xfrm>
          <a:prstGeom prst="rect">
            <a:avLst/>
          </a:prstGeom>
        </p:spPr>
      </p:pic>
      <p:sp>
        <p:nvSpPr>
          <p:cNvPr id="5" name="Rectangle 4"/>
          <p:cNvSpPr/>
          <p:nvPr/>
        </p:nvSpPr>
        <p:spPr>
          <a:xfrm>
            <a:off x="-40138" y="893"/>
            <a:ext cx="12228963" cy="6856214"/>
          </a:xfrm>
          <a:prstGeom prst="rect">
            <a:avLst/>
          </a:prstGeom>
          <a:gradFill>
            <a:gsLst>
              <a:gs pos="0">
                <a:schemeClr val="bg1">
                  <a:alpha val="55000"/>
                </a:schemeClr>
              </a:gs>
              <a:gs pos="54000">
                <a:schemeClr val="bg1">
                  <a:alpha val="35000"/>
                </a:schemeClr>
              </a:gs>
              <a:gs pos="69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buSzPct val="110000"/>
            </a:pPr>
            <a:endParaRPr lang="en-GB" sz="3199">
              <a:solidFill>
                <a:srgbClr val="FFFFFF"/>
              </a:solidFill>
            </a:endParaRPr>
          </a:p>
        </p:txBody>
      </p:sp>
      <p:sp>
        <p:nvSpPr>
          <p:cNvPr id="7" name="TextBox 6"/>
          <p:cNvSpPr txBox="1"/>
          <p:nvPr/>
        </p:nvSpPr>
        <p:spPr>
          <a:xfrm>
            <a:off x="239286" y="3339978"/>
            <a:ext cx="8062796" cy="2471959"/>
          </a:xfrm>
          <a:prstGeom prst="rect">
            <a:avLst/>
          </a:prstGeom>
          <a:noFill/>
          <a:effectLst>
            <a:outerShdw blurRad="50800" dist="25400" dir="5400000" algn="t" rotWithShape="0">
              <a:schemeClr val="bg1">
                <a:alpha val="61000"/>
              </a:schemeClr>
            </a:outerShdw>
          </a:effectLst>
        </p:spPr>
        <p:txBody>
          <a:bodyPr wrap="square">
            <a:spAutoFit/>
          </a:bodyPr>
          <a:lstStyle/>
          <a:p>
            <a:pPr eaLnBrk="0" hangingPunct="0">
              <a:buClr>
                <a:srgbClr val="000000"/>
              </a:buClr>
              <a:buSzPct val="110000"/>
              <a:defRPr/>
            </a:pPr>
            <a:r>
              <a:rPr lang="en-US" sz="3866" b="1" dirty="0">
                <a:solidFill>
                  <a:srgbClr val="000000"/>
                </a:solidFill>
                <a:cs typeface="Calibri"/>
              </a:rPr>
              <a:t>WE ENABLE ORGANIZATIONS TO </a:t>
            </a:r>
            <a:r>
              <a:rPr lang="en-US" sz="3866" b="1" dirty="0">
                <a:solidFill>
                  <a:srgbClr val="CE1126"/>
                </a:solidFill>
                <a:cs typeface="Calibri"/>
              </a:rPr>
              <a:t>PREVENT DATA THEFT</a:t>
            </a:r>
            <a:br>
              <a:rPr lang="en-US" sz="3866" b="1" dirty="0">
                <a:solidFill>
                  <a:srgbClr val="CE1126"/>
                </a:solidFill>
                <a:cs typeface="Calibri"/>
              </a:rPr>
            </a:br>
            <a:r>
              <a:rPr lang="en-US" sz="3866" b="1" dirty="0">
                <a:solidFill>
                  <a:srgbClr val="000000"/>
                </a:solidFill>
                <a:cs typeface="Calibri"/>
              </a:rPr>
              <a:t>WHILE </a:t>
            </a:r>
            <a:r>
              <a:rPr lang="en-US" sz="3866" b="1" dirty="0">
                <a:solidFill>
                  <a:srgbClr val="CE1126"/>
                </a:solidFill>
                <a:cs typeface="Calibri"/>
              </a:rPr>
              <a:t>INNOVATING</a:t>
            </a:r>
            <a:r>
              <a:rPr lang="en-US" sz="3866" b="1" dirty="0">
                <a:solidFill>
                  <a:srgbClr val="000000"/>
                </a:solidFill>
                <a:cs typeface="Calibri"/>
              </a:rPr>
              <a:t> IN THIS</a:t>
            </a:r>
            <a:br>
              <a:rPr lang="en-US" sz="3866" b="1" dirty="0">
                <a:solidFill>
                  <a:srgbClr val="000000"/>
                </a:solidFill>
                <a:cs typeface="Calibri"/>
              </a:rPr>
            </a:br>
            <a:r>
              <a:rPr lang="en-US" sz="3866" b="1" dirty="0">
                <a:solidFill>
                  <a:srgbClr val="000000"/>
                </a:solidFill>
                <a:cs typeface="Calibri"/>
              </a:rPr>
              <a:t>AGE OF </a:t>
            </a:r>
            <a:r>
              <a:rPr lang="en-US" sz="3866" b="1" dirty="0">
                <a:solidFill>
                  <a:srgbClr val="CE1126"/>
                </a:solidFill>
                <a:cs typeface="Calibri"/>
              </a:rPr>
              <a:t>DISRUPTIVE CHANGE.</a:t>
            </a:r>
          </a:p>
        </p:txBody>
      </p:sp>
      <p:sp>
        <p:nvSpPr>
          <p:cNvPr id="8" name="TextBox 7"/>
          <p:cNvSpPr txBox="1">
            <a:spLocks noChangeArrowheads="1"/>
          </p:cNvSpPr>
          <p:nvPr/>
        </p:nvSpPr>
        <p:spPr bwMode="auto">
          <a:xfrm>
            <a:off x="10055780" y="6476207"/>
            <a:ext cx="1929897" cy="2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fontAlgn="base" hangingPunct="0">
              <a:spcBef>
                <a:spcPct val="20000"/>
              </a:spcBef>
              <a:spcAft>
                <a:spcPct val="0"/>
              </a:spcAft>
              <a:buClr>
                <a:srgbClr val="000000"/>
              </a:buClr>
              <a:buSzPct val="110000"/>
            </a:pPr>
            <a:r>
              <a:rPr lang="en-US" sz="1066" dirty="0">
                <a:solidFill>
                  <a:srgbClr val="FFFFFF"/>
                </a:solidFill>
                <a:cs typeface="Arial" charset="0"/>
              </a:rPr>
              <a:t>© 2015 Websense, Inc. </a:t>
            </a:r>
          </a:p>
        </p:txBody>
      </p:sp>
      <p:pic>
        <p:nvPicPr>
          <p:cNvPr id="11" name="Picture 3"/>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1668" t="34146" b="48374"/>
          <a:stretch/>
        </p:blipFill>
        <p:spPr bwMode="auto">
          <a:xfrm>
            <a:off x="316016" y="649961"/>
            <a:ext cx="6678455" cy="8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416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989681" y="6257941"/>
            <a:ext cx="671900" cy="317908"/>
          </a:xfrm>
          <a:prstGeom prst="rect">
            <a:avLst/>
          </a:prstGeom>
          <a:solidFill>
            <a:schemeClr val="bg1"/>
          </a:solidFill>
        </p:spPr>
        <p:txBody>
          <a:bodyPr rtlCol="0" anchor="ctr">
            <a:spAutoFit/>
          </a:bodyPr>
          <a:lstStyle/>
          <a:p>
            <a:pPr algn="ctr" eaLnBrk="0" fontAlgn="base" hangingPunct="0">
              <a:spcBef>
                <a:spcPct val="20000"/>
              </a:spcBef>
              <a:spcAft>
                <a:spcPct val="0"/>
              </a:spcAft>
              <a:buClr>
                <a:srgbClr val="000000"/>
              </a:buClr>
              <a:buSzPct val="110000"/>
            </a:pPr>
            <a:endParaRPr lang="en-US" sz="1466" dirty="0">
              <a:solidFill>
                <a:srgbClr val="000000"/>
              </a:solidFill>
            </a:endParaRPr>
          </a:p>
        </p:txBody>
      </p:sp>
      <p:sp>
        <p:nvSpPr>
          <p:cNvPr id="2" name="Title 1"/>
          <p:cNvSpPr>
            <a:spLocks noGrp="1"/>
          </p:cNvSpPr>
          <p:nvPr>
            <p:ph type="title"/>
          </p:nvPr>
        </p:nvSpPr>
        <p:spPr>
          <a:xfrm>
            <a:off x="300488" y="232673"/>
            <a:ext cx="11626997" cy="685621"/>
          </a:xfrm>
        </p:spPr>
        <p:txBody>
          <a:bodyPr>
            <a:noAutofit/>
          </a:bodyPr>
          <a:lstStyle/>
          <a:p>
            <a:r>
              <a:rPr lang="en-GB" dirty="0"/>
              <a:t>TRITON</a:t>
            </a:r>
            <a:r>
              <a:rPr lang="en-GB" baseline="30000" dirty="0"/>
              <a:t>®</a:t>
            </a:r>
            <a:r>
              <a:rPr lang="en-GB" dirty="0"/>
              <a:t> </a:t>
            </a:r>
            <a:r>
              <a:rPr lang="en-IN" dirty="0"/>
              <a:t>Data-Centric Security Platform</a:t>
            </a:r>
          </a:p>
        </p:txBody>
      </p:sp>
      <p:sp>
        <p:nvSpPr>
          <p:cNvPr id="3" name="Rounded Rectangle 2"/>
          <p:cNvSpPr/>
          <p:nvPr/>
        </p:nvSpPr>
        <p:spPr>
          <a:xfrm>
            <a:off x="431258" y="5878039"/>
            <a:ext cx="11038351" cy="526478"/>
          </a:xfrm>
          <a:prstGeom prst="roundRect">
            <a:avLst>
              <a:gd name="adj" fmla="val 18894"/>
            </a:avLst>
          </a:prstGeom>
          <a:solidFill>
            <a:schemeClr val="accent4">
              <a:lumMod val="75000"/>
            </a:schemeClr>
          </a:solidFill>
          <a:effectLst>
            <a:outerShdw blurRad="50800" dist="38100" dir="2700000" algn="tl" rotWithShape="0">
              <a:prstClr val="black">
                <a:alpha val="40000"/>
              </a:prstClr>
            </a:outerShdw>
          </a:effectLst>
        </p:spPr>
        <p:txBody>
          <a:bodyPr tIns="121888" bIns="121888" rtlCol="0" anchor="ctr">
            <a:spAutoFit/>
          </a:bodyPr>
          <a:lstStyle/>
          <a:p>
            <a:pPr algn="ctr" eaLnBrk="0" fontAlgn="base" hangingPunct="0">
              <a:spcBef>
                <a:spcPct val="20000"/>
              </a:spcBef>
              <a:spcAft>
                <a:spcPct val="0"/>
              </a:spcAft>
              <a:buClr>
                <a:srgbClr val="000000"/>
              </a:buClr>
              <a:buSzPct val="110000"/>
            </a:pPr>
            <a:r>
              <a:rPr lang="en-US" sz="1466" cap="small" dirty="0">
                <a:solidFill>
                  <a:srgbClr val="FFFFFF"/>
                </a:solidFill>
              </a:rPr>
              <a:t>Integrated Platform</a:t>
            </a:r>
          </a:p>
        </p:txBody>
      </p:sp>
      <p:grpSp>
        <p:nvGrpSpPr>
          <p:cNvPr id="5" name="Group 4"/>
          <p:cNvGrpSpPr/>
          <p:nvPr/>
        </p:nvGrpSpPr>
        <p:grpSpPr>
          <a:xfrm>
            <a:off x="431258" y="5289790"/>
            <a:ext cx="11038351" cy="526478"/>
            <a:chOff x="323528" y="3958445"/>
            <a:chExt cx="8280920" cy="394961"/>
          </a:xfrm>
          <a:effectLst>
            <a:outerShdw blurRad="50800" dist="38100" dir="2700000" algn="tl" rotWithShape="0">
              <a:prstClr val="black">
                <a:alpha val="40000"/>
              </a:prstClr>
            </a:outerShdw>
          </a:effectLst>
        </p:grpSpPr>
        <p:sp>
          <p:nvSpPr>
            <p:cNvPr id="89" name="Rounded Rectangle 88"/>
            <p:cNvSpPr/>
            <p:nvPr/>
          </p:nvSpPr>
          <p:spPr>
            <a:xfrm>
              <a:off x="323528" y="3958445"/>
              <a:ext cx="1584176" cy="394961"/>
            </a:xfrm>
            <a:prstGeom prst="roundRect">
              <a:avLst>
                <a:gd name="adj" fmla="val 18894"/>
              </a:avLst>
            </a:prstGeom>
            <a:solidFill>
              <a:schemeClr val="accent4">
                <a:lumMod val="75000"/>
              </a:schemeClr>
            </a:solidFill>
          </p:spPr>
          <p:txBody>
            <a:bodyPr tIns="121888" bIns="121888" rtlCol="0" anchor="ctr">
              <a:spAutoFit/>
            </a:bodyPr>
            <a:lstStyle/>
            <a:p>
              <a:pPr algn="ctr" eaLnBrk="0" fontAlgn="base" hangingPunct="0">
                <a:spcBef>
                  <a:spcPct val="20000"/>
                </a:spcBef>
                <a:spcAft>
                  <a:spcPct val="0"/>
                </a:spcAft>
                <a:buClr>
                  <a:srgbClr val="000000"/>
                </a:buClr>
                <a:buSzPct val="110000"/>
              </a:pPr>
              <a:r>
                <a:rPr lang="en-US" sz="1466" cap="small" dirty="0">
                  <a:solidFill>
                    <a:srgbClr val="FFFFFF"/>
                  </a:solidFill>
                </a:rPr>
                <a:t>Endpoint</a:t>
              </a:r>
            </a:p>
          </p:txBody>
        </p:sp>
        <p:sp>
          <p:nvSpPr>
            <p:cNvPr id="94" name="Rounded Rectangle 93"/>
            <p:cNvSpPr/>
            <p:nvPr/>
          </p:nvSpPr>
          <p:spPr>
            <a:xfrm>
              <a:off x="1997714" y="3958445"/>
              <a:ext cx="1584176" cy="394961"/>
            </a:xfrm>
            <a:prstGeom prst="roundRect">
              <a:avLst>
                <a:gd name="adj" fmla="val 18894"/>
              </a:avLst>
            </a:prstGeom>
            <a:solidFill>
              <a:schemeClr val="accent4">
                <a:lumMod val="75000"/>
              </a:schemeClr>
            </a:solidFill>
          </p:spPr>
          <p:txBody>
            <a:bodyPr tIns="121888" bIns="121888" rtlCol="0" anchor="ctr">
              <a:spAutoFit/>
            </a:bodyPr>
            <a:lstStyle/>
            <a:p>
              <a:pPr algn="ctr" eaLnBrk="0" fontAlgn="base" hangingPunct="0">
                <a:spcBef>
                  <a:spcPct val="20000"/>
                </a:spcBef>
                <a:spcAft>
                  <a:spcPct val="0"/>
                </a:spcAft>
                <a:buClr>
                  <a:srgbClr val="000000"/>
                </a:buClr>
                <a:buSzPct val="110000"/>
              </a:pPr>
              <a:r>
                <a:rPr lang="en-US" sz="1466" cap="small" dirty="0">
                  <a:solidFill>
                    <a:srgbClr val="FFFFFF"/>
                  </a:solidFill>
                </a:rPr>
                <a:t>Mobile</a:t>
              </a:r>
            </a:p>
          </p:txBody>
        </p:sp>
        <p:sp>
          <p:nvSpPr>
            <p:cNvPr id="95" name="Rounded Rectangle 94"/>
            <p:cNvSpPr/>
            <p:nvPr/>
          </p:nvSpPr>
          <p:spPr>
            <a:xfrm>
              <a:off x="3671900" y="3958445"/>
              <a:ext cx="1584176" cy="394961"/>
            </a:xfrm>
            <a:prstGeom prst="roundRect">
              <a:avLst>
                <a:gd name="adj" fmla="val 18894"/>
              </a:avLst>
            </a:prstGeom>
            <a:solidFill>
              <a:schemeClr val="accent4">
                <a:lumMod val="75000"/>
              </a:schemeClr>
            </a:solidFill>
          </p:spPr>
          <p:txBody>
            <a:bodyPr tIns="121888" bIns="121888" rtlCol="0" anchor="ctr">
              <a:spAutoFit/>
            </a:bodyPr>
            <a:lstStyle/>
            <a:p>
              <a:pPr algn="ctr" eaLnBrk="0" fontAlgn="base" hangingPunct="0">
                <a:spcBef>
                  <a:spcPct val="20000"/>
                </a:spcBef>
                <a:spcAft>
                  <a:spcPct val="0"/>
                </a:spcAft>
                <a:buClr>
                  <a:srgbClr val="000000"/>
                </a:buClr>
                <a:buSzPct val="110000"/>
              </a:pPr>
              <a:r>
                <a:rPr lang="en-US" sz="1466" cap="small" dirty="0">
                  <a:solidFill>
                    <a:srgbClr val="FFFFFF"/>
                  </a:solidFill>
                </a:rPr>
                <a:t>On-Premise</a:t>
              </a:r>
            </a:p>
          </p:txBody>
        </p:sp>
        <p:sp>
          <p:nvSpPr>
            <p:cNvPr id="96" name="Rounded Rectangle 95"/>
            <p:cNvSpPr/>
            <p:nvPr/>
          </p:nvSpPr>
          <p:spPr>
            <a:xfrm>
              <a:off x="5346086" y="3958445"/>
              <a:ext cx="1584176" cy="394961"/>
            </a:xfrm>
            <a:prstGeom prst="roundRect">
              <a:avLst>
                <a:gd name="adj" fmla="val 18894"/>
              </a:avLst>
            </a:prstGeom>
            <a:solidFill>
              <a:schemeClr val="accent4">
                <a:lumMod val="75000"/>
              </a:schemeClr>
            </a:solidFill>
          </p:spPr>
          <p:txBody>
            <a:bodyPr tIns="121888" bIns="121888" rtlCol="0" anchor="ctr">
              <a:spAutoFit/>
            </a:bodyPr>
            <a:lstStyle/>
            <a:p>
              <a:pPr algn="ctr" eaLnBrk="0" fontAlgn="base" hangingPunct="0">
                <a:spcBef>
                  <a:spcPct val="20000"/>
                </a:spcBef>
                <a:spcAft>
                  <a:spcPct val="0"/>
                </a:spcAft>
                <a:buClr>
                  <a:srgbClr val="000000"/>
                </a:buClr>
                <a:buSzPct val="110000"/>
              </a:pPr>
              <a:r>
                <a:rPr lang="en-US" sz="1466" cap="small" dirty="0">
                  <a:solidFill>
                    <a:srgbClr val="FFFFFF"/>
                  </a:solidFill>
                </a:rPr>
                <a:t>Hybrid</a:t>
              </a:r>
            </a:p>
          </p:txBody>
        </p:sp>
        <p:sp>
          <p:nvSpPr>
            <p:cNvPr id="97" name="Rounded Rectangle 96"/>
            <p:cNvSpPr/>
            <p:nvPr/>
          </p:nvSpPr>
          <p:spPr>
            <a:xfrm>
              <a:off x="7020272" y="3958445"/>
              <a:ext cx="1584176" cy="394961"/>
            </a:xfrm>
            <a:prstGeom prst="roundRect">
              <a:avLst>
                <a:gd name="adj" fmla="val 18894"/>
              </a:avLst>
            </a:prstGeom>
            <a:solidFill>
              <a:schemeClr val="accent4">
                <a:lumMod val="75000"/>
              </a:schemeClr>
            </a:solidFill>
          </p:spPr>
          <p:txBody>
            <a:bodyPr tIns="121888" bIns="121888" rtlCol="0" anchor="ctr">
              <a:spAutoFit/>
            </a:bodyPr>
            <a:lstStyle/>
            <a:p>
              <a:pPr algn="ctr" eaLnBrk="0" fontAlgn="base" hangingPunct="0">
                <a:spcBef>
                  <a:spcPct val="20000"/>
                </a:spcBef>
                <a:spcAft>
                  <a:spcPct val="0"/>
                </a:spcAft>
                <a:buClr>
                  <a:srgbClr val="000000"/>
                </a:buClr>
                <a:buSzPct val="110000"/>
              </a:pPr>
              <a:r>
                <a:rPr lang="en-US" sz="1466" cap="small" dirty="0">
                  <a:solidFill>
                    <a:srgbClr val="FFFFFF"/>
                  </a:solidFill>
                </a:rPr>
                <a:t>Cloud</a:t>
              </a:r>
            </a:p>
          </p:txBody>
        </p:sp>
      </p:grpSp>
      <p:grpSp>
        <p:nvGrpSpPr>
          <p:cNvPr id="6" name="Group 5"/>
          <p:cNvGrpSpPr/>
          <p:nvPr/>
        </p:nvGrpSpPr>
        <p:grpSpPr>
          <a:xfrm>
            <a:off x="431258" y="4701536"/>
            <a:ext cx="11038351" cy="526478"/>
            <a:chOff x="323528" y="3526397"/>
            <a:chExt cx="8280920" cy="394961"/>
          </a:xfrm>
          <a:effectLst>
            <a:outerShdw blurRad="50800" dist="38100" dir="2700000" algn="tl" rotWithShape="0">
              <a:prstClr val="black">
                <a:alpha val="40000"/>
              </a:prstClr>
            </a:outerShdw>
          </a:effectLst>
        </p:grpSpPr>
        <p:sp>
          <p:nvSpPr>
            <p:cNvPr id="98" name="Rounded Rectangle 97"/>
            <p:cNvSpPr/>
            <p:nvPr/>
          </p:nvSpPr>
          <p:spPr>
            <a:xfrm>
              <a:off x="323528" y="3526397"/>
              <a:ext cx="4032448" cy="394961"/>
            </a:xfrm>
            <a:prstGeom prst="roundRect">
              <a:avLst>
                <a:gd name="adj" fmla="val 18894"/>
              </a:avLst>
            </a:prstGeom>
            <a:solidFill>
              <a:schemeClr val="accent4">
                <a:lumMod val="75000"/>
              </a:schemeClr>
            </a:solidFill>
          </p:spPr>
          <p:txBody>
            <a:bodyPr tIns="121888" bIns="121888" rtlCol="0" anchor="ctr">
              <a:spAutoFit/>
            </a:bodyPr>
            <a:lstStyle/>
            <a:p>
              <a:pPr algn="ctr" eaLnBrk="0" fontAlgn="base" hangingPunct="0">
                <a:spcBef>
                  <a:spcPct val="20000"/>
                </a:spcBef>
                <a:spcAft>
                  <a:spcPct val="0"/>
                </a:spcAft>
                <a:buClr>
                  <a:srgbClr val="000000"/>
                </a:buClr>
                <a:buSzPct val="110000"/>
              </a:pPr>
              <a:r>
                <a:rPr lang="en-US" sz="1466" cap="small" dirty="0">
                  <a:solidFill>
                    <a:srgbClr val="FFFFFF"/>
                  </a:solidFill>
                </a:rPr>
                <a:t>Threat Intelligence</a:t>
              </a:r>
            </a:p>
          </p:txBody>
        </p:sp>
        <p:sp>
          <p:nvSpPr>
            <p:cNvPr id="99" name="Rounded Rectangle 98"/>
            <p:cNvSpPr/>
            <p:nvPr/>
          </p:nvSpPr>
          <p:spPr>
            <a:xfrm>
              <a:off x="4499992" y="3526397"/>
              <a:ext cx="4104456" cy="394961"/>
            </a:xfrm>
            <a:prstGeom prst="roundRect">
              <a:avLst>
                <a:gd name="adj" fmla="val 18894"/>
              </a:avLst>
            </a:prstGeom>
            <a:solidFill>
              <a:schemeClr val="accent4">
                <a:lumMod val="75000"/>
              </a:schemeClr>
            </a:solidFill>
          </p:spPr>
          <p:txBody>
            <a:bodyPr tIns="121888" bIns="121888" rtlCol="0" anchor="ctr">
              <a:spAutoFit/>
            </a:bodyPr>
            <a:lstStyle/>
            <a:p>
              <a:pPr algn="ctr" eaLnBrk="0" fontAlgn="base" hangingPunct="0">
                <a:spcBef>
                  <a:spcPct val="20000"/>
                </a:spcBef>
                <a:spcAft>
                  <a:spcPct val="0"/>
                </a:spcAft>
                <a:buClr>
                  <a:srgbClr val="000000"/>
                </a:buClr>
                <a:buSzPct val="110000"/>
              </a:pPr>
              <a:r>
                <a:rPr lang="en-US" sz="1466" cap="small" dirty="0">
                  <a:solidFill>
                    <a:srgbClr val="FFFFFF"/>
                  </a:solidFill>
                </a:rPr>
                <a:t>3</a:t>
              </a:r>
              <a:r>
                <a:rPr lang="en-US" sz="1466" cap="small" baseline="30000" dirty="0">
                  <a:solidFill>
                    <a:srgbClr val="FFFFFF"/>
                  </a:solidFill>
                </a:rPr>
                <a:t>rd</a:t>
              </a:r>
              <a:r>
                <a:rPr lang="en-US" sz="1466" cap="small" dirty="0">
                  <a:solidFill>
                    <a:srgbClr val="FFFFFF"/>
                  </a:solidFill>
                </a:rPr>
                <a:t> Party Feeds</a:t>
              </a:r>
            </a:p>
          </p:txBody>
        </p:sp>
      </p:grpSp>
      <p:sp>
        <p:nvSpPr>
          <p:cNvPr id="100" name="Rounded Rectangle 99"/>
          <p:cNvSpPr/>
          <p:nvPr/>
        </p:nvSpPr>
        <p:spPr>
          <a:xfrm>
            <a:off x="431258" y="2637801"/>
            <a:ext cx="3167527" cy="1871720"/>
          </a:xfrm>
          <a:prstGeom prst="roundRect">
            <a:avLst>
              <a:gd name="adj" fmla="val 18894"/>
            </a:avLst>
          </a:prstGeom>
          <a:solidFill>
            <a:srgbClr val="1480B0"/>
          </a:solidFill>
          <a:effectLst>
            <a:outerShdw blurRad="50800" dist="38100" dir="2700000" algn="tl" rotWithShape="0">
              <a:prstClr val="black">
                <a:alpha val="40000"/>
              </a:prstClr>
            </a:outerShdw>
          </a:effectLst>
        </p:spPr>
        <p:txBody>
          <a:bodyPr wrap="none" tIns="121888" bIns="121888" rtlCol="0" anchor="ctr">
            <a:noAutofit/>
          </a:bodyPr>
          <a:lstStyle/>
          <a:p>
            <a:pPr algn="ctr" eaLnBrk="0" fontAlgn="base" hangingPunct="0">
              <a:spcBef>
                <a:spcPct val="20000"/>
              </a:spcBef>
              <a:spcAft>
                <a:spcPct val="0"/>
              </a:spcAft>
              <a:buClr>
                <a:srgbClr val="000000"/>
              </a:buClr>
              <a:buSzPct val="110000"/>
            </a:pPr>
            <a:r>
              <a:rPr lang="en-US" sz="3732" b="1" dirty="0">
                <a:solidFill>
                  <a:srgbClr val="000000"/>
                </a:solidFill>
                <a:effectLst>
                  <a:outerShdw blurRad="50800" dist="38100" dir="2700000" algn="tl" rotWithShape="0">
                    <a:srgbClr val="FFFFFF">
                      <a:alpha val="80000"/>
                    </a:srgbClr>
                  </a:outerShdw>
                </a:effectLst>
              </a:rPr>
              <a:t>DATA</a:t>
            </a:r>
            <a:r>
              <a:rPr lang="en-US" sz="3199" b="1" dirty="0">
                <a:solidFill>
                  <a:srgbClr val="000000"/>
                </a:solidFill>
                <a:effectLst>
                  <a:outerShdw blurRad="50800" dist="38100" dir="2700000" algn="tl" rotWithShape="0">
                    <a:srgbClr val="FFFFFF">
                      <a:alpha val="80000"/>
                    </a:srgbClr>
                  </a:outerShdw>
                </a:effectLst>
              </a:rPr>
              <a:t/>
            </a:r>
            <a:br>
              <a:rPr lang="en-US" sz="3199" b="1" dirty="0">
                <a:solidFill>
                  <a:srgbClr val="000000"/>
                </a:solidFill>
                <a:effectLst>
                  <a:outerShdw blurRad="50800" dist="38100" dir="2700000" algn="tl" rotWithShape="0">
                    <a:srgbClr val="FFFFFF">
                      <a:alpha val="80000"/>
                    </a:srgbClr>
                  </a:outerShdw>
                </a:effectLst>
              </a:rPr>
            </a:br>
            <a:r>
              <a:rPr lang="en-US" sz="1866" b="1" cap="small" dirty="0">
                <a:solidFill>
                  <a:srgbClr val="000000"/>
                </a:solidFill>
                <a:effectLst>
                  <a:outerShdw blurRad="50800" dist="38100" dir="2700000" algn="tl" rotWithShape="0">
                    <a:srgbClr val="FFFFFF">
                      <a:alpha val="80000"/>
                    </a:srgbClr>
                  </a:outerShdw>
                </a:effectLst>
              </a:rPr>
              <a:t>Security</a:t>
            </a:r>
            <a:endParaRPr lang="en-US" sz="3199" b="1" cap="small" dirty="0">
              <a:solidFill>
                <a:srgbClr val="000000"/>
              </a:solidFill>
              <a:effectLst>
                <a:outerShdw blurRad="50800" dist="38100" dir="2700000" algn="tl" rotWithShape="0">
                  <a:srgbClr val="FFFFFF">
                    <a:alpha val="80000"/>
                  </a:srgbClr>
                </a:outerShdw>
              </a:effectLst>
            </a:endParaRPr>
          </a:p>
        </p:txBody>
      </p:sp>
      <p:sp>
        <p:nvSpPr>
          <p:cNvPr id="101" name="Rounded Rectangle 100"/>
          <p:cNvSpPr/>
          <p:nvPr/>
        </p:nvSpPr>
        <p:spPr>
          <a:xfrm>
            <a:off x="4366670" y="2637801"/>
            <a:ext cx="3167527" cy="1871720"/>
          </a:xfrm>
          <a:prstGeom prst="roundRect">
            <a:avLst>
              <a:gd name="adj" fmla="val 18894"/>
            </a:avLst>
          </a:prstGeom>
          <a:solidFill>
            <a:srgbClr val="1480B0"/>
          </a:solidFill>
          <a:effectLst>
            <a:outerShdw blurRad="50800" dist="38100" dir="2700000" algn="tl" rotWithShape="0">
              <a:prstClr val="black">
                <a:alpha val="40000"/>
              </a:prstClr>
            </a:outerShdw>
          </a:effectLst>
        </p:spPr>
        <p:txBody>
          <a:bodyPr wrap="none" tIns="121888" bIns="121888" rtlCol="0" anchor="ctr">
            <a:noAutofit/>
          </a:bodyPr>
          <a:lstStyle/>
          <a:p>
            <a:pPr algn="ctr" eaLnBrk="0" fontAlgn="base" hangingPunct="0">
              <a:spcBef>
                <a:spcPct val="20000"/>
              </a:spcBef>
              <a:spcAft>
                <a:spcPct val="0"/>
              </a:spcAft>
              <a:buClr>
                <a:srgbClr val="000000"/>
              </a:buClr>
              <a:buSzPct val="110000"/>
            </a:pPr>
            <a:r>
              <a:rPr lang="en-US" sz="3732" b="1" dirty="0">
                <a:solidFill>
                  <a:srgbClr val="000000"/>
                </a:solidFill>
                <a:effectLst>
                  <a:outerShdw blurRad="50800" dist="38100" dir="2700000" algn="tl" rotWithShape="0">
                    <a:srgbClr val="FFFFFF">
                      <a:alpha val="80000"/>
                    </a:srgbClr>
                  </a:outerShdw>
                </a:effectLst>
              </a:rPr>
              <a:t>WEB</a:t>
            </a:r>
            <a:r>
              <a:rPr lang="en-US" sz="3199" b="1" dirty="0">
                <a:solidFill>
                  <a:srgbClr val="000000"/>
                </a:solidFill>
                <a:effectLst>
                  <a:outerShdw blurRad="50800" dist="38100" dir="2700000" algn="tl" rotWithShape="0">
                    <a:srgbClr val="FFFFFF">
                      <a:alpha val="80000"/>
                    </a:srgbClr>
                  </a:outerShdw>
                </a:effectLst>
              </a:rPr>
              <a:t/>
            </a:r>
            <a:br>
              <a:rPr lang="en-US" sz="3199" b="1" dirty="0">
                <a:solidFill>
                  <a:srgbClr val="000000"/>
                </a:solidFill>
                <a:effectLst>
                  <a:outerShdw blurRad="50800" dist="38100" dir="2700000" algn="tl" rotWithShape="0">
                    <a:srgbClr val="FFFFFF">
                      <a:alpha val="80000"/>
                    </a:srgbClr>
                  </a:outerShdw>
                </a:effectLst>
              </a:rPr>
            </a:br>
            <a:r>
              <a:rPr lang="en-US" sz="1866" b="1" cap="small" dirty="0">
                <a:solidFill>
                  <a:srgbClr val="000000"/>
                </a:solidFill>
                <a:effectLst>
                  <a:outerShdw blurRad="50800" dist="38100" dir="2700000" algn="tl" rotWithShape="0">
                    <a:srgbClr val="FFFFFF">
                      <a:alpha val="80000"/>
                    </a:srgbClr>
                  </a:outerShdw>
                </a:effectLst>
              </a:rPr>
              <a:t>Security</a:t>
            </a:r>
            <a:endParaRPr lang="en-US" sz="3199" b="1" dirty="0">
              <a:solidFill>
                <a:srgbClr val="000000"/>
              </a:solidFill>
              <a:effectLst>
                <a:outerShdw blurRad="50800" dist="38100" dir="2700000" algn="tl" rotWithShape="0">
                  <a:srgbClr val="FFFFFF">
                    <a:alpha val="80000"/>
                  </a:srgbClr>
                </a:outerShdw>
              </a:effectLst>
            </a:endParaRPr>
          </a:p>
        </p:txBody>
      </p:sp>
      <p:sp>
        <p:nvSpPr>
          <p:cNvPr id="104" name="Rounded Rectangle 103"/>
          <p:cNvSpPr/>
          <p:nvPr/>
        </p:nvSpPr>
        <p:spPr>
          <a:xfrm>
            <a:off x="8302082" y="2637801"/>
            <a:ext cx="3167527" cy="1871720"/>
          </a:xfrm>
          <a:prstGeom prst="roundRect">
            <a:avLst>
              <a:gd name="adj" fmla="val 18894"/>
            </a:avLst>
          </a:prstGeom>
          <a:solidFill>
            <a:srgbClr val="1480B0"/>
          </a:solidFill>
          <a:effectLst>
            <a:outerShdw blurRad="50800" dist="38100" dir="2700000" algn="tl" rotWithShape="0">
              <a:prstClr val="black">
                <a:alpha val="40000"/>
              </a:prstClr>
            </a:outerShdw>
          </a:effectLst>
        </p:spPr>
        <p:txBody>
          <a:bodyPr wrap="none" tIns="121888" bIns="121888" rtlCol="0" anchor="ctr">
            <a:noAutofit/>
          </a:bodyPr>
          <a:lstStyle/>
          <a:p>
            <a:pPr algn="ctr" eaLnBrk="0" fontAlgn="base" hangingPunct="0">
              <a:spcBef>
                <a:spcPct val="20000"/>
              </a:spcBef>
              <a:spcAft>
                <a:spcPct val="0"/>
              </a:spcAft>
              <a:buClr>
                <a:srgbClr val="000000"/>
              </a:buClr>
              <a:buSzPct val="110000"/>
            </a:pPr>
            <a:r>
              <a:rPr lang="en-US" sz="3732" b="1" dirty="0">
                <a:solidFill>
                  <a:srgbClr val="000000"/>
                </a:solidFill>
                <a:effectLst>
                  <a:outerShdw blurRad="50800" dist="38100" dir="2700000" algn="tl" rotWithShape="0">
                    <a:srgbClr val="FFFFFF">
                      <a:alpha val="80000"/>
                    </a:srgbClr>
                  </a:outerShdw>
                </a:effectLst>
              </a:rPr>
              <a:t>EMAIL</a:t>
            </a:r>
            <a:r>
              <a:rPr lang="en-US" sz="3199" b="1" dirty="0">
                <a:solidFill>
                  <a:srgbClr val="000000"/>
                </a:solidFill>
                <a:effectLst>
                  <a:outerShdw blurRad="50800" dist="38100" dir="2700000" algn="tl" rotWithShape="0">
                    <a:srgbClr val="FFFFFF">
                      <a:alpha val="80000"/>
                    </a:srgbClr>
                  </a:outerShdw>
                </a:effectLst>
              </a:rPr>
              <a:t/>
            </a:r>
            <a:br>
              <a:rPr lang="en-US" sz="3199" b="1" dirty="0">
                <a:solidFill>
                  <a:srgbClr val="000000"/>
                </a:solidFill>
                <a:effectLst>
                  <a:outerShdw blurRad="50800" dist="38100" dir="2700000" algn="tl" rotWithShape="0">
                    <a:srgbClr val="FFFFFF">
                      <a:alpha val="80000"/>
                    </a:srgbClr>
                  </a:outerShdw>
                </a:effectLst>
              </a:rPr>
            </a:br>
            <a:r>
              <a:rPr lang="en-US" sz="1866" b="1" cap="small" dirty="0">
                <a:solidFill>
                  <a:srgbClr val="000000"/>
                </a:solidFill>
                <a:effectLst>
                  <a:outerShdw blurRad="50800" dist="38100" dir="2700000" algn="tl" rotWithShape="0">
                    <a:srgbClr val="FFFFFF">
                      <a:alpha val="80000"/>
                    </a:srgbClr>
                  </a:outerShdw>
                </a:effectLst>
              </a:rPr>
              <a:t>Security</a:t>
            </a:r>
            <a:endParaRPr lang="en-US" sz="3199" b="1" dirty="0">
              <a:solidFill>
                <a:srgbClr val="000000"/>
              </a:solidFill>
              <a:effectLst>
                <a:outerShdw blurRad="50800" dist="38100" dir="2700000" algn="tl" rotWithShape="0">
                  <a:srgbClr val="FFFFFF">
                    <a:alpha val="80000"/>
                  </a:srgbClr>
                </a:outerShdw>
              </a:effectLst>
            </a:endParaRPr>
          </a:p>
        </p:txBody>
      </p:sp>
      <p:sp>
        <p:nvSpPr>
          <p:cNvPr id="105" name="Rounded Rectangle 104"/>
          <p:cNvSpPr/>
          <p:nvPr/>
        </p:nvSpPr>
        <p:spPr>
          <a:xfrm>
            <a:off x="431258" y="1917948"/>
            <a:ext cx="11038351" cy="526478"/>
          </a:xfrm>
          <a:prstGeom prst="roundRect">
            <a:avLst>
              <a:gd name="adj" fmla="val 18894"/>
            </a:avLst>
          </a:prstGeom>
          <a:solidFill>
            <a:srgbClr val="51656E"/>
          </a:solidFill>
          <a:effectLst>
            <a:outerShdw blurRad="50800" dist="38100" dir="2700000" algn="tl" rotWithShape="0">
              <a:prstClr val="black">
                <a:alpha val="40000"/>
              </a:prstClr>
            </a:outerShdw>
          </a:effectLst>
        </p:spPr>
        <p:txBody>
          <a:bodyPr tIns="121888" bIns="121888" rtlCol="0" anchor="ctr">
            <a:spAutoFit/>
          </a:bodyPr>
          <a:lstStyle/>
          <a:p>
            <a:pPr algn="ctr" eaLnBrk="0" fontAlgn="base" hangingPunct="0">
              <a:spcBef>
                <a:spcPct val="20000"/>
              </a:spcBef>
              <a:spcAft>
                <a:spcPct val="0"/>
              </a:spcAft>
              <a:buClr>
                <a:srgbClr val="000000"/>
              </a:buClr>
              <a:buSzPct val="110000"/>
            </a:pPr>
            <a:r>
              <a:rPr lang="en-US" sz="1466" cap="small" dirty="0">
                <a:solidFill>
                  <a:srgbClr val="FFFFFF"/>
                </a:solidFill>
              </a:rPr>
              <a:t>Unified Management</a:t>
            </a:r>
          </a:p>
        </p:txBody>
      </p:sp>
      <p:sp>
        <p:nvSpPr>
          <p:cNvPr id="4" name="TextBox 3"/>
          <p:cNvSpPr txBox="1"/>
          <p:nvPr/>
        </p:nvSpPr>
        <p:spPr>
          <a:xfrm>
            <a:off x="4846735" y="1144435"/>
            <a:ext cx="2207399" cy="748795"/>
          </a:xfrm>
          <a:prstGeom prst="rect">
            <a:avLst/>
          </a:prstGeom>
          <a:noFill/>
        </p:spPr>
        <p:txBody>
          <a:bodyPr wrap="none" rtlCol="0" anchor="b">
            <a:spAutoFit/>
          </a:bodyPr>
          <a:lstStyle/>
          <a:p>
            <a:pPr algn="ctr" eaLnBrk="0" fontAlgn="base" hangingPunct="0">
              <a:spcBef>
                <a:spcPct val="20000"/>
              </a:spcBef>
              <a:spcAft>
                <a:spcPct val="0"/>
              </a:spcAft>
              <a:buClr>
                <a:srgbClr val="000000"/>
              </a:buClr>
              <a:buSzPct val="110000"/>
            </a:pPr>
            <a:r>
              <a:rPr lang="en-US" sz="4266" b="1" dirty="0">
                <a:solidFill>
                  <a:srgbClr val="000000"/>
                </a:solidFill>
              </a:rPr>
              <a:t>TRITON</a:t>
            </a:r>
          </a:p>
        </p:txBody>
      </p:sp>
    </p:spTree>
    <p:extLst>
      <p:ext uri="{BB962C8B-B14F-4D97-AF65-F5344CB8AC3E}">
        <p14:creationId xmlns:p14="http://schemas.microsoft.com/office/powerpoint/2010/main" val="3240211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377154" y="933373"/>
            <a:ext cx="2860340" cy="5951111"/>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0446" y="933373"/>
            <a:ext cx="2860340" cy="5951111"/>
          </a:xfrm>
          <a:prstGeom prst="rect">
            <a:avLst/>
          </a:prstGeom>
          <a:noFill/>
          <a:ln w="9525">
            <a:noFill/>
            <a:miter lim="800000"/>
            <a:headEnd/>
            <a:tailEnd/>
          </a:ln>
          <a:effectLst/>
        </p:spPr>
      </p:pic>
      <p:pic>
        <p:nvPicPr>
          <p:cNvPr id="9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17559" y="933373"/>
            <a:ext cx="2860340" cy="5951111"/>
          </a:xfrm>
          <a:prstGeom prst="rect">
            <a:avLst/>
          </a:prstGeom>
          <a:noFill/>
          <a:ln w="9525">
            <a:noFill/>
            <a:miter lim="800000"/>
            <a:headEnd/>
            <a:tailEnd/>
          </a:ln>
          <a:effectLst/>
        </p:spPr>
      </p:pic>
      <p:pic>
        <p:nvPicPr>
          <p:cNvPr id="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53973" y="933373"/>
            <a:ext cx="2860340" cy="5951111"/>
          </a:xfrm>
          <a:prstGeom prst="rect">
            <a:avLst/>
          </a:prstGeom>
          <a:noFill/>
          <a:ln w="9525">
            <a:noFill/>
            <a:miter lim="800000"/>
            <a:headEnd/>
            <a:tailEnd/>
          </a:ln>
          <a:effectLst/>
        </p:spPr>
      </p:pic>
      <p:pic>
        <p:nvPicPr>
          <p:cNvPr id="92"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93570" y="933373"/>
            <a:ext cx="2860340" cy="5951111"/>
          </a:xfrm>
          <a:prstGeom prst="rect">
            <a:avLst/>
          </a:prstGeom>
          <a:noFill/>
          <a:ln w="9525">
            <a:noFill/>
            <a:miter lim="800000"/>
            <a:headEnd/>
            <a:tailEnd/>
          </a:ln>
          <a:effectLst/>
        </p:spPr>
      </p:pic>
      <p:sp>
        <p:nvSpPr>
          <p:cNvPr id="2" name="Title 1"/>
          <p:cNvSpPr>
            <a:spLocks noGrp="1"/>
          </p:cNvSpPr>
          <p:nvPr>
            <p:ph type="title"/>
          </p:nvPr>
        </p:nvSpPr>
        <p:spPr>
          <a:xfrm>
            <a:off x="300488" y="232673"/>
            <a:ext cx="11626997" cy="685621"/>
          </a:xfrm>
        </p:spPr>
        <p:txBody>
          <a:bodyPr>
            <a:noAutofit/>
          </a:bodyPr>
          <a:lstStyle/>
          <a:p>
            <a:r>
              <a:rPr lang="en-GB" dirty="0"/>
              <a:t>TRITON</a:t>
            </a:r>
            <a:r>
              <a:rPr lang="en-GB" baseline="30000" dirty="0"/>
              <a:t>®</a:t>
            </a:r>
            <a:r>
              <a:rPr lang="en-GB" dirty="0"/>
              <a:t> </a:t>
            </a:r>
            <a:r>
              <a:rPr lang="en-GB" dirty="0" smtClean="0"/>
              <a:t>Security Is </a:t>
            </a:r>
            <a:r>
              <a:rPr lang="en-IN" dirty="0"/>
              <a:t>Content-Aware</a:t>
            </a:r>
          </a:p>
        </p:txBody>
      </p:sp>
      <p:grpSp>
        <p:nvGrpSpPr>
          <p:cNvPr id="18" name="Group 99"/>
          <p:cNvGrpSpPr>
            <a:grpSpLocks/>
          </p:cNvGrpSpPr>
          <p:nvPr/>
        </p:nvGrpSpPr>
        <p:grpSpPr bwMode="auto">
          <a:xfrm>
            <a:off x="239127" y="4370399"/>
            <a:ext cx="9886683" cy="1041129"/>
            <a:chOff x="180155" y="3843454"/>
            <a:chExt cx="7416168" cy="781557"/>
          </a:xfrm>
        </p:grpSpPr>
        <p:sp>
          <p:nvSpPr>
            <p:cNvPr id="19" name="Rectangle 18"/>
            <p:cNvSpPr>
              <a:spLocks noChangeArrowheads="1"/>
            </p:cNvSpPr>
            <p:nvPr/>
          </p:nvSpPr>
          <p:spPr bwMode="auto">
            <a:xfrm>
              <a:off x="5249303" y="4249482"/>
              <a:ext cx="1656383" cy="347934"/>
            </a:xfrm>
            <a:prstGeom prst="rect">
              <a:avLst/>
            </a:prstGeom>
            <a:gradFill rotWithShape="1">
              <a:gsLst>
                <a:gs pos="0">
                  <a:srgbClr val="761800">
                    <a:alpha val="75000"/>
                  </a:srgbClr>
                </a:gs>
                <a:gs pos="50000">
                  <a:srgbClr val="FF3300">
                    <a:alpha val="75000"/>
                  </a:srgbClr>
                </a:gs>
                <a:gs pos="100000">
                  <a:srgbClr val="761800">
                    <a:alpha val="75000"/>
                  </a:srgbClr>
                </a:gs>
              </a:gsLst>
              <a:lin ang="0" scaled="1"/>
            </a:grad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endParaRPr lang="en-US" sz="1333" b="1" dirty="0">
                <a:solidFill>
                  <a:srgbClr val="000000"/>
                </a:solidFill>
                <a:cs typeface="Arial" panose="020B0604020202020204" pitchFamily="34" charset="0"/>
              </a:endParaRPr>
            </a:p>
          </p:txBody>
        </p:sp>
        <p:grpSp>
          <p:nvGrpSpPr>
            <p:cNvPr id="20" name="Group 90"/>
            <p:cNvGrpSpPr>
              <a:grpSpLocks/>
            </p:cNvGrpSpPr>
            <p:nvPr/>
          </p:nvGrpSpPr>
          <p:grpSpPr bwMode="auto">
            <a:xfrm>
              <a:off x="180155" y="3843454"/>
              <a:ext cx="5012394" cy="772026"/>
              <a:chOff x="180155" y="3843454"/>
              <a:chExt cx="5012394" cy="772026"/>
            </a:xfrm>
          </p:grpSpPr>
          <p:sp>
            <p:nvSpPr>
              <p:cNvPr id="23" name="Freeform 20"/>
              <p:cNvSpPr>
                <a:spLocks/>
              </p:cNvSpPr>
              <p:nvPr/>
            </p:nvSpPr>
            <p:spPr bwMode="auto">
              <a:xfrm>
                <a:off x="1781771" y="3843454"/>
                <a:ext cx="150797" cy="772026"/>
              </a:xfrm>
              <a:custGeom>
                <a:avLst/>
                <a:gdLst>
                  <a:gd name="T0" fmla="*/ 6 w 150"/>
                  <a:gd name="T1" fmla="*/ 0 h 690"/>
                  <a:gd name="T2" fmla="*/ 150 w 150"/>
                  <a:gd name="T3" fmla="*/ 462 h 690"/>
                  <a:gd name="T4" fmla="*/ 150 w 150"/>
                  <a:gd name="T5" fmla="*/ 690 h 690"/>
                  <a:gd name="T6" fmla="*/ 0 w 150"/>
                  <a:gd name="T7" fmla="*/ 228 h 690"/>
                  <a:gd name="T8" fmla="*/ 6 w 150"/>
                  <a:gd name="T9" fmla="*/ 0 h 690"/>
                  <a:gd name="T10" fmla="*/ 0 60000 65536"/>
                  <a:gd name="T11" fmla="*/ 0 60000 65536"/>
                  <a:gd name="T12" fmla="*/ 0 60000 65536"/>
                  <a:gd name="T13" fmla="*/ 0 60000 65536"/>
                  <a:gd name="T14" fmla="*/ 0 60000 65536"/>
                  <a:gd name="T15" fmla="*/ 0 w 150"/>
                  <a:gd name="T16" fmla="*/ 0 h 690"/>
                  <a:gd name="T17" fmla="*/ 150 w 150"/>
                  <a:gd name="T18" fmla="*/ 690 h 690"/>
                  <a:gd name="connsiteX0" fmla="*/ 6 w 150"/>
                  <a:gd name="connsiteY0" fmla="*/ 0 h 690"/>
                  <a:gd name="connsiteX1" fmla="*/ 150 w 150"/>
                  <a:gd name="connsiteY1" fmla="*/ 462 h 690"/>
                  <a:gd name="connsiteX2" fmla="*/ 150 w 150"/>
                  <a:gd name="connsiteY2" fmla="*/ 690 h 690"/>
                  <a:gd name="connsiteX3" fmla="*/ 0 w 150"/>
                  <a:gd name="connsiteY3" fmla="*/ 356 h 690"/>
                  <a:gd name="connsiteX4" fmla="*/ 6 w 150"/>
                  <a:gd name="connsiteY4" fmla="*/ 0 h 690"/>
                  <a:gd name="connsiteX0" fmla="*/ 6 w 150"/>
                  <a:gd name="connsiteY0" fmla="*/ 0 h 690"/>
                  <a:gd name="connsiteX1" fmla="*/ 150 w 150"/>
                  <a:gd name="connsiteY1" fmla="*/ 371 h 690"/>
                  <a:gd name="connsiteX2" fmla="*/ 150 w 150"/>
                  <a:gd name="connsiteY2" fmla="*/ 690 h 690"/>
                  <a:gd name="connsiteX3" fmla="*/ 0 w 150"/>
                  <a:gd name="connsiteY3" fmla="*/ 356 h 690"/>
                  <a:gd name="connsiteX4" fmla="*/ 6 w 150"/>
                  <a:gd name="connsiteY4" fmla="*/ 0 h 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 h="690">
                    <a:moveTo>
                      <a:pt x="6" y="0"/>
                    </a:moveTo>
                    <a:lnTo>
                      <a:pt x="150" y="371"/>
                    </a:lnTo>
                    <a:lnTo>
                      <a:pt x="150" y="690"/>
                    </a:lnTo>
                    <a:lnTo>
                      <a:pt x="0" y="356"/>
                    </a:lnTo>
                    <a:cubicBezTo>
                      <a:pt x="2" y="237"/>
                      <a:pt x="4" y="119"/>
                      <a:pt x="6" y="0"/>
                    </a:cubicBezTo>
                    <a:close/>
                  </a:path>
                </a:pathLst>
              </a:custGeom>
              <a:gradFill rotWithShape="1">
                <a:gsLst>
                  <a:gs pos="0">
                    <a:srgbClr val="761800">
                      <a:alpha val="75000"/>
                    </a:srgbClr>
                  </a:gs>
                  <a:gs pos="50000">
                    <a:srgbClr val="FF3300">
                      <a:alpha val="75000"/>
                    </a:srgbClr>
                  </a:gs>
                  <a:gs pos="100000">
                    <a:srgbClr val="761800">
                      <a:alpha val="75000"/>
                    </a:srgbClr>
                  </a:gs>
                </a:gsLst>
                <a:lin ang="0" scaled="1"/>
              </a:gradFill>
              <a:ln w="9525">
                <a:noFill/>
                <a:round/>
                <a:headEnd/>
                <a:tailEnd/>
              </a:ln>
            </p:spPr>
            <p:txBody>
              <a:bodyPr wrap="none" anchor="ctr"/>
              <a:lstStyle/>
              <a:p>
                <a:pPr eaLnBrk="0" fontAlgn="base" hangingPunct="0">
                  <a:spcBef>
                    <a:spcPct val="20000"/>
                  </a:spcBef>
                  <a:spcAft>
                    <a:spcPct val="0"/>
                  </a:spcAft>
                  <a:buClr>
                    <a:srgbClr val="000000"/>
                  </a:buClr>
                  <a:buSzPct val="110000"/>
                  <a:defRPr/>
                </a:pPr>
                <a:endParaRPr lang="en-US" sz="1333" b="1" dirty="0">
                  <a:solidFill>
                    <a:srgbClr val="000000"/>
                  </a:solidFill>
                  <a:cs typeface="Arial" panose="020B0604020202020204" pitchFamily="34" charset="0"/>
                </a:endParaRPr>
              </a:p>
            </p:txBody>
          </p:sp>
          <p:grpSp>
            <p:nvGrpSpPr>
              <p:cNvPr id="24" name="Group 15"/>
              <p:cNvGrpSpPr>
                <a:grpSpLocks/>
              </p:cNvGrpSpPr>
              <p:nvPr/>
            </p:nvGrpSpPr>
            <p:grpSpPr bwMode="auto">
              <a:xfrm>
                <a:off x="180155" y="3878048"/>
                <a:ext cx="5012394" cy="719684"/>
                <a:chOff x="268" y="1299"/>
                <a:chExt cx="3158" cy="454"/>
              </a:xfrm>
            </p:grpSpPr>
            <p:sp>
              <p:nvSpPr>
                <p:cNvPr id="25" name="Rectangle 16"/>
                <p:cNvSpPr>
                  <a:spLocks noChangeArrowheads="1"/>
                </p:cNvSpPr>
                <p:nvPr/>
              </p:nvSpPr>
              <p:spPr bwMode="auto">
                <a:xfrm>
                  <a:off x="268" y="1299"/>
                  <a:ext cx="1017" cy="219"/>
                </a:xfrm>
                <a:prstGeom prst="rect">
                  <a:avLst/>
                </a:prstGeom>
                <a:gradFill rotWithShape="1">
                  <a:gsLst>
                    <a:gs pos="0">
                      <a:srgbClr val="761800">
                        <a:alpha val="75000"/>
                      </a:srgbClr>
                    </a:gs>
                    <a:gs pos="50000">
                      <a:srgbClr val="FF3300">
                        <a:alpha val="75000"/>
                      </a:srgbClr>
                    </a:gs>
                    <a:gs pos="100000">
                      <a:srgbClr val="761800">
                        <a:alpha val="75000"/>
                      </a:srgbClr>
                    </a:gs>
                  </a:gsLst>
                  <a:lin ang="0" scaled="1"/>
                </a:grad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endParaRPr lang="en-US" sz="1333" b="1" dirty="0">
                    <a:solidFill>
                      <a:srgbClr val="000000"/>
                    </a:solidFill>
                    <a:cs typeface="Arial" panose="020B0604020202020204" pitchFamily="34" charset="0"/>
                  </a:endParaRPr>
                </a:p>
              </p:txBody>
            </p:sp>
            <p:sp>
              <p:nvSpPr>
                <p:cNvPr id="26" name="Rectangle 18"/>
                <p:cNvSpPr>
                  <a:spLocks noChangeArrowheads="1"/>
                </p:cNvSpPr>
                <p:nvPr/>
              </p:nvSpPr>
              <p:spPr bwMode="auto">
                <a:xfrm>
                  <a:off x="2395" y="1534"/>
                  <a:ext cx="1031" cy="219"/>
                </a:xfrm>
                <a:prstGeom prst="rect">
                  <a:avLst/>
                </a:prstGeom>
                <a:gradFill rotWithShape="1">
                  <a:gsLst>
                    <a:gs pos="0">
                      <a:srgbClr val="761800">
                        <a:alpha val="75000"/>
                      </a:srgbClr>
                    </a:gs>
                    <a:gs pos="50000">
                      <a:srgbClr val="FF3300">
                        <a:alpha val="75000"/>
                      </a:srgbClr>
                    </a:gs>
                    <a:gs pos="100000">
                      <a:srgbClr val="761800">
                        <a:alpha val="75000"/>
                      </a:srgbClr>
                    </a:gs>
                  </a:gsLst>
                  <a:lin ang="0" scaled="1"/>
                </a:grad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endParaRPr lang="en-US" sz="1333" b="1" dirty="0">
                    <a:solidFill>
                      <a:srgbClr val="000000"/>
                    </a:solidFill>
                    <a:cs typeface="Arial" panose="020B0604020202020204" pitchFamily="34" charset="0"/>
                  </a:endParaRPr>
                </a:p>
              </p:txBody>
            </p:sp>
            <p:sp>
              <p:nvSpPr>
                <p:cNvPr id="27" name="Rectangle 19"/>
                <p:cNvSpPr>
                  <a:spLocks noChangeArrowheads="1"/>
                </p:cNvSpPr>
                <p:nvPr/>
              </p:nvSpPr>
              <p:spPr bwMode="auto">
                <a:xfrm>
                  <a:off x="1375" y="1534"/>
                  <a:ext cx="978" cy="219"/>
                </a:xfrm>
                <a:prstGeom prst="rect">
                  <a:avLst/>
                </a:prstGeom>
                <a:gradFill rotWithShape="1">
                  <a:gsLst>
                    <a:gs pos="0">
                      <a:srgbClr val="761800">
                        <a:alpha val="75000"/>
                      </a:srgbClr>
                    </a:gs>
                    <a:gs pos="50000">
                      <a:srgbClr val="FF3300">
                        <a:alpha val="75000"/>
                      </a:srgbClr>
                    </a:gs>
                    <a:gs pos="100000">
                      <a:srgbClr val="761800">
                        <a:alpha val="75000"/>
                      </a:srgbClr>
                    </a:gs>
                  </a:gsLst>
                  <a:lin ang="0" scaled="1"/>
                </a:grad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endParaRPr lang="en-US" sz="1333" b="1" dirty="0">
                    <a:solidFill>
                      <a:srgbClr val="000000"/>
                    </a:solidFill>
                    <a:cs typeface="Arial" panose="020B0604020202020204" pitchFamily="34" charset="0"/>
                  </a:endParaRPr>
                </a:p>
              </p:txBody>
            </p:sp>
            <p:sp>
              <p:nvSpPr>
                <p:cNvPr id="28" name="Rectangle 22"/>
                <p:cNvSpPr>
                  <a:spLocks noChangeArrowheads="1"/>
                </p:cNvSpPr>
                <p:nvPr/>
              </p:nvSpPr>
              <p:spPr bwMode="auto">
                <a:xfrm>
                  <a:off x="2351" y="1534"/>
                  <a:ext cx="44" cy="219"/>
                </a:xfrm>
                <a:prstGeom prst="rect">
                  <a:avLst/>
                </a:prstGeom>
                <a:gradFill rotWithShape="1">
                  <a:gsLst>
                    <a:gs pos="0">
                      <a:srgbClr val="761800">
                        <a:alpha val="75000"/>
                      </a:srgbClr>
                    </a:gs>
                    <a:gs pos="50000">
                      <a:srgbClr val="FF3300">
                        <a:alpha val="75000"/>
                      </a:srgbClr>
                    </a:gs>
                    <a:gs pos="100000">
                      <a:srgbClr val="761800">
                        <a:alpha val="75000"/>
                      </a:srgbClr>
                    </a:gs>
                  </a:gsLst>
                  <a:lin ang="0" scaled="1"/>
                </a:grad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endParaRPr lang="en-US" sz="1333" b="1" dirty="0">
                    <a:solidFill>
                      <a:srgbClr val="000000"/>
                    </a:solidFill>
                    <a:cs typeface="Arial" panose="020B0604020202020204" pitchFamily="34" charset="0"/>
                  </a:endParaRPr>
                </a:p>
              </p:txBody>
            </p:sp>
          </p:grpSp>
        </p:grpSp>
        <p:sp>
          <p:nvSpPr>
            <p:cNvPr id="21" name="Right Arrow 92"/>
            <p:cNvSpPr>
              <a:spLocks noChangeArrowheads="1"/>
            </p:cNvSpPr>
            <p:nvPr/>
          </p:nvSpPr>
          <p:spPr bwMode="auto">
            <a:xfrm>
              <a:off x="6897044" y="4213591"/>
              <a:ext cx="699279" cy="411420"/>
            </a:xfrm>
            <a:prstGeom prst="rightArrow">
              <a:avLst>
                <a:gd name="adj1" fmla="val 50000"/>
                <a:gd name="adj2" fmla="val 50001"/>
              </a:avLst>
            </a:prstGeom>
            <a:gradFill rotWithShape="0">
              <a:gsLst>
                <a:gs pos="0">
                  <a:srgbClr val="761800">
                    <a:alpha val="75000"/>
                  </a:srgbClr>
                </a:gs>
                <a:gs pos="50000">
                  <a:srgbClr val="FF3300">
                    <a:alpha val="75000"/>
                  </a:srgbClr>
                </a:gs>
                <a:gs pos="100000">
                  <a:srgbClr val="761800">
                    <a:alpha val="75000"/>
                  </a:srgbClr>
                </a:gs>
              </a:gsLst>
              <a:lin ang="0" scaled="1"/>
            </a:gradFill>
            <a:ln w="9525" algn="ctr">
              <a:noFill/>
              <a:round/>
              <a:headEnd/>
              <a:tailEnd/>
            </a:ln>
          </p:spPr>
          <p:txBody>
            <a:bodyPr/>
            <a:lstStyle/>
            <a:p>
              <a:pPr eaLnBrk="0" fontAlgn="base" hangingPunct="0">
                <a:spcBef>
                  <a:spcPct val="20000"/>
                </a:spcBef>
                <a:spcAft>
                  <a:spcPct val="20000"/>
                </a:spcAft>
                <a:buClr>
                  <a:prstClr val="white"/>
                </a:buClr>
                <a:buSzPct val="110000"/>
                <a:buFontTx/>
                <a:buChar char="•"/>
              </a:pPr>
              <a:endParaRPr lang="en-US" sz="1333" dirty="0">
                <a:solidFill>
                  <a:srgbClr val="000000"/>
                </a:solidFill>
                <a:cs typeface="Arial" panose="020B0604020202020204" pitchFamily="34" charset="0"/>
              </a:endParaRPr>
            </a:p>
          </p:txBody>
        </p:sp>
        <p:sp>
          <p:nvSpPr>
            <p:cNvPr id="22" name="Rectangle 21"/>
            <p:cNvSpPr>
              <a:spLocks noChangeArrowheads="1"/>
            </p:cNvSpPr>
            <p:nvPr/>
          </p:nvSpPr>
          <p:spPr bwMode="auto">
            <a:xfrm>
              <a:off x="5143743" y="4249482"/>
              <a:ext cx="111907" cy="347934"/>
            </a:xfrm>
            <a:prstGeom prst="rect">
              <a:avLst/>
            </a:prstGeom>
            <a:gradFill rotWithShape="1">
              <a:gsLst>
                <a:gs pos="0">
                  <a:srgbClr val="761800">
                    <a:alpha val="75000"/>
                  </a:srgbClr>
                </a:gs>
                <a:gs pos="50000">
                  <a:srgbClr val="FF3300">
                    <a:alpha val="75000"/>
                  </a:srgbClr>
                </a:gs>
                <a:gs pos="100000">
                  <a:srgbClr val="761800">
                    <a:alpha val="75000"/>
                  </a:srgbClr>
                </a:gs>
              </a:gsLst>
              <a:lin ang="0" scaled="1"/>
            </a:grad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endParaRPr lang="en-US" sz="1333" b="1" dirty="0">
                <a:solidFill>
                  <a:srgbClr val="000000"/>
                </a:solidFill>
                <a:cs typeface="Arial" panose="020B0604020202020204" pitchFamily="34" charset="0"/>
              </a:endParaRPr>
            </a:p>
          </p:txBody>
        </p:sp>
      </p:grpSp>
      <p:sp>
        <p:nvSpPr>
          <p:cNvPr id="38" name="Rectangle 23"/>
          <p:cNvSpPr>
            <a:spLocks noChangeArrowheads="1"/>
          </p:cNvSpPr>
          <p:nvPr/>
        </p:nvSpPr>
        <p:spPr bwMode="auto">
          <a:xfrm>
            <a:off x="300488" y="1177180"/>
            <a:ext cx="2101053" cy="812588"/>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2399" dirty="0">
                <a:solidFill>
                  <a:srgbClr val="000000"/>
                </a:solidFill>
                <a:cs typeface="Arial" panose="020B0604020202020204" pitchFamily="34" charset="0"/>
              </a:rPr>
              <a:t>Who</a:t>
            </a:r>
          </a:p>
        </p:txBody>
      </p:sp>
      <p:sp>
        <p:nvSpPr>
          <p:cNvPr id="43" name="Rectangle 28"/>
          <p:cNvSpPr>
            <a:spLocks noChangeArrowheads="1"/>
          </p:cNvSpPr>
          <p:nvPr/>
        </p:nvSpPr>
        <p:spPr bwMode="auto">
          <a:xfrm>
            <a:off x="313185" y="4908600"/>
            <a:ext cx="2067445"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Legal</a:t>
            </a:r>
          </a:p>
        </p:txBody>
      </p:sp>
      <p:sp>
        <p:nvSpPr>
          <p:cNvPr id="46" name="Rectangle 31"/>
          <p:cNvSpPr>
            <a:spLocks noChangeArrowheads="1"/>
          </p:cNvSpPr>
          <p:nvPr/>
        </p:nvSpPr>
        <p:spPr bwMode="auto">
          <a:xfrm>
            <a:off x="313185" y="5397562"/>
            <a:ext cx="2067445" cy="509984"/>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Technical Support</a:t>
            </a:r>
          </a:p>
        </p:txBody>
      </p:sp>
      <p:sp>
        <p:nvSpPr>
          <p:cNvPr id="47" name="Rectangle 32"/>
          <p:cNvSpPr>
            <a:spLocks noChangeArrowheads="1"/>
          </p:cNvSpPr>
          <p:nvPr/>
        </p:nvSpPr>
        <p:spPr bwMode="auto">
          <a:xfrm>
            <a:off x="313185" y="5893154"/>
            <a:ext cx="2067445"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Engineering</a:t>
            </a:r>
          </a:p>
        </p:txBody>
      </p:sp>
      <p:sp>
        <p:nvSpPr>
          <p:cNvPr id="48" name="Rectangle 33"/>
          <p:cNvSpPr>
            <a:spLocks noChangeArrowheads="1"/>
          </p:cNvSpPr>
          <p:nvPr/>
        </p:nvSpPr>
        <p:spPr bwMode="auto">
          <a:xfrm>
            <a:off x="2518706" y="1177180"/>
            <a:ext cx="2039935" cy="810472"/>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2399" dirty="0">
                <a:solidFill>
                  <a:srgbClr val="000000"/>
                </a:solidFill>
                <a:cs typeface="Arial" panose="020B0604020202020204" pitchFamily="34" charset="0"/>
              </a:rPr>
              <a:t>What</a:t>
            </a:r>
          </a:p>
        </p:txBody>
      </p:sp>
      <p:sp>
        <p:nvSpPr>
          <p:cNvPr id="55" name="Rectangle 40"/>
          <p:cNvSpPr>
            <a:spLocks noChangeArrowheads="1"/>
          </p:cNvSpPr>
          <p:nvPr/>
        </p:nvSpPr>
        <p:spPr bwMode="auto">
          <a:xfrm>
            <a:off x="2596477" y="4909658"/>
            <a:ext cx="2044168" cy="505751"/>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Customer Records</a:t>
            </a:r>
          </a:p>
        </p:txBody>
      </p:sp>
      <p:sp>
        <p:nvSpPr>
          <p:cNvPr id="56" name="Rectangle 41"/>
          <p:cNvSpPr>
            <a:spLocks noChangeArrowheads="1"/>
          </p:cNvSpPr>
          <p:nvPr/>
        </p:nvSpPr>
        <p:spPr bwMode="auto">
          <a:xfrm>
            <a:off x="2596477" y="5426129"/>
            <a:ext cx="2042052"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Technical Doc</a:t>
            </a:r>
          </a:p>
        </p:txBody>
      </p:sp>
      <p:sp>
        <p:nvSpPr>
          <p:cNvPr id="57" name="Rectangle 42"/>
          <p:cNvSpPr>
            <a:spLocks noChangeArrowheads="1"/>
          </p:cNvSpPr>
          <p:nvPr/>
        </p:nvSpPr>
        <p:spPr bwMode="auto">
          <a:xfrm>
            <a:off x="2596477" y="5893154"/>
            <a:ext cx="2042052"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Competitive Info</a:t>
            </a:r>
          </a:p>
        </p:txBody>
      </p:sp>
      <p:sp>
        <p:nvSpPr>
          <p:cNvPr id="58" name="Rectangle 43"/>
          <p:cNvSpPr>
            <a:spLocks noChangeArrowheads="1"/>
          </p:cNvSpPr>
          <p:nvPr/>
        </p:nvSpPr>
        <p:spPr bwMode="auto">
          <a:xfrm>
            <a:off x="4750613" y="1177180"/>
            <a:ext cx="2067444" cy="812588"/>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2399" dirty="0">
                <a:solidFill>
                  <a:srgbClr val="000000"/>
                </a:solidFill>
                <a:cs typeface="Arial" panose="020B0604020202020204" pitchFamily="34" charset="0"/>
              </a:rPr>
              <a:t>Where</a:t>
            </a:r>
          </a:p>
        </p:txBody>
      </p:sp>
      <p:sp>
        <p:nvSpPr>
          <p:cNvPr id="63" name="Rectangle 48"/>
          <p:cNvSpPr>
            <a:spLocks noChangeArrowheads="1"/>
          </p:cNvSpPr>
          <p:nvPr/>
        </p:nvSpPr>
        <p:spPr bwMode="auto">
          <a:xfrm>
            <a:off x="4750614" y="4907544"/>
            <a:ext cx="2033586" cy="509983"/>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pPr>
            <a:r>
              <a:rPr lang="en-US" sz="1466" dirty="0">
                <a:solidFill>
                  <a:srgbClr val="000000"/>
                </a:solidFill>
                <a:cs typeface="Arial" panose="020B0604020202020204" pitchFamily="34" charset="0"/>
              </a:rPr>
              <a:t>Removable Media</a:t>
            </a:r>
          </a:p>
        </p:txBody>
      </p:sp>
      <p:sp>
        <p:nvSpPr>
          <p:cNvPr id="66" name="Rectangle 51"/>
          <p:cNvSpPr>
            <a:spLocks noChangeArrowheads="1"/>
          </p:cNvSpPr>
          <p:nvPr/>
        </p:nvSpPr>
        <p:spPr bwMode="auto">
          <a:xfrm>
            <a:off x="4750614" y="5397560"/>
            <a:ext cx="2033586"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Competitor</a:t>
            </a:r>
          </a:p>
        </p:txBody>
      </p:sp>
      <p:sp>
        <p:nvSpPr>
          <p:cNvPr id="67" name="Rectangle 52"/>
          <p:cNvSpPr>
            <a:spLocks noChangeArrowheads="1"/>
          </p:cNvSpPr>
          <p:nvPr/>
        </p:nvSpPr>
        <p:spPr bwMode="auto">
          <a:xfrm>
            <a:off x="4750614" y="5894213"/>
            <a:ext cx="2033586" cy="505752"/>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Analyst</a:t>
            </a:r>
          </a:p>
        </p:txBody>
      </p:sp>
      <p:sp>
        <p:nvSpPr>
          <p:cNvPr id="68" name="Rectangle 53"/>
          <p:cNvSpPr>
            <a:spLocks noChangeArrowheads="1"/>
          </p:cNvSpPr>
          <p:nvPr/>
        </p:nvSpPr>
        <p:spPr bwMode="auto">
          <a:xfrm>
            <a:off x="7015219" y="1177180"/>
            <a:ext cx="2054749" cy="812588"/>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2399" dirty="0">
                <a:solidFill>
                  <a:srgbClr val="000000"/>
                </a:solidFill>
                <a:cs typeface="Arial" panose="020B0604020202020204" pitchFamily="34" charset="0"/>
              </a:rPr>
              <a:t>How</a:t>
            </a:r>
          </a:p>
        </p:txBody>
      </p:sp>
      <p:sp>
        <p:nvSpPr>
          <p:cNvPr id="75" name="Rectangle 54"/>
          <p:cNvSpPr>
            <a:spLocks noChangeArrowheads="1"/>
          </p:cNvSpPr>
          <p:nvPr/>
        </p:nvSpPr>
        <p:spPr bwMode="auto">
          <a:xfrm>
            <a:off x="10032826" y="1996116"/>
            <a:ext cx="1548997" cy="507868"/>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1600" b="1" dirty="0">
                <a:solidFill>
                  <a:srgbClr val="000000"/>
                </a:solidFill>
                <a:cs typeface="Arial" panose="020B0604020202020204" pitchFamily="34" charset="0"/>
              </a:rPr>
              <a:t>Confirm</a:t>
            </a:r>
          </a:p>
        </p:txBody>
      </p:sp>
      <p:sp>
        <p:nvSpPr>
          <p:cNvPr id="76" name="Rectangle 55"/>
          <p:cNvSpPr>
            <a:spLocks noChangeArrowheads="1"/>
          </p:cNvSpPr>
          <p:nvPr/>
        </p:nvSpPr>
        <p:spPr bwMode="auto">
          <a:xfrm>
            <a:off x="10032826" y="2957700"/>
            <a:ext cx="1548997" cy="509983"/>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1600" b="1" dirty="0">
                <a:solidFill>
                  <a:srgbClr val="000000"/>
                </a:solidFill>
                <a:cs typeface="Arial" panose="020B0604020202020204" pitchFamily="34" charset="0"/>
              </a:rPr>
              <a:t>Notify</a:t>
            </a:r>
          </a:p>
        </p:txBody>
      </p:sp>
      <p:sp>
        <p:nvSpPr>
          <p:cNvPr id="77" name="Rectangle 56"/>
          <p:cNvSpPr>
            <a:spLocks noChangeArrowheads="1"/>
          </p:cNvSpPr>
          <p:nvPr/>
        </p:nvSpPr>
        <p:spPr bwMode="auto">
          <a:xfrm>
            <a:off x="10032826" y="3443540"/>
            <a:ext cx="1548997" cy="507868"/>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1600" b="1" dirty="0">
                <a:solidFill>
                  <a:srgbClr val="000000"/>
                </a:solidFill>
                <a:cs typeface="Arial" panose="020B0604020202020204" pitchFamily="34" charset="0"/>
              </a:rPr>
              <a:t>Remove</a:t>
            </a:r>
          </a:p>
        </p:txBody>
      </p:sp>
      <p:sp>
        <p:nvSpPr>
          <p:cNvPr id="78" name="Rectangle 57"/>
          <p:cNvSpPr>
            <a:spLocks noChangeArrowheads="1"/>
          </p:cNvSpPr>
          <p:nvPr/>
        </p:nvSpPr>
        <p:spPr bwMode="auto">
          <a:xfrm>
            <a:off x="10032826" y="4409547"/>
            <a:ext cx="1548997" cy="507868"/>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1600" b="1" dirty="0">
                <a:solidFill>
                  <a:srgbClr val="000000"/>
                </a:solidFill>
                <a:cs typeface="Arial" panose="020B0604020202020204" pitchFamily="34" charset="0"/>
              </a:rPr>
              <a:t>Audit</a:t>
            </a:r>
          </a:p>
        </p:txBody>
      </p:sp>
      <p:sp>
        <p:nvSpPr>
          <p:cNvPr id="79" name="Rectangle 58"/>
          <p:cNvSpPr>
            <a:spLocks noChangeArrowheads="1"/>
          </p:cNvSpPr>
          <p:nvPr/>
        </p:nvSpPr>
        <p:spPr bwMode="auto">
          <a:xfrm>
            <a:off x="10032826" y="3927072"/>
            <a:ext cx="1548997" cy="505752"/>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1600" b="1" dirty="0">
                <a:solidFill>
                  <a:srgbClr val="000000"/>
                </a:solidFill>
                <a:cs typeface="Arial" panose="020B0604020202020204" pitchFamily="34" charset="0"/>
              </a:rPr>
              <a:t>Quarantine</a:t>
            </a:r>
          </a:p>
        </p:txBody>
      </p:sp>
      <p:sp>
        <p:nvSpPr>
          <p:cNvPr id="80" name="Rectangle 59"/>
          <p:cNvSpPr>
            <a:spLocks noChangeArrowheads="1"/>
          </p:cNvSpPr>
          <p:nvPr/>
        </p:nvSpPr>
        <p:spPr bwMode="auto">
          <a:xfrm>
            <a:off x="10032826" y="2479650"/>
            <a:ext cx="1548997" cy="507868"/>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1600" b="1" dirty="0">
                <a:solidFill>
                  <a:srgbClr val="000000"/>
                </a:solidFill>
                <a:cs typeface="Arial" panose="020B0604020202020204" pitchFamily="34" charset="0"/>
              </a:rPr>
              <a:t>Block</a:t>
            </a:r>
          </a:p>
        </p:txBody>
      </p:sp>
      <p:sp>
        <p:nvSpPr>
          <p:cNvPr id="81" name="Rectangle 56"/>
          <p:cNvSpPr>
            <a:spLocks noChangeArrowheads="1"/>
          </p:cNvSpPr>
          <p:nvPr/>
        </p:nvSpPr>
        <p:spPr bwMode="auto">
          <a:xfrm>
            <a:off x="7044846" y="4908600"/>
            <a:ext cx="2025122"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pPr>
            <a:r>
              <a:rPr lang="en-US" sz="1466" dirty="0">
                <a:solidFill>
                  <a:srgbClr val="000000"/>
                </a:solidFill>
                <a:cs typeface="Arial" panose="020B0604020202020204" pitchFamily="34" charset="0"/>
              </a:rPr>
              <a:t>File Copy</a:t>
            </a:r>
          </a:p>
        </p:txBody>
      </p:sp>
      <p:sp>
        <p:nvSpPr>
          <p:cNvPr id="82" name="Rectangle 57"/>
          <p:cNvSpPr>
            <a:spLocks noChangeArrowheads="1"/>
          </p:cNvSpPr>
          <p:nvPr/>
        </p:nvSpPr>
        <p:spPr bwMode="auto">
          <a:xfrm>
            <a:off x="7044846" y="5893154"/>
            <a:ext cx="2025122"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Copy/Paste</a:t>
            </a:r>
          </a:p>
        </p:txBody>
      </p:sp>
      <p:sp>
        <p:nvSpPr>
          <p:cNvPr id="83" name="Rectangle 58"/>
          <p:cNvSpPr>
            <a:spLocks noChangeArrowheads="1"/>
          </p:cNvSpPr>
          <p:nvPr/>
        </p:nvSpPr>
        <p:spPr bwMode="auto">
          <a:xfrm>
            <a:off x="7044846" y="5427188"/>
            <a:ext cx="2025122" cy="505752"/>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Print Screen</a:t>
            </a:r>
          </a:p>
        </p:txBody>
      </p:sp>
      <p:sp>
        <p:nvSpPr>
          <p:cNvPr id="84" name="Rectangle 53"/>
          <p:cNvSpPr>
            <a:spLocks noChangeArrowheads="1"/>
          </p:cNvSpPr>
          <p:nvPr/>
        </p:nvSpPr>
        <p:spPr bwMode="auto">
          <a:xfrm>
            <a:off x="10020129" y="1177180"/>
            <a:ext cx="1574390" cy="812588"/>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2399" b="1" dirty="0">
                <a:solidFill>
                  <a:srgbClr val="000000"/>
                </a:solidFill>
                <a:cs typeface="Arial" panose="020B0604020202020204" pitchFamily="34" charset="0"/>
              </a:rPr>
              <a:t>Action</a:t>
            </a:r>
          </a:p>
        </p:txBody>
      </p:sp>
      <p:sp>
        <p:nvSpPr>
          <p:cNvPr id="85" name="Rectangle 57"/>
          <p:cNvSpPr>
            <a:spLocks noChangeArrowheads="1"/>
          </p:cNvSpPr>
          <p:nvPr/>
        </p:nvSpPr>
        <p:spPr bwMode="auto">
          <a:xfrm>
            <a:off x="10032826" y="4908600"/>
            <a:ext cx="1548997" cy="507868"/>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1600" b="1" dirty="0">
                <a:solidFill>
                  <a:srgbClr val="000000"/>
                </a:solidFill>
                <a:cs typeface="Arial" panose="020B0604020202020204" pitchFamily="34" charset="0"/>
              </a:rPr>
              <a:t>Encryption</a:t>
            </a:r>
          </a:p>
        </p:txBody>
      </p:sp>
      <p:grpSp>
        <p:nvGrpSpPr>
          <p:cNvPr id="5" name="Group 4"/>
          <p:cNvGrpSpPr/>
          <p:nvPr/>
        </p:nvGrpSpPr>
        <p:grpSpPr>
          <a:xfrm>
            <a:off x="239113" y="2973058"/>
            <a:ext cx="9886698" cy="1955292"/>
            <a:chOff x="179381" y="2146300"/>
            <a:chExt cx="7416955" cy="1466851"/>
          </a:xfrm>
        </p:grpSpPr>
        <p:grpSp>
          <p:nvGrpSpPr>
            <p:cNvPr id="30" name="Group 7"/>
            <p:cNvGrpSpPr>
              <a:grpSpLocks/>
            </p:cNvGrpSpPr>
            <p:nvPr/>
          </p:nvGrpSpPr>
          <p:grpSpPr bwMode="auto">
            <a:xfrm>
              <a:off x="179381" y="2146300"/>
              <a:ext cx="6717603" cy="1466851"/>
              <a:chOff x="700" y="-160"/>
              <a:chExt cx="4231" cy="924"/>
            </a:xfrm>
          </p:grpSpPr>
          <p:sp>
            <p:nvSpPr>
              <p:cNvPr id="32" name="Rectangle 8"/>
              <p:cNvSpPr>
                <a:spLocks noChangeArrowheads="1"/>
              </p:cNvSpPr>
              <p:nvPr/>
            </p:nvSpPr>
            <p:spPr bwMode="auto">
              <a:xfrm>
                <a:off x="700" y="73"/>
                <a:ext cx="1018" cy="230"/>
              </a:xfrm>
              <a:prstGeom prst="rect">
                <a:avLst/>
              </a:prstGeom>
              <a:gradFill rotWithShape="1">
                <a:gsLst>
                  <a:gs pos="0">
                    <a:srgbClr val="76762F">
                      <a:alpha val="75000"/>
                    </a:srgbClr>
                  </a:gs>
                  <a:gs pos="50000">
                    <a:srgbClr val="FFFF66">
                      <a:alpha val="75000"/>
                    </a:srgbClr>
                  </a:gs>
                  <a:gs pos="100000">
                    <a:srgbClr val="76762F">
                      <a:alpha val="75000"/>
                    </a:srgbClr>
                  </a:gs>
                </a:gsLst>
                <a:lin ang="0" scaled="1"/>
              </a:grad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endParaRPr lang="en-US" sz="1333" b="1" dirty="0">
                  <a:solidFill>
                    <a:srgbClr val="000000"/>
                  </a:solidFill>
                  <a:cs typeface="Arial" panose="020B0604020202020204" pitchFamily="34" charset="0"/>
                </a:endParaRPr>
              </a:p>
            </p:txBody>
          </p:sp>
          <p:sp>
            <p:nvSpPr>
              <p:cNvPr id="33" name="Rectangle 9"/>
              <p:cNvSpPr>
                <a:spLocks noChangeArrowheads="1"/>
              </p:cNvSpPr>
              <p:nvPr/>
            </p:nvSpPr>
            <p:spPr bwMode="auto">
              <a:xfrm>
                <a:off x="1800" y="527"/>
                <a:ext cx="989" cy="229"/>
              </a:xfrm>
              <a:prstGeom prst="rect">
                <a:avLst/>
              </a:prstGeom>
              <a:gradFill rotWithShape="1">
                <a:gsLst>
                  <a:gs pos="0">
                    <a:srgbClr val="76762F">
                      <a:alpha val="75000"/>
                    </a:srgbClr>
                  </a:gs>
                  <a:gs pos="50000">
                    <a:srgbClr val="FFFF66">
                      <a:alpha val="75000"/>
                    </a:srgbClr>
                  </a:gs>
                  <a:gs pos="100000">
                    <a:srgbClr val="76762F">
                      <a:alpha val="75000"/>
                    </a:srgbClr>
                  </a:gs>
                </a:gsLst>
                <a:lin ang="0" scaled="1"/>
              </a:grad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endParaRPr lang="en-US" sz="1333" b="1" dirty="0">
                  <a:solidFill>
                    <a:srgbClr val="000000"/>
                  </a:solidFill>
                  <a:cs typeface="Arial" panose="020B0604020202020204" pitchFamily="34" charset="0"/>
                </a:endParaRPr>
              </a:p>
            </p:txBody>
          </p:sp>
          <p:sp>
            <p:nvSpPr>
              <p:cNvPr id="34" name="Rectangle 10"/>
              <p:cNvSpPr>
                <a:spLocks noChangeArrowheads="1"/>
              </p:cNvSpPr>
              <p:nvPr/>
            </p:nvSpPr>
            <p:spPr bwMode="auto">
              <a:xfrm>
                <a:off x="2844" y="-157"/>
                <a:ext cx="985" cy="229"/>
              </a:xfrm>
              <a:prstGeom prst="rect">
                <a:avLst/>
              </a:prstGeom>
              <a:gradFill rotWithShape="1">
                <a:gsLst>
                  <a:gs pos="0">
                    <a:srgbClr val="76762F">
                      <a:alpha val="75000"/>
                    </a:srgbClr>
                  </a:gs>
                  <a:gs pos="50000">
                    <a:srgbClr val="FFFF66">
                      <a:alpha val="75000"/>
                    </a:srgbClr>
                  </a:gs>
                  <a:gs pos="100000">
                    <a:srgbClr val="76762F">
                      <a:alpha val="75000"/>
                    </a:srgbClr>
                  </a:gs>
                </a:gsLst>
                <a:lin ang="0" scaled="1"/>
              </a:grad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endParaRPr lang="en-US" sz="1333" b="1" dirty="0">
                  <a:solidFill>
                    <a:srgbClr val="000000"/>
                  </a:solidFill>
                  <a:cs typeface="Arial" panose="020B0604020202020204" pitchFamily="34" charset="0"/>
                </a:endParaRPr>
              </a:p>
            </p:txBody>
          </p:sp>
          <p:sp>
            <p:nvSpPr>
              <p:cNvPr id="35" name="Rectangle 11"/>
              <p:cNvSpPr>
                <a:spLocks noChangeArrowheads="1"/>
              </p:cNvSpPr>
              <p:nvPr/>
            </p:nvSpPr>
            <p:spPr bwMode="auto">
              <a:xfrm>
                <a:off x="3889" y="292"/>
                <a:ext cx="1042" cy="229"/>
              </a:xfrm>
              <a:prstGeom prst="rect">
                <a:avLst/>
              </a:prstGeom>
              <a:gradFill rotWithShape="1">
                <a:gsLst>
                  <a:gs pos="0">
                    <a:srgbClr val="76762F">
                      <a:alpha val="75000"/>
                    </a:srgbClr>
                  </a:gs>
                  <a:gs pos="50000">
                    <a:srgbClr val="FFFF66">
                      <a:alpha val="75000"/>
                    </a:srgbClr>
                  </a:gs>
                  <a:gs pos="100000">
                    <a:srgbClr val="76762F">
                      <a:alpha val="75000"/>
                    </a:srgbClr>
                  </a:gs>
                </a:gsLst>
                <a:lin ang="0" scaled="1"/>
              </a:grad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endParaRPr lang="en-US" sz="1333" b="1" dirty="0">
                  <a:solidFill>
                    <a:srgbClr val="000000"/>
                  </a:solidFill>
                  <a:cs typeface="Arial" panose="020B0604020202020204" pitchFamily="34" charset="0"/>
                </a:endParaRPr>
              </a:p>
            </p:txBody>
          </p:sp>
          <p:sp>
            <p:nvSpPr>
              <p:cNvPr id="36" name="Freeform 12"/>
              <p:cNvSpPr>
                <a:spLocks/>
              </p:cNvSpPr>
              <p:nvPr/>
            </p:nvSpPr>
            <p:spPr bwMode="auto">
              <a:xfrm>
                <a:off x="1709" y="74"/>
                <a:ext cx="104" cy="690"/>
              </a:xfrm>
              <a:custGeom>
                <a:avLst/>
                <a:gdLst>
                  <a:gd name="T0" fmla="*/ 6 w 150"/>
                  <a:gd name="T1" fmla="*/ 0 h 690"/>
                  <a:gd name="T2" fmla="*/ 150 w 150"/>
                  <a:gd name="T3" fmla="*/ 462 h 690"/>
                  <a:gd name="T4" fmla="*/ 150 w 150"/>
                  <a:gd name="T5" fmla="*/ 690 h 690"/>
                  <a:gd name="T6" fmla="*/ 0 w 150"/>
                  <a:gd name="T7" fmla="*/ 228 h 690"/>
                  <a:gd name="T8" fmla="*/ 6 w 150"/>
                  <a:gd name="T9" fmla="*/ 0 h 690"/>
                  <a:gd name="T10" fmla="*/ 0 60000 65536"/>
                  <a:gd name="T11" fmla="*/ 0 60000 65536"/>
                  <a:gd name="T12" fmla="*/ 0 60000 65536"/>
                  <a:gd name="T13" fmla="*/ 0 60000 65536"/>
                  <a:gd name="T14" fmla="*/ 0 60000 65536"/>
                  <a:gd name="T15" fmla="*/ 0 w 150"/>
                  <a:gd name="T16" fmla="*/ 0 h 690"/>
                  <a:gd name="T17" fmla="*/ 150 w 150"/>
                  <a:gd name="T18" fmla="*/ 690 h 690"/>
                </a:gdLst>
                <a:ahLst/>
                <a:cxnLst>
                  <a:cxn ang="T10">
                    <a:pos x="T0" y="T1"/>
                  </a:cxn>
                  <a:cxn ang="T11">
                    <a:pos x="T2" y="T3"/>
                  </a:cxn>
                  <a:cxn ang="T12">
                    <a:pos x="T4" y="T5"/>
                  </a:cxn>
                  <a:cxn ang="T13">
                    <a:pos x="T6" y="T7"/>
                  </a:cxn>
                  <a:cxn ang="T14">
                    <a:pos x="T8" y="T9"/>
                  </a:cxn>
                </a:cxnLst>
                <a:rect l="T15" t="T16" r="T17" b="T18"/>
                <a:pathLst>
                  <a:path w="150" h="690">
                    <a:moveTo>
                      <a:pt x="6" y="0"/>
                    </a:moveTo>
                    <a:lnTo>
                      <a:pt x="150" y="462"/>
                    </a:lnTo>
                    <a:lnTo>
                      <a:pt x="150" y="690"/>
                    </a:lnTo>
                    <a:lnTo>
                      <a:pt x="0" y="228"/>
                    </a:lnTo>
                    <a:lnTo>
                      <a:pt x="6" y="0"/>
                    </a:lnTo>
                    <a:close/>
                  </a:path>
                </a:pathLst>
              </a:custGeom>
              <a:gradFill rotWithShape="1">
                <a:gsLst>
                  <a:gs pos="0">
                    <a:srgbClr val="76762F">
                      <a:alpha val="75000"/>
                    </a:srgbClr>
                  </a:gs>
                  <a:gs pos="50000">
                    <a:srgbClr val="FFFF66">
                      <a:alpha val="75000"/>
                    </a:srgbClr>
                  </a:gs>
                  <a:gs pos="100000">
                    <a:srgbClr val="76762F">
                      <a:alpha val="75000"/>
                    </a:srgbClr>
                  </a:gs>
                </a:gsLst>
                <a:lin ang="0" scaled="1"/>
              </a:gradFill>
              <a:ln w="9525">
                <a:noFill/>
                <a:round/>
                <a:headEnd/>
                <a:tailEnd/>
              </a:ln>
            </p:spPr>
            <p:txBody>
              <a:bodyPr wrap="none" anchor="ctr"/>
              <a:lstStyle/>
              <a:p>
                <a:pPr eaLnBrk="0" fontAlgn="base" hangingPunct="0">
                  <a:spcBef>
                    <a:spcPct val="20000"/>
                  </a:spcBef>
                  <a:spcAft>
                    <a:spcPct val="0"/>
                  </a:spcAft>
                  <a:buClr>
                    <a:srgbClr val="000000"/>
                  </a:buClr>
                  <a:buSzPct val="110000"/>
                  <a:defRPr/>
                </a:pPr>
                <a:endParaRPr lang="en-US" sz="1333" b="1" dirty="0">
                  <a:solidFill>
                    <a:srgbClr val="000000"/>
                  </a:solidFill>
                  <a:cs typeface="Arial" panose="020B0604020202020204" pitchFamily="34" charset="0"/>
                </a:endParaRPr>
              </a:p>
            </p:txBody>
          </p:sp>
          <p:sp>
            <p:nvSpPr>
              <p:cNvPr id="37" name="Freeform 14"/>
              <p:cNvSpPr>
                <a:spLocks/>
              </p:cNvSpPr>
              <p:nvPr/>
            </p:nvSpPr>
            <p:spPr bwMode="auto">
              <a:xfrm>
                <a:off x="3823" y="-160"/>
                <a:ext cx="66" cy="690"/>
              </a:xfrm>
              <a:custGeom>
                <a:avLst/>
                <a:gdLst>
                  <a:gd name="T0" fmla="*/ 6 w 150"/>
                  <a:gd name="T1" fmla="*/ 0 h 690"/>
                  <a:gd name="T2" fmla="*/ 150 w 150"/>
                  <a:gd name="T3" fmla="*/ 462 h 690"/>
                  <a:gd name="T4" fmla="*/ 150 w 150"/>
                  <a:gd name="T5" fmla="*/ 690 h 690"/>
                  <a:gd name="T6" fmla="*/ 0 w 150"/>
                  <a:gd name="T7" fmla="*/ 228 h 690"/>
                  <a:gd name="T8" fmla="*/ 6 w 150"/>
                  <a:gd name="T9" fmla="*/ 0 h 690"/>
                  <a:gd name="T10" fmla="*/ 0 60000 65536"/>
                  <a:gd name="T11" fmla="*/ 0 60000 65536"/>
                  <a:gd name="T12" fmla="*/ 0 60000 65536"/>
                  <a:gd name="T13" fmla="*/ 0 60000 65536"/>
                  <a:gd name="T14" fmla="*/ 0 60000 65536"/>
                  <a:gd name="T15" fmla="*/ 0 w 150"/>
                  <a:gd name="T16" fmla="*/ 0 h 690"/>
                  <a:gd name="T17" fmla="*/ 150 w 150"/>
                  <a:gd name="T18" fmla="*/ 690 h 690"/>
                </a:gdLst>
                <a:ahLst/>
                <a:cxnLst>
                  <a:cxn ang="T10">
                    <a:pos x="T0" y="T1"/>
                  </a:cxn>
                  <a:cxn ang="T11">
                    <a:pos x="T2" y="T3"/>
                  </a:cxn>
                  <a:cxn ang="T12">
                    <a:pos x="T4" y="T5"/>
                  </a:cxn>
                  <a:cxn ang="T13">
                    <a:pos x="T6" y="T7"/>
                  </a:cxn>
                  <a:cxn ang="T14">
                    <a:pos x="T8" y="T9"/>
                  </a:cxn>
                </a:cxnLst>
                <a:rect l="T15" t="T16" r="T17" b="T18"/>
                <a:pathLst>
                  <a:path w="150" h="690">
                    <a:moveTo>
                      <a:pt x="6" y="0"/>
                    </a:moveTo>
                    <a:lnTo>
                      <a:pt x="150" y="462"/>
                    </a:lnTo>
                    <a:lnTo>
                      <a:pt x="150" y="690"/>
                    </a:lnTo>
                    <a:lnTo>
                      <a:pt x="0" y="228"/>
                    </a:lnTo>
                    <a:lnTo>
                      <a:pt x="6" y="0"/>
                    </a:lnTo>
                    <a:close/>
                  </a:path>
                </a:pathLst>
              </a:custGeom>
              <a:gradFill rotWithShape="1">
                <a:gsLst>
                  <a:gs pos="0">
                    <a:srgbClr val="76762F">
                      <a:alpha val="75000"/>
                    </a:srgbClr>
                  </a:gs>
                  <a:gs pos="50000">
                    <a:srgbClr val="FFFF66">
                      <a:alpha val="75000"/>
                    </a:srgbClr>
                  </a:gs>
                  <a:gs pos="100000">
                    <a:srgbClr val="76762F">
                      <a:alpha val="75000"/>
                    </a:srgbClr>
                  </a:gs>
                </a:gsLst>
                <a:lin ang="0" scaled="1"/>
              </a:gradFill>
              <a:ln w="9525">
                <a:noFill/>
                <a:round/>
                <a:headEnd/>
                <a:tailEnd/>
              </a:ln>
            </p:spPr>
            <p:txBody>
              <a:bodyPr wrap="none" anchor="ctr"/>
              <a:lstStyle/>
              <a:p>
                <a:pPr eaLnBrk="0" fontAlgn="base" hangingPunct="0">
                  <a:spcBef>
                    <a:spcPct val="20000"/>
                  </a:spcBef>
                  <a:spcAft>
                    <a:spcPct val="0"/>
                  </a:spcAft>
                  <a:buClr>
                    <a:srgbClr val="000000"/>
                  </a:buClr>
                  <a:buSzPct val="110000"/>
                  <a:defRPr/>
                </a:pPr>
                <a:endParaRPr lang="en-US" sz="1333" b="1" dirty="0">
                  <a:solidFill>
                    <a:srgbClr val="000000"/>
                  </a:solidFill>
                  <a:cs typeface="Arial" panose="020B0604020202020204" pitchFamily="34" charset="0"/>
                </a:endParaRPr>
              </a:p>
            </p:txBody>
          </p:sp>
        </p:grpSp>
        <p:sp>
          <p:nvSpPr>
            <p:cNvPr id="31" name="Right Arrow 30"/>
            <p:cNvSpPr/>
            <p:nvPr/>
          </p:nvSpPr>
          <p:spPr bwMode="auto">
            <a:xfrm>
              <a:off x="6897026" y="2846270"/>
              <a:ext cx="699310" cy="411420"/>
            </a:xfrm>
            <a:prstGeom prst="rightArrow">
              <a:avLst/>
            </a:prstGeom>
            <a:gradFill>
              <a:gsLst>
                <a:gs pos="0">
                  <a:srgbClr val="76762F">
                    <a:alpha val="74902"/>
                  </a:srgbClr>
                </a:gs>
                <a:gs pos="50000">
                  <a:srgbClr val="FFFF99"/>
                </a:gs>
                <a:gs pos="100000">
                  <a:srgbClr val="76762F">
                    <a:alpha val="74902"/>
                  </a:srgbClr>
                </a:gs>
              </a:gsLst>
              <a:lin ang="0" scaled="1"/>
            </a:gradFill>
            <a:ln w="9525" cap="flat" cmpd="sng" algn="ctr">
              <a:noFill/>
              <a:prstDash val="solid"/>
              <a:round/>
              <a:headEnd type="none" w="med" len="med"/>
              <a:tailEnd type="none" w="med" len="med"/>
            </a:ln>
            <a:effectLst/>
          </p:spPr>
          <p:txBody>
            <a:bodyPr/>
            <a:lstStyle/>
            <a:p>
              <a:pPr eaLnBrk="0" fontAlgn="base" hangingPunct="0">
                <a:spcBef>
                  <a:spcPct val="20000"/>
                </a:spcBef>
                <a:spcAft>
                  <a:spcPct val="20000"/>
                </a:spcAft>
                <a:buClr>
                  <a:prstClr val="white"/>
                </a:buClr>
                <a:buSzPct val="110000"/>
                <a:buFontTx/>
                <a:buChar char="•"/>
                <a:defRPr/>
              </a:pPr>
              <a:endParaRPr lang="en-US" sz="1333" dirty="0">
                <a:solidFill>
                  <a:srgbClr val="000000"/>
                </a:solidFill>
                <a:cs typeface="Arial" panose="020B0604020202020204" pitchFamily="34" charset="0"/>
              </a:endParaRPr>
            </a:p>
          </p:txBody>
        </p:sp>
        <p:sp>
          <p:nvSpPr>
            <p:cNvPr id="86" name="Freeform 21"/>
            <p:cNvSpPr>
              <a:spLocks/>
            </p:cNvSpPr>
            <p:nvPr/>
          </p:nvSpPr>
          <p:spPr bwMode="auto">
            <a:xfrm>
              <a:off x="3495676" y="2170114"/>
              <a:ext cx="92074" cy="1435100"/>
            </a:xfrm>
            <a:custGeom>
              <a:avLst/>
              <a:gdLst>
                <a:gd name="T0" fmla="*/ 0 w 144"/>
                <a:gd name="T1" fmla="*/ 222 h 450"/>
                <a:gd name="T2" fmla="*/ 144 w 144"/>
                <a:gd name="T3" fmla="*/ 0 h 450"/>
                <a:gd name="T4" fmla="*/ 144 w 144"/>
                <a:gd name="T5" fmla="*/ 228 h 450"/>
                <a:gd name="T6" fmla="*/ 0 w 144"/>
                <a:gd name="T7" fmla="*/ 450 h 450"/>
                <a:gd name="T8" fmla="*/ 0 w 144"/>
                <a:gd name="T9" fmla="*/ 222 h 450"/>
                <a:gd name="T10" fmla="*/ 0 60000 65536"/>
                <a:gd name="T11" fmla="*/ 0 60000 65536"/>
                <a:gd name="T12" fmla="*/ 0 60000 65536"/>
                <a:gd name="T13" fmla="*/ 0 60000 65536"/>
                <a:gd name="T14" fmla="*/ 0 60000 65536"/>
                <a:gd name="T15" fmla="*/ 0 w 144"/>
                <a:gd name="T16" fmla="*/ 0 h 450"/>
                <a:gd name="T17" fmla="*/ 144 w 144"/>
                <a:gd name="T18" fmla="*/ 450 h 450"/>
                <a:gd name="connsiteX0" fmla="*/ 0 w 144"/>
                <a:gd name="connsiteY0" fmla="*/ 677 h 905"/>
                <a:gd name="connsiteX1" fmla="*/ 144 w 144"/>
                <a:gd name="connsiteY1" fmla="*/ 0 h 905"/>
                <a:gd name="connsiteX2" fmla="*/ 144 w 144"/>
                <a:gd name="connsiteY2" fmla="*/ 683 h 905"/>
                <a:gd name="connsiteX3" fmla="*/ 0 w 144"/>
                <a:gd name="connsiteY3" fmla="*/ 905 h 905"/>
                <a:gd name="connsiteX4" fmla="*/ 0 w 144"/>
                <a:gd name="connsiteY4" fmla="*/ 677 h 905"/>
                <a:gd name="connsiteX0" fmla="*/ 0 w 144"/>
                <a:gd name="connsiteY0" fmla="*/ 677 h 905"/>
                <a:gd name="connsiteX1" fmla="*/ 144 w 144"/>
                <a:gd name="connsiteY1" fmla="*/ 0 h 905"/>
                <a:gd name="connsiteX2" fmla="*/ 144 w 144"/>
                <a:gd name="connsiteY2" fmla="*/ 220 h 905"/>
                <a:gd name="connsiteX3" fmla="*/ 0 w 144"/>
                <a:gd name="connsiteY3" fmla="*/ 905 h 905"/>
                <a:gd name="connsiteX4" fmla="*/ 0 w 144"/>
                <a:gd name="connsiteY4" fmla="*/ 677 h 905"/>
                <a:gd name="connsiteX0" fmla="*/ 0 w 144"/>
                <a:gd name="connsiteY0" fmla="*/ 677 h 905"/>
                <a:gd name="connsiteX1" fmla="*/ 144 w 144"/>
                <a:gd name="connsiteY1" fmla="*/ 0 h 905"/>
                <a:gd name="connsiteX2" fmla="*/ 144 w 144"/>
                <a:gd name="connsiteY2" fmla="*/ 220 h 905"/>
                <a:gd name="connsiteX3" fmla="*/ 0 w 144"/>
                <a:gd name="connsiteY3" fmla="*/ 905 h 905"/>
                <a:gd name="connsiteX4" fmla="*/ 0 w 144"/>
                <a:gd name="connsiteY4" fmla="*/ 677 h 905"/>
                <a:gd name="connsiteX0" fmla="*/ 0 w 144"/>
                <a:gd name="connsiteY0" fmla="*/ 677 h 905"/>
                <a:gd name="connsiteX1" fmla="*/ 144 w 144"/>
                <a:gd name="connsiteY1" fmla="*/ 0 h 905"/>
                <a:gd name="connsiteX2" fmla="*/ 144 w 144"/>
                <a:gd name="connsiteY2" fmla="*/ 220 h 905"/>
                <a:gd name="connsiteX3" fmla="*/ 0 w 144"/>
                <a:gd name="connsiteY3" fmla="*/ 905 h 905"/>
                <a:gd name="connsiteX4" fmla="*/ 0 w 144"/>
                <a:gd name="connsiteY4" fmla="*/ 677 h 905"/>
                <a:gd name="connsiteX0" fmla="*/ 0 w 144"/>
                <a:gd name="connsiteY0" fmla="*/ 677 h 905"/>
                <a:gd name="connsiteX1" fmla="*/ 144 w 144"/>
                <a:gd name="connsiteY1" fmla="*/ 0 h 905"/>
                <a:gd name="connsiteX2" fmla="*/ 144 w 144"/>
                <a:gd name="connsiteY2" fmla="*/ 220 h 905"/>
                <a:gd name="connsiteX3" fmla="*/ 0 w 144"/>
                <a:gd name="connsiteY3" fmla="*/ 905 h 905"/>
                <a:gd name="connsiteX4" fmla="*/ 0 w 144"/>
                <a:gd name="connsiteY4" fmla="*/ 677 h 905"/>
                <a:gd name="connsiteX0" fmla="*/ 0 w 144"/>
                <a:gd name="connsiteY0" fmla="*/ 677 h 905"/>
                <a:gd name="connsiteX1" fmla="*/ 144 w 144"/>
                <a:gd name="connsiteY1" fmla="*/ 0 h 905"/>
                <a:gd name="connsiteX2" fmla="*/ 144 w 144"/>
                <a:gd name="connsiteY2" fmla="*/ 220 h 905"/>
                <a:gd name="connsiteX3" fmla="*/ 0 w 144"/>
                <a:gd name="connsiteY3" fmla="*/ 905 h 905"/>
                <a:gd name="connsiteX4" fmla="*/ 0 w 144"/>
                <a:gd name="connsiteY4" fmla="*/ 677 h 905"/>
                <a:gd name="connsiteX0" fmla="*/ 0 w 144"/>
                <a:gd name="connsiteY0" fmla="*/ 677 h 905"/>
                <a:gd name="connsiteX1" fmla="*/ 144 w 144"/>
                <a:gd name="connsiteY1" fmla="*/ 0 h 905"/>
                <a:gd name="connsiteX2" fmla="*/ 144 w 144"/>
                <a:gd name="connsiteY2" fmla="*/ 220 h 905"/>
                <a:gd name="connsiteX3" fmla="*/ 0 w 144"/>
                <a:gd name="connsiteY3" fmla="*/ 905 h 905"/>
                <a:gd name="connsiteX4" fmla="*/ 0 w 144"/>
                <a:gd name="connsiteY4" fmla="*/ 677 h 905"/>
                <a:gd name="connsiteX0" fmla="*/ 0 w 144"/>
                <a:gd name="connsiteY0" fmla="*/ 677 h 905"/>
                <a:gd name="connsiteX1" fmla="*/ 144 w 144"/>
                <a:gd name="connsiteY1" fmla="*/ 0 h 905"/>
                <a:gd name="connsiteX2" fmla="*/ 144 w 144"/>
                <a:gd name="connsiteY2" fmla="*/ 220 h 905"/>
                <a:gd name="connsiteX3" fmla="*/ 0 w 144"/>
                <a:gd name="connsiteY3" fmla="*/ 905 h 905"/>
                <a:gd name="connsiteX4" fmla="*/ 0 w 144"/>
                <a:gd name="connsiteY4" fmla="*/ 677 h 905"/>
                <a:gd name="connsiteX0" fmla="*/ 0 w 144"/>
                <a:gd name="connsiteY0" fmla="*/ 677 h 905"/>
                <a:gd name="connsiteX1" fmla="*/ 144 w 144"/>
                <a:gd name="connsiteY1" fmla="*/ 0 h 905"/>
                <a:gd name="connsiteX2" fmla="*/ 144 w 144"/>
                <a:gd name="connsiteY2" fmla="*/ 220 h 905"/>
                <a:gd name="connsiteX3" fmla="*/ 0 w 144"/>
                <a:gd name="connsiteY3" fmla="*/ 905 h 905"/>
                <a:gd name="connsiteX4" fmla="*/ 0 w 144"/>
                <a:gd name="connsiteY4" fmla="*/ 677 h 905"/>
                <a:gd name="connsiteX0" fmla="*/ 0 w 144"/>
                <a:gd name="connsiteY0" fmla="*/ 677 h 905"/>
                <a:gd name="connsiteX1" fmla="*/ 144 w 144"/>
                <a:gd name="connsiteY1" fmla="*/ 0 h 905"/>
                <a:gd name="connsiteX2" fmla="*/ 144 w 144"/>
                <a:gd name="connsiteY2" fmla="*/ 220 h 905"/>
                <a:gd name="connsiteX3" fmla="*/ 0 w 144"/>
                <a:gd name="connsiteY3" fmla="*/ 905 h 905"/>
                <a:gd name="connsiteX4" fmla="*/ 0 w 144"/>
                <a:gd name="connsiteY4" fmla="*/ 677 h 905"/>
                <a:gd name="connsiteX0" fmla="*/ 0 w 144"/>
                <a:gd name="connsiteY0" fmla="*/ 677 h 905"/>
                <a:gd name="connsiteX1" fmla="*/ 144 w 144"/>
                <a:gd name="connsiteY1" fmla="*/ 0 h 905"/>
                <a:gd name="connsiteX2" fmla="*/ 144 w 144"/>
                <a:gd name="connsiteY2" fmla="*/ 220 h 905"/>
                <a:gd name="connsiteX3" fmla="*/ 0 w 144"/>
                <a:gd name="connsiteY3" fmla="*/ 905 h 905"/>
                <a:gd name="connsiteX4" fmla="*/ 0 w 144"/>
                <a:gd name="connsiteY4" fmla="*/ 677 h 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 h="905">
                  <a:moveTo>
                    <a:pt x="0" y="677"/>
                  </a:moveTo>
                  <a:lnTo>
                    <a:pt x="144" y="0"/>
                  </a:lnTo>
                  <a:lnTo>
                    <a:pt x="144" y="220"/>
                  </a:lnTo>
                  <a:lnTo>
                    <a:pt x="0" y="905"/>
                  </a:lnTo>
                  <a:lnTo>
                    <a:pt x="0" y="677"/>
                  </a:lnTo>
                  <a:close/>
                </a:path>
              </a:pathLst>
            </a:custGeom>
            <a:gradFill rotWithShape="1">
              <a:gsLst>
                <a:gs pos="0">
                  <a:srgbClr val="76762F"/>
                </a:gs>
                <a:gs pos="50000">
                  <a:srgbClr val="FFFF99"/>
                </a:gs>
                <a:gs pos="100000">
                  <a:srgbClr val="76762F"/>
                </a:gs>
              </a:gsLst>
              <a:lin ang="0" scaled="1"/>
            </a:gradFill>
            <a:ln w="9525">
              <a:noFill/>
              <a:round/>
              <a:headEnd/>
              <a:tailEnd/>
            </a:ln>
          </p:spPr>
          <p:txBody>
            <a:bodyPr wrap="none" anchor="ctr"/>
            <a:lstStyle/>
            <a:p>
              <a:pPr eaLnBrk="0" fontAlgn="base" hangingPunct="0">
                <a:spcBef>
                  <a:spcPct val="20000"/>
                </a:spcBef>
                <a:spcAft>
                  <a:spcPct val="0"/>
                </a:spcAft>
                <a:buClr>
                  <a:srgbClr val="000000"/>
                </a:buClr>
                <a:buSzPct val="110000"/>
                <a:defRPr/>
              </a:pPr>
              <a:endParaRPr lang="en-US" sz="1466" b="1" dirty="0">
                <a:solidFill>
                  <a:srgbClr val="000000"/>
                </a:solidFill>
                <a:cs typeface="Arial" panose="020B0604020202020204" pitchFamily="34" charset="0"/>
              </a:endParaRPr>
            </a:p>
          </p:txBody>
        </p:sp>
      </p:grpSp>
      <p:sp>
        <p:nvSpPr>
          <p:cNvPr id="87" name="Rectangle 59"/>
          <p:cNvSpPr>
            <a:spLocks noChangeArrowheads="1"/>
          </p:cNvSpPr>
          <p:nvPr/>
        </p:nvSpPr>
        <p:spPr bwMode="auto">
          <a:xfrm>
            <a:off x="10032826" y="5426129"/>
            <a:ext cx="1548997" cy="507868"/>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1600" b="1" dirty="0">
                <a:solidFill>
                  <a:srgbClr val="000000"/>
                </a:solidFill>
                <a:cs typeface="Arial" panose="020B0604020202020204" pitchFamily="34" charset="0"/>
              </a:rPr>
              <a:t>Block</a:t>
            </a:r>
          </a:p>
        </p:txBody>
      </p:sp>
      <p:sp>
        <p:nvSpPr>
          <p:cNvPr id="88" name="Rectangle 55"/>
          <p:cNvSpPr>
            <a:spLocks noChangeArrowheads="1"/>
          </p:cNvSpPr>
          <p:nvPr/>
        </p:nvSpPr>
        <p:spPr bwMode="auto">
          <a:xfrm>
            <a:off x="10032826" y="5892098"/>
            <a:ext cx="1548997" cy="509983"/>
          </a:xfrm>
          <a:prstGeom prst="rect">
            <a:avLst/>
          </a:prstGeom>
          <a:noFill/>
          <a:ln w="9525">
            <a:noFill/>
            <a:miter lim="800000"/>
            <a:headEnd/>
            <a:tailEnd/>
          </a:ln>
        </p:spPr>
        <p:txBody>
          <a:bodyPr wrap="none" anchor="ctr"/>
          <a:lstStyle/>
          <a:p>
            <a:pPr algn="ctr" eaLnBrk="0" fontAlgn="base" hangingPunct="0">
              <a:spcBef>
                <a:spcPct val="20000"/>
              </a:spcBef>
              <a:spcAft>
                <a:spcPct val="0"/>
              </a:spcAft>
              <a:buClr>
                <a:srgbClr val="000000"/>
              </a:buClr>
              <a:buSzPct val="110000"/>
              <a:defRPr/>
            </a:pPr>
            <a:r>
              <a:rPr lang="en-US" sz="1600" b="1" dirty="0">
                <a:solidFill>
                  <a:srgbClr val="000000"/>
                </a:solidFill>
                <a:cs typeface="Arial" panose="020B0604020202020204" pitchFamily="34" charset="0"/>
              </a:rPr>
              <a:t>Notify</a:t>
            </a:r>
          </a:p>
        </p:txBody>
      </p:sp>
      <p:grpSp>
        <p:nvGrpSpPr>
          <p:cNvPr id="3" name="Group 2"/>
          <p:cNvGrpSpPr/>
          <p:nvPr/>
        </p:nvGrpSpPr>
        <p:grpSpPr>
          <a:xfrm>
            <a:off x="239134" y="1983419"/>
            <a:ext cx="9886677" cy="1458002"/>
            <a:chOff x="179397" y="1420812"/>
            <a:chExt cx="7416939" cy="1093786"/>
          </a:xfrm>
        </p:grpSpPr>
        <p:sp>
          <p:nvSpPr>
            <p:cNvPr id="11" name="Rectangle 16"/>
            <p:cNvSpPr>
              <a:spLocks noChangeArrowheads="1"/>
            </p:cNvSpPr>
            <p:nvPr/>
          </p:nvSpPr>
          <p:spPr bwMode="auto">
            <a:xfrm>
              <a:off x="179397" y="1435079"/>
              <a:ext cx="1622229" cy="347158"/>
            </a:xfrm>
            <a:prstGeom prst="rect">
              <a:avLst/>
            </a:prstGeom>
            <a:gradFill>
              <a:gsLst>
                <a:gs pos="0">
                  <a:schemeClr val="accent4">
                    <a:lumMod val="50000"/>
                    <a:alpha val="75000"/>
                  </a:schemeClr>
                </a:gs>
                <a:gs pos="50000">
                  <a:schemeClr val="accent4"/>
                </a:gs>
                <a:gs pos="100000">
                  <a:schemeClr val="accent4">
                    <a:lumMod val="50000"/>
                    <a:alpha val="75000"/>
                  </a:schemeClr>
                </a:gs>
              </a:gsLst>
              <a:lin ang="0" scaled="1"/>
            </a:gradFill>
            <a:ln w="9525" cap="flat" cmpd="sng" algn="ctr">
              <a:noFill/>
              <a:prstDash val="solid"/>
              <a:round/>
              <a:headEnd type="none" w="med" len="med"/>
              <a:tailEnd type="none" w="med" len="med"/>
            </a:ln>
            <a:effectLst/>
          </p:spPr>
          <p:txBody>
            <a:bodyPr/>
            <a:lstStyle/>
            <a:p>
              <a:pPr eaLnBrk="0" fontAlgn="base" hangingPunct="0">
                <a:spcBef>
                  <a:spcPct val="20000"/>
                </a:spcBef>
                <a:spcAft>
                  <a:spcPct val="20000"/>
                </a:spcAft>
                <a:buClr>
                  <a:prstClr val="white"/>
                </a:buClr>
                <a:buSzPct val="110000"/>
                <a:buFontTx/>
                <a:buChar char="•"/>
              </a:pPr>
              <a:endParaRPr lang="en-US" sz="1333" dirty="0">
                <a:solidFill>
                  <a:srgbClr val="000000"/>
                </a:solidFill>
                <a:cs typeface="Arial" panose="020B0604020202020204" pitchFamily="34" charset="0"/>
              </a:endParaRPr>
            </a:p>
          </p:txBody>
        </p:sp>
        <p:sp>
          <p:nvSpPr>
            <p:cNvPr id="12" name="Rectangle 17"/>
            <p:cNvSpPr>
              <a:spLocks noChangeArrowheads="1"/>
            </p:cNvSpPr>
            <p:nvPr/>
          </p:nvSpPr>
          <p:spPr bwMode="auto">
            <a:xfrm>
              <a:off x="1834959" y="2150003"/>
              <a:ext cx="1657149" cy="363010"/>
            </a:xfrm>
            <a:prstGeom prst="rect">
              <a:avLst/>
            </a:prstGeom>
            <a:gradFill>
              <a:gsLst>
                <a:gs pos="0">
                  <a:schemeClr val="accent4">
                    <a:lumMod val="50000"/>
                    <a:alpha val="75000"/>
                  </a:schemeClr>
                </a:gs>
                <a:gs pos="50000">
                  <a:schemeClr val="accent4"/>
                </a:gs>
                <a:gs pos="100000">
                  <a:schemeClr val="accent4">
                    <a:lumMod val="50000"/>
                    <a:alpha val="75000"/>
                  </a:schemeClr>
                </a:gs>
              </a:gsLst>
              <a:lin ang="0" scaled="1"/>
            </a:gradFill>
            <a:ln w="9525" cap="flat" cmpd="sng" algn="ctr">
              <a:noFill/>
              <a:prstDash val="solid"/>
              <a:round/>
              <a:headEnd type="none" w="med" len="med"/>
              <a:tailEnd type="none" w="med" len="med"/>
            </a:ln>
            <a:effectLst/>
          </p:spPr>
          <p:txBody>
            <a:bodyPr/>
            <a:lstStyle/>
            <a:p>
              <a:pPr eaLnBrk="0" fontAlgn="base" hangingPunct="0">
                <a:spcBef>
                  <a:spcPct val="20000"/>
                </a:spcBef>
                <a:spcAft>
                  <a:spcPct val="20000"/>
                </a:spcAft>
                <a:buClr>
                  <a:prstClr val="white"/>
                </a:buClr>
                <a:buSzPct val="110000"/>
                <a:buFontTx/>
                <a:buChar char="•"/>
              </a:pPr>
              <a:endParaRPr lang="en-US" sz="1333" dirty="0">
                <a:solidFill>
                  <a:srgbClr val="000000"/>
                </a:solidFill>
                <a:cs typeface="Arial" panose="020B0604020202020204" pitchFamily="34" charset="0"/>
              </a:endParaRPr>
            </a:p>
          </p:txBody>
        </p:sp>
        <p:sp>
          <p:nvSpPr>
            <p:cNvPr id="13" name="Rectangle 18"/>
            <p:cNvSpPr>
              <a:spLocks noChangeArrowheads="1"/>
            </p:cNvSpPr>
            <p:nvPr/>
          </p:nvSpPr>
          <p:spPr bwMode="auto">
            <a:xfrm>
              <a:off x="3563537" y="1815526"/>
              <a:ext cx="1635921" cy="324965"/>
            </a:xfrm>
            <a:prstGeom prst="rect">
              <a:avLst/>
            </a:prstGeom>
            <a:gradFill>
              <a:gsLst>
                <a:gs pos="0">
                  <a:schemeClr val="accent4">
                    <a:lumMod val="50000"/>
                    <a:alpha val="75000"/>
                  </a:schemeClr>
                </a:gs>
                <a:gs pos="50000">
                  <a:schemeClr val="accent4"/>
                </a:gs>
                <a:gs pos="100000">
                  <a:schemeClr val="accent4">
                    <a:lumMod val="50000"/>
                    <a:alpha val="75000"/>
                  </a:schemeClr>
                </a:gs>
              </a:gsLst>
              <a:lin ang="0" scaled="1"/>
            </a:gradFill>
            <a:ln w="9525" cap="flat" cmpd="sng" algn="ctr">
              <a:noFill/>
              <a:prstDash val="solid"/>
              <a:round/>
              <a:headEnd type="none" w="med" len="med"/>
              <a:tailEnd type="none" w="med" len="med"/>
            </a:ln>
            <a:effectLst/>
          </p:spPr>
          <p:txBody>
            <a:bodyPr/>
            <a:lstStyle/>
            <a:p>
              <a:pPr eaLnBrk="0" fontAlgn="base" hangingPunct="0">
                <a:spcBef>
                  <a:spcPct val="20000"/>
                </a:spcBef>
                <a:spcAft>
                  <a:spcPct val="20000"/>
                </a:spcAft>
                <a:buClr>
                  <a:prstClr val="white"/>
                </a:buClr>
                <a:buSzPct val="110000"/>
                <a:buFontTx/>
                <a:buChar char="•"/>
              </a:pPr>
              <a:endParaRPr lang="en-US" sz="1333" dirty="0">
                <a:solidFill>
                  <a:srgbClr val="000000"/>
                </a:solidFill>
                <a:cs typeface="Arial" panose="020B0604020202020204" pitchFamily="34" charset="0"/>
              </a:endParaRPr>
            </a:p>
          </p:txBody>
        </p:sp>
        <p:sp>
          <p:nvSpPr>
            <p:cNvPr id="14" name="Rectangle 19"/>
            <p:cNvSpPr>
              <a:spLocks noChangeArrowheads="1"/>
            </p:cNvSpPr>
            <p:nvPr/>
          </p:nvSpPr>
          <p:spPr bwMode="auto">
            <a:xfrm>
              <a:off x="5199458" y="1815526"/>
              <a:ext cx="1708537" cy="324965"/>
            </a:xfrm>
            <a:prstGeom prst="rect">
              <a:avLst/>
            </a:prstGeom>
            <a:gradFill>
              <a:gsLst>
                <a:gs pos="0">
                  <a:schemeClr val="accent4">
                    <a:lumMod val="50000"/>
                    <a:alpha val="75000"/>
                  </a:schemeClr>
                </a:gs>
                <a:gs pos="50000">
                  <a:schemeClr val="accent4"/>
                </a:gs>
                <a:gs pos="100000">
                  <a:schemeClr val="accent4">
                    <a:lumMod val="50000"/>
                    <a:alpha val="75000"/>
                  </a:schemeClr>
                </a:gs>
              </a:gsLst>
              <a:lin ang="0" scaled="1"/>
            </a:gradFill>
            <a:ln w="9525" cap="flat" cmpd="sng" algn="ctr">
              <a:noFill/>
              <a:prstDash val="solid"/>
              <a:round/>
              <a:headEnd type="none" w="med" len="med"/>
              <a:tailEnd type="none" w="med" len="med"/>
            </a:ln>
            <a:effectLst/>
          </p:spPr>
          <p:txBody>
            <a:bodyPr/>
            <a:lstStyle/>
            <a:p>
              <a:pPr eaLnBrk="0" fontAlgn="base" hangingPunct="0">
                <a:spcBef>
                  <a:spcPct val="20000"/>
                </a:spcBef>
                <a:spcAft>
                  <a:spcPct val="20000"/>
                </a:spcAft>
                <a:buClr>
                  <a:prstClr val="white"/>
                </a:buClr>
                <a:buSzPct val="110000"/>
                <a:buFontTx/>
                <a:buChar char="•"/>
              </a:pPr>
              <a:endParaRPr lang="en-US" sz="1333" dirty="0">
                <a:solidFill>
                  <a:srgbClr val="000000"/>
                </a:solidFill>
                <a:cs typeface="Arial" panose="020B0604020202020204" pitchFamily="34" charset="0"/>
              </a:endParaRPr>
            </a:p>
          </p:txBody>
        </p:sp>
        <p:sp>
          <p:nvSpPr>
            <p:cNvPr id="15" name="Freeform 20"/>
            <p:cNvSpPr>
              <a:spLocks/>
            </p:cNvSpPr>
            <p:nvPr/>
          </p:nvSpPr>
          <p:spPr bwMode="auto">
            <a:xfrm>
              <a:off x="1763530" y="1420812"/>
              <a:ext cx="71429" cy="1093786"/>
            </a:xfrm>
            <a:custGeom>
              <a:avLst/>
              <a:gdLst>
                <a:gd name="T0" fmla="*/ 6 w 150"/>
                <a:gd name="T1" fmla="*/ 0 h 690"/>
                <a:gd name="T2" fmla="*/ 150 w 150"/>
                <a:gd name="T3" fmla="*/ 462 h 690"/>
                <a:gd name="T4" fmla="*/ 150 w 150"/>
                <a:gd name="T5" fmla="*/ 690 h 690"/>
                <a:gd name="T6" fmla="*/ 0 w 150"/>
                <a:gd name="T7" fmla="*/ 228 h 690"/>
                <a:gd name="T8" fmla="*/ 6 w 150"/>
                <a:gd name="T9" fmla="*/ 0 h 690"/>
                <a:gd name="T10" fmla="*/ 0 60000 65536"/>
                <a:gd name="T11" fmla="*/ 0 60000 65536"/>
                <a:gd name="T12" fmla="*/ 0 60000 65536"/>
                <a:gd name="T13" fmla="*/ 0 60000 65536"/>
                <a:gd name="T14" fmla="*/ 0 60000 65536"/>
                <a:gd name="T15" fmla="*/ 0 w 150"/>
                <a:gd name="T16" fmla="*/ 0 h 690"/>
                <a:gd name="T17" fmla="*/ 150 w 150"/>
                <a:gd name="T18" fmla="*/ 690 h 690"/>
              </a:gdLst>
              <a:ahLst/>
              <a:cxnLst>
                <a:cxn ang="T10">
                  <a:pos x="T0" y="T1"/>
                </a:cxn>
                <a:cxn ang="T11">
                  <a:pos x="T2" y="T3"/>
                </a:cxn>
                <a:cxn ang="T12">
                  <a:pos x="T4" y="T5"/>
                </a:cxn>
                <a:cxn ang="T13">
                  <a:pos x="T6" y="T7"/>
                </a:cxn>
                <a:cxn ang="T14">
                  <a:pos x="T8" y="T9"/>
                </a:cxn>
              </a:cxnLst>
              <a:rect l="T15" t="T16" r="T17" b="T18"/>
              <a:pathLst>
                <a:path w="150" h="690">
                  <a:moveTo>
                    <a:pt x="6" y="0"/>
                  </a:moveTo>
                  <a:lnTo>
                    <a:pt x="150" y="462"/>
                  </a:lnTo>
                  <a:lnTo>
                    <a:pt x="150" y="690"/>
                  </a:lnTo>
                  <a:lnTo>
                    <a:pt x="0" y="228"/>
                  </a:lnTo>
                  <a:lnTo>
                    <a:pt x="6" y="0"/>
                  </a:lnTo>
                  <a:close/>
                </a:path>
              </a:pathLst>
            </a:custGeom>
            <a:gradFill>
              <a:gsLst>
                <a:gs pos="0">
                  <a:schemeClr val="accent4">
                    <a:lumMod val="50000"/>
                    <a:alpha val="75000"/>
                  </a:schemeClr>
                </a:gs>
                <a:gs pos="50000">
                  <a:schemeClr val="accent4"/>
                </a:gs>
                <a:gs pos="100000">
                  <a:schemeClr val="accent4">
                    <a:lumMod val="50000"/>
                    <a:alpha val="75000"/>
                  </a:schemeClr>
                </a:gs>
              </a:gsLst>
              <a:lin ang="0" scaled="1"/>
            </a:gradFill>
            <a:ln w="9525" cap="flat" cmpd="sng" algn="ctr">
              <a:noFill/>
              <a:prstDash val="solid"/>
              <a:round/>
              <a:headEnd type="none" w="med" len="med"/>
              <a:tailEnd type="none" w="med" len="med"/>
            </a:ln>
            <a:effectLst/>
          </p:spPr>
          <p:txBody>
            <a:bodyPr/>
            <a:lstStyle/>
            <a:p>
              <a:pPr eaLnBrk="0" fontAlgn="base" hangingPunct="0">
                <a:spcBef>
                  <a:spcPct val="20000"/>
                </a:spcBef>
                <a:spcAft>
                  <a:spcPct val="20000"/>
                </a:spcAft>
                <a:buClr>
                  <a:prstClr val="white"/>
                </a:buClr>
                <a:buSzPct val="110000"/>
                <a:buFontTx/>
                <a:buChar char="•"/>
              </a:pPr>
              <a:endParaRPr lang="en-US" sz="1333" dirty="0">
                <a:solidFill>
                  <a:srgbClr val="000000"/>
                </a:solidFill>
                <a:cs typeface="Arial" panose="020B0604020202020204" pitchFamily="34" charset="0"/>
              </a:endParaRPr>
            </a:p>
          </p:txBody>
        </p:sp>
        <p:sp>
          <p:nvSpPr>
            <p:cNvPr id="16" name="Freeform 21"/>
            <p:cNvSpPr>
              <a:spLocks/>
            </p:cNvSpPr>
            <p:nvPr/>
          </p:nvSpPr>
          <p:spPr bwMode="auto">
            <a:xfrm>
              <a:off x="3492108" y="1791748"/>
              <a:ext cx="71429" cy="713339"/>
            </a:xfrm>
            <a:custGeom>
              <a:avLst/>
              <a:gdLst>
                <a:gd name="T0" fmla="*/ 0 w 144"/>
                <a:gd name="T1" fmla="*/ 222 h 450"/>
                <a:gd name="T2" fmla="*/ 144 w 144"/>
                <a:gd name="T3" fmla="*/ 0 h 450"/>
                <a:gd name="T4" fmla="*/ 144 w 144"/>
                <a:gd name="T5" fmla="*/ 228 h 450"/>
                <a:gd name="T6" fmla="*/ 0 w 144"/>
                <a:gd name="T7" fmla="*/ 450 h 450"/>
                <a:gd name="T8" fmla="*/ 0 w 144"/>
                <a:gd name="T9" fmla="*/ 222 h 450"/>
                <a:gd name="T10" fmla="*/ 0 60000 65536"/>
                <a:gd name="T11" fmla="*/ 0 60000 65536"/>
                <a:gd name="T12" fmla="*/ 0 60000 65536"/>
                <a:gd name="T13" fmla="*/ 0 60000 65536"/>
                <a:gd name="T14" fmla="*/ 0 60000 65536"/>
                <a:gd name="T15" fmla="*/ 0 w 144"/>
                <a:gd name="T16" fmla="*/ 0 h 450"/>
                <a:gd name="T17" fmla="*/ 144 w 144"/>
                <a:gd name="T18" fmla="*/ 450 h 450"/>
              </a:gdLst>
              <a:ahLst/>
              <a:cxnLst>
                <a:cxn ang="T10">
                  <a:pos x="T0" y="T1"/>
                </a:cxn>
                <a:cxn ang="T11">
                  <a:pos x="T2" y="T3"/>
                </a:cxn>
                <a:cxn ang="T12">
                  <a:pos x="T4" y="T5"/>
                </a:cxn>
                <a:cxn ang="T13">
                  <a:pos x="T6" y="T7"/>
                </a:cxn>
                <a:cxn ang="T14">
                  <a:pos x="T8" y="T9"/>
                </a:cxn>
              </a:cxnLst>
              <a:rect l="T15" t="T16" r="T17" b="T18"/>
              <a:pathLst>
                <a:path w="144" h="450">
                  <a:moveTo>
                    <a:pt x="0" y="222"/>
                  </a:moveTo>
                  <a:lnTo>
                    <a:pt x="144" y="0"/>
                  </a:lnTo>
                  <a:lnTo>
                    <a:pt x="144" y="228"/>
                  </a:lnTo>
                  <a:lnTo>
                    <a:pt x="0" y="450"/>
                  </a:lnTo>
                  <a:lnTo>
                    <a:pt x="0" y="222"/>
                  </a:lnTo>
                  <a:close/>
                </a:path>
              </a:pathLst>
            </a:custGeom>
            <a:gradFill>
              <a:gsLst>
                <a:gs pos="0">
                  <a:schemeClr val="accent4">
                    <a:lumMod val="50000"/>
                    <a:alpha val="75000"/>
                  </a:schemeClr>
                </a:gs>
                <a:gs pos="50000">
                  <a:schemeClr val="accent4"/>
                </a:gs>
                <a:gs pos="100000">
                  <a:schemeClr val="accent4">
                    <a:lumMod val="50000"/>
                    <a:alpha val="75000"/>
                  </a:schemeClr>
                </a:gs>
              </a:gsLst>
              <a:lin ang="0" scaled="1"/>
            </a:gradFill>
            <a:ln w="9525" cap="flat" cmpd="sng" algn="ctr">
              <a:noFill/>
              <a:prstDash val="solid"/>
              <a:round/>
              <a:headEnd type="none" w="med" len="med"/>
              <a:tailEnd type="none" w="med" len="med"/>
            </a:ln>
            <a:effectLst/>
          </p:spPr>
          <p:txBody>
            <a:bodyPr/>
            <a:lstStyle/>
            <a:p>
              <a:pPr eaLnBrk="0" fontAlgn="base" hangingPunct="0">
                <a:spcBef>
                  <a:spcPct val="20000"/>
                </a:spcBef>
                <a:spcAft>
                  <a:spcPct val="20000"/>
                </a:spcAft>
                <a:buClr>
                  <a:prstClr val="white"/>
                </a:buClr>
                <a:buSzPct val="110000"/>
                <a:buFontTx/>
                <a:buChar char="•"/>
              </a:pPr>
              <a:endParaRPr lang="en-US" sz="1333" dirty="0">
                <a:solidFill>
                  <a:srgbClr val="000000"/>
                </a:solidFill>
                <a:cs typeface="Arial" panose="020B0604020202020204" pitchFamily="34" charset="0"/>
              </a:endParaRPr>
            </a:p>
          </p:txBody>
        </p:sp>
        <p:sp>
          <p:nvSpPr>
            <p:cNvPr id="89" name="Right Arrow 88"/>
            <p:cNvSpPr/>
            <p:nvPr/>
          </p:nvSpPr>
          <p:spPr bwMode="auto">
            <a:xfrm>
              <a:off x="6902450" y="1782635"/>
              <a:ext cx="693886" cy="411420"/>
            </a:xfrm>
            <a:prstGeom prst="rightArrow">
              <a:avLst/>
            </a:prstGeom>
            <a:gradFill>
              <a:gsLst>
                <a:gs pos="0">
                  <a:schemeClr val="accent4">
                    <a:lumMod val="50000"/>
                    <a:alpha val="75000"/>
                  </a:schemeClr>
                </a:gs>
                <a:gs pos="50000">
                  <a:schemeClr val="accent4"/>
                </a:gs>
                <a:gs pos="100000">
                  <a:schemeClr val="accent4">
                    <a:lumMod val="50000"/>
                    <a:alpha val="75000"/>
                  </a:schemeClr>
                </a:gs>
              </a:gsLst>
              <a:lin ang="0" scaled="1"/>
            </a:gradFill>
            <a:ln w="9525" cap="flat" cmpd="sng" algn="ctr">
              <a:noFill/>
              <a:prstDash val="solid"/>
              <a:round/>
              <a:headEnd type="none" w="med" len="med"/>
              <a:tailEnd type="none" w="med" len="med"/>
            </a:ln>
            <a:effectLst/>
          </p:spPr>
          <p:txBody>
            <a:bodyPr/>
            <a:lstStyle/>
            <a:p>
              <a:pPr eaLnBrk="0" fontAlgn="base" hangingPunct="0">
                <a:spcBef>
                  <a:spcPct val="20000"/>
                </a:spcBef>
                <a:spcAft>
                  <a:spcPct val="20000"/>
                </a:spcAft>
                <a:buClr>
                  <a:prstClr val="white"/>
                </a:buClr>
                <a:buSzPct val="110000"/>
                <a:buFontTx/>
                <a:buChar char="•"/>
                <a:defRPr/>
              </a:pPr>
              <a:endParaRPr lang="en-US" sz="1333" dirty="0">
                <a:solidFill>
                  <a:srgbClr val="000000"/>
                </a:solidFill>
                <a:cs typeface="Arial" panose="020B0604020202020204" pitchFamily="34" charset="0"/>
              </a:endParaRPr>
            </a:p>
          </p:txBody>
        </p:sp>
      </p:grpSp>
      <p:sp>
        <p:nvSpPr>
          <p:cNvPr id="39" name="Rectangle 24"/>
          <p:cNvSpPr>
            <a:spLocks noChangeArrowheads="1"/>
          </p:cNvSpPr>
          <p:nvPr/>
        </p:nvSpPr>
        <p:spPr bwMode="auto">
          <a:xfrm>
            <a:off x="313185" y="1995058"/>
            <a:ext cx="2067445" cy="509984"/>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Human Resources</a:t>
            </a:r>
          </a:p>
        </p:txBody>
      </p:sp>
      <p:sp>
        <p:nvSpPr>
          <p:cNvPr id="40" name="Rectangle 25"/>
          <p:cNvSpPr>
            <a:spLocks noChangeArrowheads="1"/>
          </p:cNvSpPr>
          <p:nvPr/>
        </p:nvSpPr>
        <p:spPr bwMode="auto">
          <a:xfrm>
            <a:off x="313185" y="2480708"/>
            <a:ext cx="2067445" cy="505751"/>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Customer Service</a:t>
            </a:r>
          </a:p>
        </p:txBody>
      </p:sp>
      <p:sp>
        <p:nvSpPr>
          <p:cNvPr id="45" name="Rectangle 30"/>
          <p:cNvSpPr>
            <a:spLocks noChangeArrowheads="1"/>
          </p:cNvSpPr>
          <p:nvPr/>
        </p:nvSpPr>
        <p:spPr bwMode="auto">
          <a:xfrm>
            <a:off x="313185" y="2959814"/>
            <a:ext cx="2067445" cy="505751"/>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Marketing</a:t>
            </a:r>
          </a:p>
        </p:txBody>
      </p:sp>
      <p:sp>
        <p:nvSpPr>
          <p:cNvPr id="49" name="Rectangle 34"/>
          <p:cNvSpPr>
            <a:spLocks noChangeArrowheads="1"/>
          </p:cNvSpPr>
          <p:nvPr/>
        </p:nvSpPr>
        <p:spPr bwMode="auto">
          <a:xfrm>
            <a:off x="2596477" y="1996116"/>
            <a:ext cx="2042052"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Source Code</a:t>
            </a:r>
          </a:p>
        </p:txBody>
      </p:sp>
      <p:sp>
        <p:nvSpPr>
          <p:cNvPr id="50" name="Rectangle 35"/>
          <p:cNvSpPr>
            <a:spLocks noChangeArrowheads="1"/>
          </p:cNvSpPr>
          <p:nvPr/>
        </p:nvSpPr>
        <p:spPr bwMode="auto">
          <a:xfrm>
            <a:off x="2596477" y="2478592"/>
            <a:ext cx="2042052" cy="509984"/>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Business Plans</a:t>
            </a:r>
          </a:p>
        </p:txBody>
      </p:sp>
      <p:sp>
        <p:nvSpPr>
          <p:cNvPr id="53" name="Rectangle 38"/>
          <p:cNvSpPr>
            <a:spLocks noChangeArrowheads="1"/>
          </p:cNvSpPr>
          <p:nvPr/>
        </p:nvSpPr>
        <p:spPr bwMode="auto">
          <a:xfrm>
            <a:off x="2596477" y="2958756"/>
            <a:ext cx="2042052"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Personal Data</a:t>
            </a:r>
          </a:p>
        </p:txBody>
      </p:sp>
      <p:sp>
        <p:nvSpPr>
          <p:cNvPr id="59" name="Rectangle 44"/>
          <p:cNvSpPr>
            <a:spLocks noChangeArrowheads="1"/>
          </p:cNvSpPr>
          <p:nvPr/>
        </p:nvSpPr>
        <p:spPr bwMode="auto">
          <a:xfrm>
            <a:off x="4750614" y="1996116"/>
            <a:ext cx="2033586"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Business Partner</a:t>
            </a:r>
          </a:p>
        </p:txBody>
      </p:sp>
      <p:sp>
        <p:nvSpPr>
          <p:cNvPr id="60" name="Rectangle 45"/>
          <p:cNvSpPr>
            <a:spLocks noChangeArrowheads="1"/>
          </p:cNvSpPr>
          <p:nvPr/>
        </p:nvSpPr>
        <p:spPr bwMode="auto">
          <a:xfrm>
            <a:off x="4750614" y="2479650"/>
            <a:ext cx="2033586"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Dropbox</a:t>
            </a:r>
          </a:p>
        </p:txBody>
      </p:sp>
      <p:sp>
        <p:nvSpPr>
          <p:cNvPr id="65" name="Rectangle 50"/>
          <p:cNvSpPr>
            <a:spLocks noChangeArrowheads="1"/>
          </p:cNvSpPr>
          <p:nvPr/>
        </p:nvSpPr>
        <p:spPr bwMode="auto">
          <a:xfrm>
            <a:off x="4750614" y="2957700"/>
            <a:ext cx="2033586" cy="509983"/>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Business Partner</a:t>
            </a:r>
          </a:p>
        </p:txBody>
      </p:sp>
      <p:sp>
        <p:nvSpPr>
          <p:cNvPr id="69" name="Rectangle 54"/>
          <p:cNvSpPr>
            <a:spLocks noChangeArrowheads="1"/>
          </p:cNvSpPr>
          <p:nvPr/>
        </p:nvSpPr>
        <p:spPr bwMode="auto">
          <a:xfrm>
            <a:off x="7044846" y="1996116"/>
            <a:ext cx="2023006"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File Transfer</a:t>
            </a:r>
          </a:p>
        </p:txBody>
      </p:sp>
      <p:sp>
        <p:nvSpPr>
          <p:cNvPr id="70" name="Rectangle 55"/>
          <p:cNvSpPr>
            <a:spLocks noChangeArrowheads="1"/>
          </p:cNvSpPr>
          <p:nvPr/>
        </p:nvSpPr>
        <p:spPr bwMode="auto">
          <a:xfrm>
            <a:off x="7044846" y="2957700"/>
            <a:ext cx="2023006" cy="509983"/>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Instant Messaging</a:t>
            </a:r>
          </a:p>
        </p:txBody>
      </p:sp>
      <p:sp>
        <p:nvSpPr>
          <p:cNvPr id="74" name="Rectangle 59"/>
          <p:cNvSpPr>
            <a:spLocks noChangeArrowheads="1"/>
          </p:cNvSpPr>
          <p:nvPr/>
        </p:nvSpPr>
        <p:spPr bwMode="auto">
          <a:xfrm>
            <a:off x="7044846" y="2479650"/>
            <a:ext cx="2023006"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Web</a:t>
            </a:r>
          </a:p>
        </p:txBody>
      </p:sp>
      <p:sp>
        <p:nvSpPr>
          <p:cNvPr id="41" name="Rectangle 26"/>
          <p:cNvSpPr>
            <a:spLocks noChangeArrowheads="1"/>
          </p:cNvSpPr>
          <p:nvPr/>
        </p:nvSpPr>
        <p:spPr bwMode="auto">
          <a:xfrm>
            <a:off x="313185" y="3442482"/>
            <a:ext cx="2067445" cy="509984"/>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Finance</a:t>
            </a:r>
          </a:p>
        </p:txBody>
      </p:sp>
      <p:sp>
        <p:nvSpPr>
          <p:cNvPr id="42" name="Rectangle 27"/>
          <p:cNvSpPr>
            <a:spLocks noChangeArrowheads="1"/>
          </p:cNvSpPr>
          <p:nvPr/>
        </p:nvSpPr>
        <p:spPr bwMode="auto">
          <a:xfrm>
            <a:off x="313185" y="3926013"/>
            <a:ext cx="2067445"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Accounting</a:t>
            </a:r>
          </a:p>
        </p:txBody>
      </p:sp>
      <p:sp>
        <p:nvSpPr>
          <p:cNvPr id="44" name="Rectangle 29"/>
          <p:cNvSpPr>
            <a:spLocks noChangeArrowheads="1"/>
          </p:cNvSpPr>
          <p:nvPr/>
        </p:nvSpPr>
        <p:spPr bwMode="auto">
          <a:xfrm>
            <a:off x="313185" y="4410606"/>
            <a:ext cx="2067445" cy="505751"/>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Sales</a:t>
            </a:r>
          </a:p>
        </p:txBody>
      </p:sp>
      <p:sp>
        <p:nvSpPr>
          <p:cNvPr id="51" name="Rectangle 36"/>
          <p:cNvSpPr>
            <a:spLocks noChangeArrowheads="1"/>
          </p:cNvSpPr>
          <p:nvPr/>
        </p:nvSpPr>
        <p:spPr bwMode="auto">
          <a:xfrm>
            <a:off x="2596477" y="3444599"/>
            <a:ext cx="2042052" cy="505751"/>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M&amp;A Plans</a:t>
            </a:r>
          </a:p>
        </p:txBody>
      </p:sp>
      <p:sp>
        <p:nvSpPr>
          <p:cNvPr id="52" name="Rectangle 37"/>
          <p:cNvSpPr>
            <a:spLocks noChangeArrowheads="1"/>
          </p:cNvSpPr>
          <p:nvPr/>
        </p:nvSpPr>
        <p:spPr bwMode="auto">
          <a:xfrm>
            <a:off x="2596477" y="3926013"/>
            <a:ext cx="2042052"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Employee Salary</a:t>
            </a:r>
          </a:p>
        </p:txBody>
      </p:sp>
      <p:sp>
        <p:nvSpPr>
          <p:cNvPr id="54" name="Rectangle 39"/>
          <p:cNvSpPr>
            <a:spLocks noChangeArrowheads="1"/>
          </p:cNvSpPr>
          <p:nvPr/>
        </p:nvSpPr>
        <p:spPr bwMode="auto">
          <a:xfrm>
            <a:off x="2596477" y="4408489"/>
            <a:ext cx="2042052" cy="509984"/>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Financial Report</a:t>
            </a:r>
          </a:p>
        </p:txBody>
      </p:sp>
      <p:sp>
        <p:nvSpPr>
          <p:cNvPr id="61" name="Rectangle 46"/>
          <p:cNvSpPr>
            <a:spLocks noChangeArrowheads="1"/>
          </p:cNvSpPr>
          <p:nvPr/>
        </p:nvSpPr>
        <p:spPr bwMode="auto">
          <a:xfrm>
            <a:off x="4750614" y="3443540"/>
            <a:ext cx="2033586"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Facebook</a:t>
            </a:r>
          </a:p>
        </p:txBody>
      </p:sp>
      <p:sp>
        <p:nvSpPr>
          <p:cNvPr id="62" name="Rectangle 47"/>
          <p:cNvSpPr>
            <a:spLocks noChangeArrowheads="1"/>
          </p:cNvSpPr>
          <p:nvPr/>
        </p:nvSpPr>
        <p:spPr bwMode="auto">
          <a:xfrm>
            <a:off x="4750614" y="3927072"/>
            <a:ext cx="2033586" cy="505752"/>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China</a:t>
            </a:r>
          </a:p>
        </p:txBody>
      </p:sp>
      <p:sp>
        <p:nvSpPr>
          <p:cNvPr id="64" name="Rectangle 49"/>
          <p:cNvSpPr>
            <a:spLocks noChangeArrowheads="1"/>
          </p:cNvSpPr>
          <p:nvPr/>
        </p:nvSpPr>
        <p:spPr bwMode="auto">
          <a:xfrm>
            <a:off x="4750614" y="4409547"/>
            <a:ext cx="2033586"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Spyware Site</a:t>
            </a:r>
          </a:p>
        </p:txBody>
      </p:sp>
      <p:sp>
        <p:nvSpPr>
          <p:cNvPr id="71" name="Rectangle 56"/>
          <p:cNvSpPr>
            <a:spLocks noChangeArrowheads="1"/>
          </p:cNvSpPr>
          <p:nvPr/>
        </p:nvSpPr>
        <p:spPr bwMode="auto">
          <a:xfrm>
            <a:off x="7044846" y="3443540"/>
            <a:ext cx="2023006"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Peer-to-Peer</a:t>
            </a:r>
          </a:p>
        </p:txBody>
      </p:sp>
      <p:sp>
        <p:nvSpPr>
          <p:cNvPr id="72" name="Rectangle 57"/>
          <p:cNvSpPr>
            <a:spLocks noChangeArrowheads="1"/>
          </p:cNvSpPr>
          <p:nvPr/>
        </p:nvSpPr>
        <p:spPr bwMode="auto">
          <a:xfrm>
            <a:off x="7044846" y="4409547"/>
            <a:ext cx="2023006" cy="507868"/>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Print</a:t>
            </a:r>
          </a:p>
        </p:txBody>
      </p:sp>
      <p:sp>
        <p:nvSpPr>
          <p:cNvPr id="73" name="Rectangle 58"/>
          <p:cNvSpPr>
            <a:spLocks noChangeArrowheads="1"/>
          </p:cNvSpPr>
          <p:nvPr/>
        </p:nvSpPr>
        <p:spPr bwMode="auto">
          <a:xfrm>
            <a:off x="7044846" y="3927072"/>
            <a:ext cx="2023006" cy="505752"/>
          </a:xfrm>
          <a:prstGeom prst="rect">
            <a:avLst/>
          </a:prstGeom>
          <a:noFill/>
          <a:ln w="9525">
            <a:noFill/>
            <a:miter lim="800000"/>
            <a:headEnd/>
            <a:tailEnd/>
          </a:ln>
        </p:spPr>
        <p:txBody>
          <a:bodyPr wrap="none" anchor="ctr"/>
          <a:lstStyle/>
          <a:p>
            <a:pPr eaLnBrk="0" fontAlgn="base" hangingPunct="0">
              <a:spcBef>
                <a:spcPct val="20000"/>
              </a:spcBef>
              <a:spcAft>
                <a:spcPct val="0"/>
              </a:spcAft>
              <a:buClr>
                <a:srgbClr val="000000"/>
              </a:buClr>
              <a:buSzPct val="110000"/>
              <a:defRPr/>
            </a:pPr>
            <a:r>
              <a:rPr lang="en-US" sz="1466" dirty="0">
                <a:solidFill>
                  <a:srgbClr val="000000"/>
                </a:solidFill>
                <a:cs typeface="Arial" panose="020B0604020202020204" pitchFamily="34" charset="0"/>
              </a:rPr>
              <a:t>Email</a:t>
            </a:r>
          </a:p>
        </p:txBody>
      </p:sp>
    </p:spTree>
    <p:extLst>
      <p:ext uri="{BB962C8B-B14F-4D97-AF65-F5344CB8AC3E}">
        <p14:creationId xmlns:p14="http://schemas.microsoft.com/office/powerpoint/2010/main" val="2237167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Presenters</a:t>
            </a:r>
            <a:endParaRPr lang="en-US" dirty="0"/>
          </a:p>
        </p:txBody>
      </p:sp>
      <p:sp>
        <p:nvSpPr>
          <p:cNvPr id="7" name="Content Placeholder 2"/>
          <p:cNvSpPr txBox="1">
            <a:spLocks/>
          </p:cNvSpPr>
          <p:nvPr/>
        </p:nvSpPr>
        <p:spPr>
          <a:xfrm>
            <a:off x="4164250" y="1839290"/>
            <a:ext cx="3581400" cy="2148168"/>
          </a:xfrm>
          <a:prstGeom prst="rect">
            <a:avLst/>
          </a:prstGeom>
        </p:spPr>
        <p:txBody>
          <a:bodyPr vert="horz" lIns="0" tIns="45720" rIns="91440" bIns="45720" rtlCol="0">
            <a:normAutofit/>
          </a:bodyPr>
          <a:lstStyle>
            <a:lvl1pPr marL="0" indent="0" algn="l" defTabSz="457200" rtl="0" eaLnBrk="1" latinLnBrk="0" hangingPunct="1">
              <a:spcBef>
                <a:spcPts val="2000"/>
              </a:spcBef>
              <a:spcAft>
                <a:spcPts val="400"/>
              </a:spcAft>
              <a:buClrTx/>
              <a:buSzPct val="25000"/>
              <a:buFontTx/>
              <a:buBlip>
                <a:blip r:embed="rId2"/>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457200" rtl="0" eaLnBrk="1" latinLnBrk="0" hangingPunct="1">
              <a:lnSpc>
                <a:spcPct val="100000"/>
              </a:lnSpc>
              <a:spcBef>
                <a:spcPts val="200"/>
              </a:spcBef>
              <a:spcAft>
                <a:spcPts val="200"/>
              </a:spcAft>
              <a:buFontTx/>
              <a:buBlip>
                <a:blip r:embed="rId3"/>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457200" rtl="0" eaLnBrk="1" latinLnBrk="0" hangingPunct="1">
              <a:spcBef>
                <a:spcPts val="100"/>
              </a:spcBef>
              <a:spcAft>
                <a:spcPts val="100"/>
              </a:spcAft>
              <a:buSzPct val="130000"/>
              <a:buFont typeface="Arial"/>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4pPr>
            <a:lvl5pPr marL="18288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lvl="1" indent="0">
              <a:buNone/>
            </a:pPr>
            <a:r>
              <a:rPr lang="en-US" sz="2000" b="1" dirty="0" smtClean="0">
                <a:solidFill>
                  <a:schemeClr val="tx1"/>
                </a:solidFill>
              </a:rPr>
              <a:t>Frank Cabri</a:t>
            </a:r>
          </a:p>
          <a:p>
            <a:pPr marL="36000" lvl="1" indent="0">
              <a:buNone/>
            </a:pPr>
            <a:r>
              <a:rPr lang="en-US" dirty="0" smtClean="0">
                <a:solidFill>
                  <a:schemeClr val="tx1"/>
                </a:solidFill>
              </a:rPr>
              <a:t>VP Marketing, Imperva Skyfence</a:t>
            </a:r>
          </a:p>
          <a:p>
            <a:pPr marL="36000" lvl="1" indent="0">
              <a:buNone/>
            </a:pPr>
            <a:r>
              <a:rPr lang="en-US" dirty="0" smtClean="0">
                <a:solidFill>
                  <a:schemeClr val="tx1"/>
                </a:solidFill>
              </a:rPr>
              <a:t>Imperva</a:t>
            </a:r>
            <a:endParaRPr lang="en-US" dirty="0">
              <a:solidFill>
                <a:schemeClr val="tx1"/>
              </a:solidFill>
            </a:endParaRPr>
          </a:p>
          <a:p>
            <a:pPr marL="36000" lvl="1" indent="0">
              <a:buNone/>
            </a:pPr>
            <a:r>
              <a:rPr lang="en-US" dirty="0" smtClean="0">
                <a:solidFill>
                  <a:schemeClr val="tx1"/>
                </a:solidFill>
              </a:rPr>
              <a:t>frank.cabri@imperva.com</a:t>
            </a:r>
            <a:endParaRPr lang="en-US" dirty="0">
              <a:solidFill>
                <a:schemeClr val="tx1"/>
              </a:solidFill>
            </a:endParaRPr>
          </a:p>
          <a:p>
            <a:pPr marL="36000" lvl="1" indent="0">
              <a:buNone/>
            </a:pP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8064" y="1295400"/>
            <a:ext cx="1434148" cy="2151222"/>
          </a:xfrm>
          <a:prstGeom prst="rect">
            <a:avLst/>
          </a:prstGeom>
        </p:spPr>
      </p:pic>
      <p:sp>
        <p:nvSpPr>
          <p:cNvPr id="10" name="Content Placeholder 2"/>
          <p:cNvSpPr txBox="1">
            <a:spLocks/>
          </p:cNvSpPr>
          <p:nvPr/>
        </p:nvSpPr>
        <p:spPr>
          <a:xfrm>
            <a:off x="4133690" y="3975502"/>
            <a:ext cx="4253548" cy="1840756"/>
          </a:xfrm>
          <a:prstGeom prst="rect">
            <a:avLst/>
          </a:prstGeom>
        </p:spPr>
        <p:txBody>
          <a:bodyPr vert="horz" lIns="0" tIns="45720" rIns="91440" bIns="45720" rtlCol="0">
            <a:normAutofit/>
          </a:bodyPr>
          <a:lstStyle>
            <a:lvl1pPr marL="0" indent="0" algn="l" defTabSz="457200" rtl="0" eaLnBrk="1" latinLnBrk="0" hangingPunct="1">
              <a:spcBef>
                <a:spcPts val="2000"/>
              </a:spcBef>
              <a:spcAft>
                <a:spcPts val="400"/>
              </a:spcAft>
              <a:buClrTx/>
              <a:buSzPct val="25000"/>
              <a:buFontTx/>
              <a:buBlip>
                <a:blip r:embed="rId2"/>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457200" rtl="0" eaLnBrk="1" latinLnBrk="0" hangingPunct="1">
              <a:lnSpc>
                <a:spcPct val="100000"/>
              </a:lnSpc>
              <a:spcBef>
                <a:spcPts val="200"/>
              </a:spcBef>
              <a:spcAft>
                <a:spcPts val="200"/>
              </a:spcAft>
              <a:buFontTx/>
              <a:buBlip>
                <a:blip r:embed="rId3"/>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457200" rtl="0" eaLnBrk="1" latinLnBrk="0" hangingPunct="1">
              <a:spcBef>
                <a:spcPts val="100"/>
              </a:spcBef>
              <a:spcAft>
                <a:spcPts val="100"/>
              </a:spcAft>
              <a:buSzPct val="130000"/>
              <a:buFont typeface="Arial"/>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4pPr>
            <a:lvl5pPr marL="18288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lvl="1" indent="0">
              <a:buNone/>
            </a:pPr>
            <a:r>
              <a:rPr lang="en-US" sz="2000" b="1" dirty="0" smtClean="0">
                <a:solidFill>
                  <a:schemeClr val="tx1"/>
                </a:solidFill>
              </a:rPr>
              <a:t>Jim Fulton</a:t>
            </a:r>
          </a:p>
          <a:p>
            <a:pPr marL="36000" lvl="1" indent="0">
              <a:buNone/>
            </a:pPr>
            <a:r>
              <a:rPr lang="en-US" dirty="0" smtClean="0">
                <a:solidFill>
                  <a:schemeClr val="tx1"/>
                </a:solidFill>
              </a:rPr>
              <a:t>Senior Director, Product Marketing</a:t>
            </a:r>
          </a:p>
          <a:p>
            <a:pPr marL="36000" lvl="1" indent="0">
              <a:buNone/>
            </a:pPr>
            <a:r>
              <a:rPr lang="en-US" dirty="0" smtClean="0">
                <a:solidFill>
                  <a:schemeClr val="tx1"/>
                </a:solidFill>
              </a:rPr>
              <a:t>Raytheon|Websense</a:t>
            </a:r>
            <a:endParaRPr lang="en-US" dirty="0">
              <a:solidFill>
                <a:schemeClr val="tx1"/>
              </a:solidFill>
            </a:endParaRPr>
          </a:p>
          <a:p>
            <a:pPr marL="36000" lvl="1" indent="0">
              <a:buNone/>
            </a:pPr>
            <a:r>
              <a:rPr lang="en-US" dirty="0" smtClean="0">
                <a:solidFill>
                  <a:schemeClr val="tx1"/>
                </a:solidFill>
              </a:rPr>
              <a:t>jfulton@websense.com</a:t>
            </a:r>
            <a:endParaRPr lang="en-US" dirty="0">
              <a:solidFill>
                <a:schemeClr val="tx1"/>
              </a:solidFill>
            </a:endParaRPr>
          </a:p>
          <a:p>
            <a:pPr marL="36000" lvl="1" indent="0">
              <a:buNone/>
            </a:pPr>
            <a:endParaRPr lang="en-US" dirty="0"/>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6618" r="10304"/>
          <a:stretch/>
        </p:blipFill>
        <p:spPr>
          <a:xfrm>
            <a:off x="2284412" y="3682658"/>
            <a:ext cx="1447800" cy="19812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2812" y="3650232"/>
            <a:ext cx="1616552" cy="1616552"/>
          </a:xfrm>
          <a:prstGeom prst="rect">
            <a:avLst/>
          </a:prstGeom>
        </p:spPr>
      </p:pic>
      <p:pic>
        <p:nvPicPr>
          <p:cNvPr id="11" name="Picture 10"/>
          <p:cNvPicPr>
            <a:picLocks noChangeAspect="1"/>
          </p:cNvPicPr>
          <p:nvPr/>
        </p:nvPicPr>
        <p:blipFill>
          <a:blip r:embed="rId7" cstate="print"/>
          <a:stretch>
            <a:fillRect/>
          </a:stretch>
        </p:blipFill>
        <p:spPr>
          <a:xfrm>
            <a:off x="8177688" y="2333282"/>
            <a:ext cx="2226334" cy="394819"/>
          </a:xfrm>
          <a:prstGeom prst="rect">
            <a:avLst/>
          </a:prstGeom>
        </p:spPr>
      </p:pic>
    </p:spTree>
    <p:extLst>
      <p:ext uri="{BB962C8B-B14F-4D97-AF65-F5344CB8AC3E}">
        <p14:creationId xmlns:p14="http://schemas.microsoft.com/office/powerpoint/2010/main" val="2321928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32" y="201664"/>
            <a:ext cx="8238155" cy="615393"/>
          </a:xfrm>
        </p:spPr>
        <p:txBody>
          <a:bodyPr>
            <a:normAutofit/>
          </a:bodyPr>
          <a:lstStyle/>
          <a:p>
            <a:r>
              <a:rPr lang="en-GB" dirty="0" smtClean="0"/>
              <a:t>Giving IT Visibility Into Cloud App Usage</a:t>
            </a:r>
            <a:endParaRPr lang="en-GB" dirty="0"/>
          </a:p>
        </p:txBody>
      </p:sp>
      <p:sp>
        <p:nvSpPr>
          <p:cNvPr id="3" name="Content Placeholder 2"/>
          <p:cNvSpPr>
            <a:spLocks noGrp="1"/>
          </p:cNvSpPr>
          <p:nvPr>
            <p:ph idx="1"/>
          </p:nvPr>
        </p:nvSpPr>
        <p:spPr>
          <a:xfrm>
            <a:off x="431258" y="1029359"/>
            <a:ext cx="11326308" cy="5855125"/>
          </a:xfrm>
        </p:spPr>
        <p:txBody>
          <a:bodyPr>
            <a:normAutofit fontScale="77500" lnSpcReduction="20000"/>
          </a:bodyPr>
          <a:lstStyle/>
          <a:p>
            <a:pPr marL="0" indent="0">
              <a:buNone/>
            </a:pPr>
            <a:r>
              <a:rPr lang="en-US" sz="4799" b="1" dirty="0">
                <a:solidFill>
                  <a:srgbClr val="CE1126"/>
                </a:solidFill>
              </a:rPr>
              <a:t>DISCOVER</a:t>
            </a:r>
            <a:r>
              <a:rPr lang="en-US" sz="5465" dirty="0"/>
              <a:t> </a:t>
            </a:r>
            <a:r>
              <a:rPr lang="en-US" dirty="0" smtClean="0"/>
              <a:t>use of unsanctioned apps</a:t>
            </a:r>
          </a:p>
          <a:p>
            <a:pPr lvl="1">
              <a:lnSpc>
                <a:spcPct val="130000"/>
              </a:lnSpc>
              <a:buFont typeface="Arial"/>
              <a:buChar char="–"/>
            </a:pPr>
            <a:r>
              <a:rPr lang="en-US" sz="2533" dirty="0"/>
              <a:t>Find cloud apps that have been provisioned by employees (“Shadow IT”)</a:t>
            </a:r>
          </a:p>
          <a:p>
            <a:pPr marL="308956" lvl="1" indent="0">
              <a:buNone/>
            </a:pPr>
            <a:endParaRPr lang="en-US" dirty="0" smtClean="0"/>
          </a:p>
          <a:p>
            <a:pPr marL="0" indent="0">
              <a:buNone/>
            </a:pPr>
            <a:r>
              <a:rPr lang="en-US" sz="5332" b="1" dirty="0">
                <a:solidFill>
                  <a:srgbClr val="CE1126"/>
                </a:solidFill>
              </a:rPr>
              <a:t>UNDERSTAND RISK </a:t>
            </a:r>
            <a:r>
              <a:rPr lang="en-US" dirty="0" smtClean="0"/>
              <a:t>of each application</a:t>
            </a:r>
          </a:p>
          <a:p>
            <a:pPr>
              <a:buFont typeface="Wingdings" charset="2"/>
              <a:buChar char="§"/>
            </a:pPr>
            <a:endParaRPr lang="en-US" dirty="0" smtClean="0"/>
          </a:p>
          <a:p>
            <a:pPr marL="0" indent="0">
              <a:buNone/>
            </a:pPr>
            <a:r>
              <a:rPr lang="en-US" sz="5332" b="1" dirty="0">
                <a:solidFill>
                  <a:srgbClr val="CE1126"/>
                </a:solidFill>
              </a:rPr>
              <a:t>IDENTIFY USERS </a:t>
            </a:r>
            <a:r>
              <a:rPr lang="en-US" dirty="0" smtClean="0"/>
              <a:t>who engage in risky cloud app behavior</a:t>
            </a:r>
          </a:p>
          <a:p>
            <a:pPr lvl="1">
              <a:lnSpc>
                <a:spcPct val="130000"/>
              </a:lnSpc>
            </a:pPr>
            <a:r>
              <a:rPr lang="en-US" dirty="0" smtClean="0"/>
              <a:t>Raise the Security </a:t>
            </a:r>
            <a:r>
              <a:rPr lang="en-US" dirty="0"/>
              <a:t>IQ of organization</a:t>
            </a:r>
          </a:p>
          <a:p>
            <a:pPr lvl="1">
              <a:lnSpc>
                <a:spcPct val="130000"/>
              </a:lnSpc>
            </a:pPr>
            <a:r>
              <a:rPr lang="en-US" dirty="0" smtClean="0"/>
              <a:t>Protect </a:t>
            </a:r>
            <a:r>
              <a:rPr lang="en-US" dirty="0"/>
              <a:t>data </a:t>
            </a:r>
            <a:r>
              <a:rPr lang="en-US" dirty="0" smtClean="0"/>
              <a:t>everywhere</a:t>
            </a:r>
          </a:p>
          <a:p>
            <a:pPr lvl="1">
              <a:lnSpc>
                <a:spcPct val="130000"/>
              </a:lnSpc>
            </a:pPr>
            <a:endParaRPr lang="en-US" dirty="0"/>
          </a:p>
          <a:p>
            <a:pPr marL="0" indent="0" algn="ctr">
              <a:buNone/>
            </a:pPr>
            <a:r>
              <a:rPr lang="en-US" sz="4532" b="1" i="1" u="sng" dirty="0" smtClean="0">
                <a:solidFill>
                  <a:srgbClr val="51656E"/>
                </a:solidFill>
              </a:rPr>
              <a:t> </a:t>
            </a:r>
          </a:p>
          <a:p>
            <a:pPr marL="0" indent="0" algn="ctr">
              <a:lnSpc>
                <a:spcPct val="120000"/>
              </a:lnSpc>
              <a:buNone/>
            </a:pPr>
            <a:r>
              <a:rPr lang="en-US" sz="4132" i="1" cap="small" dirty="0" smtClean="0">
                <a:solidFill>
                  <a:srgbClr val="51656E"/>
                </a:solidFill>
              </a:rPr>
              <a:t/>
            </a:r>
            <a:br>
              <a:rPr lang="en-US" sz="4132" i="1" cap="small" dirty="0" smtClean="0">
                <a:solidFill>
                  <a:srgbClr val="51656E"/>
                </a:solidFill>
              </a:rPr>
            </a:br>
            <a:endParaRPr lang="en-US" sz="4132" i="1" cap="small" dirty="0">
              <a:solidFill>
                <a:srgbClr val="51656E"/>
              </a:solidFill>
            </a:endParaRPr>
          </a:p>
        </p:txBody>
      </p:sp>
    </p:spTree>
    <p:extLst>
      <p:ext uri="{BB962C8B-B14F-4D97-AF65-F5344CB8AC3E}">
        <p14:creationId xmlns:p14="http://schemas.microsoft.com/office/powerpoint/2010/main" val="178985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32" y="201664"/>
            <a:ext cx="8238155" cy="615393"/>
          </a:xfrm>
        </p:spPr>
        <p:txBody>
          <a:bodyPr>
            <a:normAutofit/>
          </a:bodyPr>
          <a:lstStyle/>
          <a:p>
            <a:r>
              <a:rPr lang="en-GB" dirty="0" smtClean="0"/>
              <a:t>Giving IT Visibility Into Cloud App Usage</a:t>
            </a:r>
            <a:endParaRPr lang="en-GB" dirty="0"/>
          </a:p>
        </p:txBody>
      </p:sp>
      <p:sp>
        <p:nvSpPr>
          <p:cNvPr id="3" name="Content Placeholder 2"/>
          <p:cNvSpPr>
            <a:spLocks noGrp="1"/>
          </p:cNvSpPr>
          <p:nvPr>
            <p:ph idx="1"/>
          </p:nvPr>
        </p:nvSpPr>
        <p:spPr>
          <a:xfrm>
            <a:off x="431258" y="1029359"/>
            <a:ext cx="11326308" cy="5855125"/>
          </a:xfrm>
        </p:spPr>
        <p:txBody>
          <a:bodyPr>
            <a:normAutofit fontScale="77500" lnSpcReduction="20000"/>
          </a:bodyPr>
          <a:lstStyle/>
          <a:p>
            <a:pPr marL="0" indent="0">
              <a:buNone/>
            </a:pPr>
            <a:r>
              <a:rPr lang="en-US" sz="4799" b="1" dirty="0">
                <a:solidFill>
                  <a:srgbClr val="CE1126"/>
                </a:solidFill>
              </a:rPr>
              <a:t>DISCOVER</a:t>
            </a:r>
            <a:r>
              <a:rPr lang="en-US" sz="5465" dirty="0"/>
              <a:t> </a:t>
            </a:r>
            <a:r>
              <a:rPr lang="en-US" dirty="0" smtClean="0"/>
              <a:t>use of unsanctioned apps</a:t>
            </a:r>
          </a:p>
          <a:p>
            <a:pPr lvl="1">
              <a:lnSpc>
                <a:spcPct val="130000"/>
              </a:lnSpc>
              <a:buFont typeface="Arial"/>
              <a:buChar char="–"/>
            </a:pPr>
            <a:r>
              <a:rPr lang="en-US" sz="2533" dirty="0"/>
              <a:t>Find cloud apps that have been provisioned by employees (“Shadow IT”)</a:t>
            </a:r>
          </a:p>
          <a:p>
            <a:pPr marL="308956" lvl="1" indent="0">
              <a:buNone/>
            </a:pPr>
            <a:endParaRPr lang="en-US" dirty="0" smtClean="0"/>
          </a:p>
          <a:p>
            <a:pPr marL="0" indent="0">
              <a:buNone/>
            </a:pPr>
            <a:r>
              <a:rPr lang="en-US" sz="5332" b="1" dirty="0">
                <a:solidFill>
                  <a:srgbClr val="CE1126"/>
                </a:solidFill>
              </a:rPr>
              <a:t>UNDERSTAND RISK </a:t>
            </a:r>
            <a:r>
              <a:rPr lang="en-US" dirty="0" smtClean="0"/>
              <a:t>of each application</a:t>
            </a:r>
          </a:p>
          <a:p>
            <a:pPr>
              <a:buFont typeface="Wingdings" charset="2"/>
              <a:buChar char="§"/>
            </a:pPr>
            <a:endParaRPr lang="en-US" dirty="0" smtClean="0"/>
          </a:p>
          <a:p>
            <a:pPr marL="0" indent="0">
              <a:buNone/>
            </a:pPr>
            <a:r>
              <a:rPr lang="en-US" sz="5332" b="1" dirty="0">
                <a:solidFill>
                  <a:srgbClr val="CE1126"/>
                </a:solidFill>
              </a:rPr>
              <a:t>IDENTIFY USERS </a:t>
            </a:r>
            <a:r>
              <a:rPr lang="en-US" dirty="0" smtClean="0"/>
              <a:t>who engage in risky cloud app behavior</a:t>
            </a:r>
          </a:p>
          <a:p>
            <a:pPr lvl="1">
              <a:lnSpc>
                <a:spcPct val="130000"/>
              </a:lnSpc>
            </a:pPr>
            <a:r>
              <a:rPr lang="en-US" dirty="0" smtClean="0"/>
              <a:t>Raise the Security </a:t>
            </a:r>
            <a:r>
              <a:rPr lang="en-US" dirty="0"/>
              <a:t>IQ of organization</a:t>
            </a:r>
          </a:p>
          <a:p>
            <a:pPr lvl="1">
              <a:lnSpc>
                <a:spcPct val="130000"/>
              </a:lnSpc>
            </a:pPr>
            <a:r>
              <a:rPr lang="en-US" dirty="0" smtClean="0"/>
              <a:t>Protect </a:t>
            </a:r>
            <a:r>
              <a:rPr lang="en-US" dirty="0"/>
              <a:t>data </a:t>
            </a:r>
            <a:r>
              <a:rPr lang="en-US" dirty="0" smtClean="0"/>
              <a:t>everywhere</a:t>
            </a:r>
          </a:p>
          <a:p>
            <a:pPr lvl="1">
              <a:lnSpc>
                <a:spcPct val="130000"/>
              </a:lnSpc>
            </a:pPr>
            <a:endParaRPr lang="en-US" dirty="0"/>
          </a:p>
          <a:p>
            <a:pPr marL="0" indent="0" algn="ctr">
              <a:buNone/>
            </a:pPr>
            <a:r>
              <a:rPr lang="en-US" sz="4532" b="1" i="1" u="sng" dirty="0">
                <a:solidFill>
                  <a:srgbClr val="51656E"/>
                </a:solidFill>
              </a:rPr>
              <a:t>Bottom Line: </a:t>
            </a:r>
          </a:p>
          <a:p>
            <a:pPr marL="0" indent="0" algn="ctr">
              <a:lnSpc>
                <a:spcPct val="120000"/>
              </a:lnSpc>
              <a:buNone/>
            </a:pPr>
            <a:r>
              <a:rPr lang="en-US" sz="4132" i="1" cap="small" dirty="0">
                <a:solidFill>
                  <a:srgbClr val="51656E"/>
                </a:solidFill>
              </a:rPr>
              <a:t>Make smarter decisions about Cloud App Usage</a:t>
            </a:r>
            <a:br>
              <a:rPr lang="en-US" sz="4132" i="1" cap="small" dirty="0">
                <a:solidFill>
                  <a:srgbClr val="51656E"/>
                </a:solidFill>
              </a:rPr>
            </a:br>
            <a:r>
              <a:rPr lang="en-US" sz="4132" i="1" cap="small" dirty="0">
                <a:solidFill>
                  <a:srgbClr val="51656E"/>
                </a:solidFill>
              </a:rPr>
              <a:t>and Enforce your Security Policies</a:t>
            </a:r>
          </a:p>
        </p:txBody>
      </p:sp>
    </p:spTree>
    <p:extLst>
      <p:ext uri="{BB962C8B-B14F-4D97-AF65-F5344CB8AC3E}">
        <p14:creationId xmlns:p14="http://schemas.microsoft.com/office/powerpoint/2010/main" val="906242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03901" y="2518084"/>
            <a:ext cx="5496067" cy="1887702"/>
            <a:chOff x="2483768" y="1518330"/>
            <a:chExt cx="4123124" cy="1416145"/>
          </a:xfrm>
        </p:grpSpPr>
        <p:pic>
          <p:nvPicPr>
            <p:cNvPr id="1026" name="Picture 2" descr="http://intranet.websense.com/sites/Marketing/media/CIL/Logos/TRITON/print/Triton%20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518330"/>
              <a:ext cx="4113416" cy="14161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27871" y="2546920"/>
              <a:ext cx="1679021" cy="346243"/>
            </a:xfrm>
            <a:prstGeom prst="rect">
              <a:avLst/>
            </a:prstGeom>
            <a:noFill/>
          </p:spPr>
          <p:txBody>
            <a:bodyPr wrap="none" rtlCol="0">
              <a:spAutoFit/>
            </a:bodyPr>
            <a:lstStyle/>
            <a:p>
              <a:pPr algn="r" eaLnBrk="0" fontAlgn="base" hangingPunct="0">
                <a:spcBef>
                  <a:spcPct val="20000"/>
                </a:spcBef>
                <a:spcAft>
                  <a:spcPct val="0"/>
                </a:spcAft>
                <a:buClr>
                  <a:srgbClr val="000000"/>
                </a:buClr>
                <a:buSzPct val="110000"/>
              </a:pPr>
              <a:r>
                <a:rPr lang="en-US" sz="2399" dirty="0">
                  <a:solidFill>
                    <a:srgbClr val="003964"/>
                  </a:solidFill>
                  <a:latin typeface="Arial Black" panose="020B0A04020102020204" pitchFamily="34" charset="0"/>
                </a:rPr>
                <a:t>RISKVISION</a:t>
              </a:r>
              <a:endParaRPr lang="en-US" sz="2399" baseline="30000" dirty="0">
                <a:solidFill>
                  <a:srgbClr val="003964"/>
                </a:solidFill>
                <a:latin typeface="Arial Black" panose="020B0A04020102020204" pitchFamily="34" charset="0"/>
              </a:endParaRPr>
            </a:p>
          </p:txBody>
        </p:sp>
      </p:grpSp>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9" y="750919"/>
            <a:ext cx="12195174" cy="609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9115" y="3124362"/>
            <a:ext cx="800514" cy="215444"/>
          </a:xfrm>
          <a:prstGeom prst="rect">
            <a:avLst/>
          </a:prstGeom>
          <a:solidFill>
            <a:srgbClr val="DEEDF7"/>
          </a:solidFill>
        </p:spPr>
        <p:txBody>
          <a:bodyPr wrap="square" lIns="60944" rIns="60944" rtlCol="0">
            <a:spAutoFit/>
          </a:bodyPr>
          <a:lstStyle/>
          <a:p>
            <a:pPr eaLnBrk="0" fontAlgn="base" hangingPunct="0">
              <a:spcBef>
                <a:spcPct val="20000"/>
              </a:spcBef>
              <a:spcAft>
                <a:spcPct val="0"/>
              </a:spcAft>
              <a:buClr>
                <a:srgbClr val="000000"/>
              </a:buClr>
              <a:buSzPct val="110000"/>
            </a:pPr>
            <a:r>
              <a:rPr lang="en-US" sz="800" dirty="0">
                <a:solidFill>
                  <a:srgbClr val="000000">
                    <a:lumMod val="75000"/>
                    <a:lumOff val="25000"/>
                  </a:srgbClr>
                </a:solidFill>
              </a:rPr>
              <a:t>Go Past IT </a:t>
            </a:r>
          </a:p>
        </p:txBody>
      </p:sp>
      <p:sp>
        <p:nvSpPr>
          <p:cNvPr id="23" name="Rounded Rectangle 22"/>
          <p:cNvSpPr/>
          <p:nvPr/>
        </p:nvSpPr>
        <p:spPr>
          <a:xfrm>
            <a:off x="539821" y="3145752"/>
            <a:ext cx="585910" cy="175865"/>
          </a:xfrm>
          <a:prstGeom prst="roundRect">
            <a:avLst/>
          </a:prstGeom>
          <a:ln w="25400">
            <a:solidFill>
              <a:srgbClr val="FF0000"/>
            </a:solidFill>
          </a:ln>
        </p:spPr>
        <p:txBody>
          <a:bodyPr wrap="square" rtlCol="0" anchor="ctr">
            <a:noAutofit/>
          </a:bodyPr>
          <a:lstStyle/>
          <a:p>
            <a:pPr algn="ctr" eaLnBrk="0" fontAlgn="base" hangingPunct="0">
              <a:spcBef>
                <a:spcPct val="20000"/>
              </a:spcBef>
              <a:spcAft>
                <a:spcPct val="0"/>
              </a:spcAft>
              <a:buClr>
                <a:srgbClr val="000000"/>
              </a:buClr>
              <a:buSzPct val="110000"/>
            </a:pPr>
            <a:endParaRPr lang="en-US" sz="1466" dirty="0">
              <a:solidFill>
                <a:srgbClr val="000000"/>
              </a:solidFill>
            </a:endParaRPr>
          </a:p>
        </p:txBody>
      </p:sp>
      <p:sp>
        <p:nvSpPr>
          <p:cNvPr id="24" name="TextBox 23"/>
          <p:cNvSpPr txBox="1"/>
          <p:nvPr/>
        </p:nvSpPr>
        <p:spPr>
          <a:xfrm>
            <a:off x="6289220" y="3321076"/>
            <a:ext cx="1425977" cy="215444"/>
          </a:xfrm>
          <a:prstGeom prst="rect">
            <a:avLst/>
          </a:prstGeom>
          <a:solidFill>
            <a:srgbClr val="DEEDF7"/>
          </a:solidFill>
        </p:spPr>
        <p:txBody>
          <a:bodyPr wrap="square" lIns="60944" rIns="60944" rtlCol="0">
            <a:spAutoFit/>
          </a:bodyPr>
          <a:lstStyle/>
          <a:p>
            <a:pPr eaLnBrk="0" fontAlgn="base" hangingPunct="0">
              <a:spcBef>
                <a:spcPct val="20000"/>
              </a:spcBef>
              <a:spcAft>
                <a:spcPct val="0"/>
              </a:spcAft>
              <a:buClr>
                <a:srgbClr val="000000"/>
              </a:buClr>
              <a:buSzPct val="110000"/>
            </a:pPr>
            <a:r>
              <a:rPr lang="en-US" sz="800" dirty="0">
                <a:solidFill>
                  <a:srgbClr val="000000">
                    <a:lumMod val="75000"/>
                    <a:lumOff val="25000"/>
                  </a:srgbClr>
                </a:solidFill>
              </a:rPr>
              <a:t>https://gopastit.com</a:t>
            </a:r>
          </a:p>
        </p:txBody>
      </p:sp>
      <p:sp>
        <p:nvSpPr>
          <p:cNvPr id="15" name="Rounded Rectangular Callout 14"/>
          <p:cNvSpPr/>
          <p:nvPr/>
        </p:nvSpPr>
        <p:spPr>
          <a:xfrm>
            <a:off x="7420292" y="2960403"/>
            <a:ext cx="766239" cy="351727"/>
          </a:xfrm>
          <a:prstGeom prst="wedgeRoundRectCallout">
            <a:avLst>
              <a:gd name="adj1" fmla="val -70473"/>
              <a:gd name="adj2" fmla="val 82926"/>
              <a:gd name="adj3" fmla="val 16667"/>
            </a:avLst>
          </a:prstGeom>
          <a:solidFill>
            <a:srgbClr val="C00000">
              <a:alpha val="60000"/>
            </a:srgbClr>
          </a:solidFill>
        </p:spPr>
        <p:style>
          <a:lnRef idx="0">
            <a:schemeClr val="accent3"/>
          </a:lnRef>
          <a:fillRef idx="3">
            <a:schemeClr val="accent3"/>
          </a:fillRef>
          <a:effectRef idx="3">
            <a:schemeClr val="accent3"/>
          </a:effectRef>
          <a:fontRef idx="minor">
            <a:schemeClr val="lt1"/>
          </a:fontRef>
        </p:style>
        <p:txBody>
          <a:bodyPr wrap="none" rtlCol="0" anchor="b">
            <a:spAutoFit/>
          </a:bodyPr>
          <a:lstStyle/>
          <a:p>
            <a:pPr marL="0" lvl="1" algn="ctr" eaLnBrk="0" fontAlgn="base" hangingPunct="0">
              <a:spcBef>
                <a:spcPct val="20000"/>
              </a:spcBef>
              <a:spcAft>
                <a:spcPct val="0"/>
              </a:spcAft>
              <a:buClr>
                <a:srgbClr val="000000"/>
              </a:buClr>
              <a:buSzPct val="110000"/>
            </a:pPr>
            <a:r>
              <a:rPr lang="en-US" sz="1466" dirty="0">
                <a:solidFill>
                  <a:prstClr val="white"/>
                </a:solidFill>
              </a:rPr>
              <a:t>Where</a:t>
            </a:r>
          </a:p>
        </p:txBody>
      </p:sp>
      <p:sp>
        <p:nvSpPr>
          <p:cNvPr id="25" name="TextBox 24"/>
          <p:cNvSpPr txBox="1"/>
          <p:nvPr/>
        </p:nvSpPr>
        <p:spPr>
          <a:xfrm>
            <a:off x="7263169" y="4320044"/>
            <a:ext cx="1937770" cy="215444"/>
          </a:xfrm>
          <a:prstGeom prst="rect">
            <a:avLst/>
          </a:prstGeom>
          <a:solidFill>
            <a:schemeClr val="bg1"/>
          </a:solidFill>
        </p:spPr>
        <p:txBody>
          <a:bodyPr wrap="square" lIns="60944" rIns="60944" rtlCol="0">
            <a:spAutoFit/>
          </a:bodyPr>
          <a:lstStyle/>
          <a:p>
            <a:pPr eaLnBrk="0" fontAlgn="base" hangingPunct="0">
              <a:spcBef>
                <a:spcPct val="20000"/>
              </a:spcBef>
              <a:spcAft>
                <a:spcPct val="0"/>
              </a:spcAft>
              <a:buClr>
                <a:srgbClr val="000000"/>
              </a:buClr>
              <a:buSzPct val="110000"/>
            </a:pPr>
            <a:r>
              <a:rPr lang="en-US" sz="800" dirty="0">
                <a:solidFill>
                  <a:srgbClr val="0070C0"/>
                </a:solidFill>
              </a:rPr>
              <a:t>https://gopastit.com/about/terms</a:t>
            </a:r>
          </a:p>
        </p:txBody>
      </p:sp>
      <p:sp>
        <p:nvSpPr>
          <p:cNvPr id="26" name="TextBox 25"/>
          <p:cNvSpPr txBox="1"/>
          <p:nvPr/>
        </p:nvSpPr>
        <p:spPr>
          <a:xfrm>
            <a:off x="6788378" y="4039806"/>
            <a:ext cx="493725" cy="172343"/>
          </a:xfrm>
          <a:prstGeom prst="rect">
            <a:avLst/>
          </a:prstGeom>
          <a:solidFill>
            <a:schemeClr val="bg1"/>
          </a:solidFill>
        </p:spPr>
        <p:txBody>
          <a:bodyPr wrap="none" lIns="0" tIns="24378" rIns="0" bIns="24378" rtlCol="0">
            <a:spAutoFit/>
          </a:bodyPr>
          <a:lstStyle/>
          <a:p>
            <a:pPr eaLnBrk="0" fontAlgn="base" hangingPunct="0">
              <a:spcBef>
                <a:spcPct val="20000"/>
              </a:spcBef>
              <a:spcAft>
                <a:spcPct val="0"/>
              </a:spcAft>
              <a:buClr>
                <a:srgbClr val="000000"/>
              </a:buClr>
              <a:buSzPct val="110000"/>
            </a:pPr>
            <a:r>
              <a:rPr lang="en-US" sz="800" dirty="0">
                <a:solidFill>
                  <a:srgbClr val="000000">
                    <a:lumMod val="50000"/>
                    <a:lumOff val="50000"/>
                  </a:srgbClr>
                </a:solidFill>
              </a:rPr>
              <a:t>Go Past IT</a:t>
            </a:r>
          </a:p>
        </p:txBody>
      </p:sp>
      <p:sp>
        <p:nvSpPr>
          <p:cNvPr id="27" name="TextBox 26"/>
          <p:cNvSpPr txBox="1"/>
          <p:nvPr/>
        </p:nvSpPr>
        <p:spPr>
          <a:xfrm>
            <a:off x="1480451" y="4561023"/>
            <a:ext cx="746999" cy="123111"/>
          </a:xfrm>
          <a:prstGeom prst="rect">
            <a:avLst/>
          </a:prstGeom>
          <a:solidFill>
            <a:schemeClr val="bg1"/>
          </a:solidFill>
        </p:spPr>
        <p:txBody>
          <a:bodyPr wrap="none" lIns="0" tIns="0" rIns="0" bIns="0" rtlCol="0">
            <a:spAutoFit/>
          </a:bodyPr>
          <a:lstStyle/>
          <a:p>
            <a:pPr eaLnBrk="0" fontAlgn="base" hangingPunct="0">
              <a:spcBef>
                <a:spcPct val="20000"/>
              </a:spcBef>
              <a:spcAft>
                <a:spcPct val="0"/>
              </a:spcAft>
              <a:buClr>
                <a:srgbClr val="000000"/>
              </a:buClr>
              <a:buSzPct val="110000"/>
            </a:pPr>
            <a:r>
              <a:rPr lang="en-US" sz="800" dirty="0">
                <a:solidFill>
                  <a:srgbClr val="000000">
                    <a:lumMod val="75000"/>
                    <a:lumOff val="25000"/>
                  </a:srgbClr>
                </a:solidFill>
              </a:rPr>
              <a:t>Go Past IT, Inc. </a:t>
            </a:r>
          </a:p>
        </p:txBody>
      </p:sp>
      <p:sp>
        <p:nvSpPr>
          <p:cNvPr id="33" name="TextBox 32"/>
          <p:cNvSpPr txBox="1"/>
          <p:nvPr/>
        </p:nvSpPr>
        <p:spPr>
          <a:xfrm>
            <a:off x="1408044" y="4816299"/>
            <a:ext cx="1295821" cy="215444"/>
          </a:xfrm>
          <a:prstGeom prst="rect">
            <a:avLst/>
          </a:prstGeom>
          <a:solidFill>
            <a:schemeClr val="bg1"/>
          </a:solidFill>
        </p:spPr>
        <p:txBody>
          <a:bodyPr wrap="square" lIns="60944" rIns="60944" rtlCol="0">
            <a:spAutoFit/>
          </a:bodyPr>
          <a:lstStyle/>
          <a:p>
            <a:pPr eaLnBrk="0" fontAlgn="base" hangingPunct="0">
              <a:spcBef>
                <a:spcPct val="20000"/>
              </a:spcBef>
              <a:spcAft>
                <a:spcPct val="0"/>
              </a:spcAft>
              <a:buClr>
                <a:srgbClr val="000000"/>
              </a:buClr>
              <a:buSzPct val="110000"/>
            </a:pPr>
            <a:r>
              <a:rPr lang="en-US" sz="800" dirty="0">
                <a:solidFill>
                  <a:srgbClr val="0070C0"/>
                </a:solidFill>
              </a:rPr>
              <a:t>https://gopastit.com</a:t>
            </a:r>
          </a:p>
        </p:txBody>
      </p:sp>
      <p:sp>
        <p:nvSpPr>
          <p:cNvPr id="34" name="TextBox 33"/>
          <p:cNvSpPr txBox="1"/>
          <p:nvPr/>
        </p:nvSpPr>
        <p:spPr>
          <a:xfrm>
            <a:off x="2122825" y="3347066"/>
            <a:ext cx="542957" cy="172343"/>
          </a:xfrm>
          <a:prstGeom prst="rect">
            <a:avLst/>
          </a:prstGeom>
          <a:solidFill>
            <a:srgbClr val="DEEDF7"/>
          </a:solidFill>
        </p:spPr>
        <p:txBody>
          <a:bodyPr wrap="none" lIns="24378" tIns="24378" rIns="24378" bIns="24378" rtlCol="0">
            <a:spAutoFit/>
          </a:bodyPr>
          <a:lstStyle/>
          <a:p>
            <a:pPr eaLnBrk="0" fontAlgn="base" hangingPunct="0">
              <a:spcBef>
                <a:spcPct val="20000"/>
              </a:spcBef>
              <a:spcAft>
                <a:spcPct val="0"/>
              </a:spcAft>
              <a:buClr>
                <a:srgbClr val="000000"/>
              </a:buClr>
              <a:buSzPct val="110000"/>
            </a:pPr>
            <a:r>
              <a:rPr lang="en-US" sz="800" dirty="0">
                <a:solidFill>
                  <a:srgbClr val="000000">
                    <a:lumMod val="75000"/>
                    <a:lumOff val="25000"/>
                  </a:srgbClr>
                </a:solidFill>
              </a:rPr>
              <a:t>Go Past IT</a:t>
            </a:r>
          </a:p>
        </p:txBody>
      </p:sp>
      <p:sp>
        <p:nvSpPr>
          <p:cNvPr id="35" name="Rounded Rectangle 34"/>
          <p:cNvSpPr/>
          <p:nvPr/>
        </p:nvSpPr>
        <p:spPr>
          <a:xfrm>
            <a:off x="6294346" y="3347067"/>
            <a:ext cx="987757" cy="189454"/>
          </a:xfrm>
          <a:prstGeom prst="roundRect">
            <a:avLst/>
          </a:prstGeom>
          <a:ln w="25400">
            <a:solidFill>
              <a:srgbClr val="FF0000"/>
            </a:solidFill>
          </a:ln>
        </p:spPr>
        <p:txBody>
          <a:bodyPr wrap="square" rtlCol="0" anchor="ctr">
            <a:noAutofit/>
          </a:bodyPr>
          <a:lstStyle/>
          <a:p>
            <a:pPr algn="ctr" eaLnBrk="0" fontAlgn="base" hangingPunct="0">
              <a:spcBef>
                <a:spcPct val="20000"/>
              </a:spcBef>
              <a:spcAft>
                <a:spcPct val="0"/>
              </a:spcAft>
              <a:buClr>
                <a:srgbClr val="000000"/>
              </a:buClr>
              <a:buSzPct val="110000"/>
            </a:pPr>
            <a:endParaRPr lang="en-US" sz="1466" dirty="0">
              <a:solidFill>
                <a:srgbClr val="000000"/>
              </a:solidFill>
            </a:endParaRPr>
          </a:p>
        </p:txBody>
      </p:sp>
      <p:sp>
        <p:nvSpPr>
          <p:cNvPr id="19" name="Rounded Rectangular Callout 18"/>
          <p:cNvSpPr/>
          <p:nvPr/>
        </p:nvSpPr>
        <p:spPr>
          <a:xfrm>
            <a:off x="3191683" y="2954650"/>
            <a:ext cx="604122" cy="351727"/>
          </a:xfrm>
          <a:prstGeom prst="wedgeRoundRectCallout">
            <a:avLst>
              <a:gd name="adj1" fmla="val -64352"/>
              <a:gd name="adj2" fmla="val 77614"/>
              <a:gd name="adj3" fmla="val 16667"/>
            </a:avLst>
          </a:prstGeom>
          <a:solidFill>
            <a:srgbClr val="C00000">
              <a:alpha val="60000"/>
            </a:srgbClr>
          </a:solidFill>
        </p:spPr>
        <p:style>
          <a:lnRef idx="0">
            <a:schemeClr val="accent3"/>
          </a:lnRef>
          <a:fillRef idx="3">
            <a:schemeClr val="accent3"/>
          </a:fillRef>
          <a:effectRef idx="3">
            <a:schemeClr val="accent3"/>
          </a:effectRef>
          <a:fontRef idx="minor">
            <a:schemeClr val="lt1"/>
          </a:fontRef>
        </p:style>
        <p:txBody>
          <a:bodyPr wrap="none" rtlCol="0" anchor="b">
            <a:spAutoFit/>
          </a:bodyPr>
          <a:lstStyle/>
          <a:p>
            <a:pPr marL="0" lvl="1" algn="ctr" eaLnBrk="0" fontAlgn="base" hangingPunct="0">
              <a:spcBef>
                <a:spcPct val="20000"/>
              </a:spcBef>
              <a:spcAft>
                <a:spcPct val="0"/>
              </a:spcAft>
              <a:buClr>
                <a:srgbClr val="000000"/>
              </a:buClr>
              <a:buSzPct val="110000"/>
            </a:pPr>
            <a:r>
              <a:rPr lang="en-US" sz="1466" dirty="0">
                <a:solidFill>
                  <a:prstClr val="white"/>
                </a:solidFill>
              </a:rPr>
              <a:t>Who</a:t>
            </a:r>
          </a:p>
        </p:txBody>
      </p:sp>
      <p:sp>
        <p:nvSpPr>
          <p:cNvPr id="20" name="TextBox 19"/>
          <p:cNvSpPr txBox="1"/>
          <p:nvPr/>
        </p:nvSpPr>
        <p:spPr>
          <a:xfrm>
            <a:off x="1049495" y="3685710"/>
            <a:ext cx="774251" cy="123111"/>
          </a:xfrm>
          <a:prstGeom prst="rect">
            <a:avLst/>
          </a:prstGeom>
          <a:solidFill>
            <a:schemeClr val="bg1"/>
          </a:solidFill>
        </p:spPr>
        <p:txBody>
          <a:bodyPr wrap="none" lIns="0" tIns="0" rIns="0" bIns="0" rtlCol="0">
            <a:spAutoFit/>
          </a:bodyPr>
          <a:lstStyle/>
          <a:p>
            <a:pPr eaLnBrk="0" fontAlgn="base" hangingPunct="0">
              <a:spcBef>
                <a:spcPct val="20000"/>
              </a:spcBef>
              <a:spcAft>
                <a:spcPct val="0"/>
              </a:spcAft>
              <a:buClr>
                <a:srgbClr val="000000"/>
              </a:buClr>
              <a:buSzPct val="110000"/>
            </a:pPr>
            <a:r>
              <a:rPr lang="en-US" sz="800" b="1" dirty="0">
                <a:solidFill>
                  <a:srgbClr val="000000">
                    <a:lumMod val="75000"/>
                    <a:lumOff val="25000"/>
                  </a:srgbClr>
                </a:solidFill>
              </a:rPr>
              <a:t>Go Past IT, Inc. </a:t>
            </a:r>
          </a:p>
        </p:txBody>
      </p:sp>
      <p:sp>
        <p:nvSpPr>
          <p:cNvPr id="31" name="Rounded Rectangular Callout 30"/>
          <p:cNvSpPr/>
          <p:nvPr/>
        </p:nvSpPr>
        <p:spPr>
          <a:xfrm>
            <a:off x="1185374" y="2733960"/>
            <a:ext cx="654057" cy="351727"/>
          </a:xfrm>
          <a:prstGeom prst="wedgeRoundRectCallout">
            <a:avLst>
              <a:gd name="adj1" fmla="val -54239"/>
              <a:gd name="adj2" fmla="val 75189"/>
              <a:gd name="adj3" fmla="val 16667"/>
            </a:avLst>
          </a:prstGeom>
          <a:solidFill>
            <a:srgbClr val="C00000">
              <a:alpha val="60000"/>
            </a:srgbClr>
          </a:solidFill>
        </p:spPr>
        <p:style>
          <a:lnRef idx="0">
            <a:schemeClr val="accent3"/>
          </a:lnRef>
          <a:fillRef idx="3">
            <a:schemeClr val="accent3"/>
          </a:fillRef>
          <a:effectRef idx="3">
            <a:schemeClr val="accent3"/>
          </a:effectRef>
          <a:fontRef idx="minor">
            <a:schemeClr val="lt1"/>
          </a:fontRef>
        </p:style>
        <p:txBody>
          <a:bodyPr wrap="none" rtlCol="0" anchor="b">
            <a:spAutoFit/>
          </a:bodyPr>
          <a:lstStyle/>
          <a:p>
            <a:pPr marL="0" lvl="1" algn="ctr" eaLnBrk="0" fontAlgn="base" hangingPunct="0">
              <a:spcBef>
                <a:spcPct val="20000"/>
              </a:spcBef>
              <a:spcAft>
                <a:spcPct val="0"/>
              </a:spcAft>
              <a:buClr>
                <a:srgbClr val="000000"/>
              </a:buClr>
              <a:buSzPct val="110000"/>
            </a:pPr>
            <a:r>
              <a:rPr lang="en-US" sz="1466" dirty="0">
                <a:solidFill>
                  <a:prstClr val="white"/>
                </a:solidFill>
              </a:rPr>
              <a:t>What</a:t>
            </a:r>
          </a:p>
        </p:txBody>
      </p:sp>
      <p:sp>
        <p:nvSpPr>
          <p:cNvPr id="6" name="Rounded Rectangle 5"/>
          <p:cNvSpPr/>
          <p:nvPr/>
        </p:nvSpPr>
        <p:spPr>
          <a:xfrm>
            <a:off x="2681416" y="3347067"/>
            <a:ext cx="376078" cy="189454"/>
          </a:xfrm>
          <a:prstGeom prst="roundRect">
            <a:avLst/>
          </a:prstGeom>
          <a:ln w="25400">
            <a:solidFill>
              <a:srgbClr val="FF0000"/>
            </a:solidFill>
          </a:ln>
        </p:spPr>
        <p:txBody>
          <a:bodyPr wrap="square" rtlCol="0" anchor="ctr">
            <a:noAutofit/>
          </a:bodyPr>
          <a:lstStyle/>
          <a:p>
            <a:pPr algn="ctr" eaLnBrk="0" fontAlgn="base" hangingPunct="0">
              <a:spcBef>
                <a:spcPct val="20000"/>
              </a:spcBef>
              <a:spcAft>
                <a:spcPct val="0"/>
              </a:spcAft>
              <a:buClr>
                <a:srgbClr val="000000"/>
              </a:buClr>
              <a:buSzPct val="110000"/>
            </a:pPr>
            <a:endParaRPr lang="en-US" sz="1466" dirty="0">
              <a:solidFill>
                <a:srgbClr val="000000"/>
              </a:solidFill>
            </a:endParaRPr>
          </a:p>
        </p:txBody>
      </p:sp>
      <p:pic>
        <p:nvPicPr>
          <p:cNvPr id="9" name="Picture 4"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190500"/>
            <a:ext cx="1447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54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03901" y="2518084"/>
            <a:ext cx="5496067" cy="1887702"/>
            <a:chOff x="2483768" y="1518330"/>
            <a:chExt cx="4123124" cy="1416145"/>
          </a:xfrm>
        </p:grpSpPr>
        <p:pic>
          <p:nvPicPr>
            <p:cNvPr id="1026" name="Picture 2" descr="http://intranet.websense.com/sites/Marketing/media/CIL/Logos/TRITON/print/Triton%20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518330"/>
              <a:ext cx="4113416" cy="14161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27871" y="2546920"/>
              <a:ext cx="1679021" cy="346243"/>
            </a:xfrm>
            <a:prstGeom prst="rect">
              <a:avLst/>
            </a:prstGeom>
            <a:noFill/>
          </p:spPr>
          <p:txBody>
            <a:bodyPr wrap="none" rtlCol="0">
              <a:spAutoFit/>
            </a:bodyPr>
            <a:lstStyle/>
            <a:p>
              <a:pPr algn="r" eaLnBrk="0" fontAlgn="base" hangingPunct="0">
                <a:spcBef>
                  <a:spcPct val="20000"/>
                </a:spcBef>
                <a:spcAft>
                  <a:spcPct val="0"/>
                </a:spcAft>
                <a:buClr>
                  <a:srgbClr val="000000"/>
                </a:buClr>
                <a:buSzPct val="110000"/>
              </a:pPr>
              <a:r>
                <a:rPr lang="en-US" sz="2399" dirty="0">
                  <a:solidFill>
                    <a:srgbClr val="003964"/>
                  </a:solidFill>
                  <a:latin typeface="Arial Black" panose="020B0A04020102020204" pitchFamily="34" charset="0"/>
                </a:rPr>
                <a:t>RISKVISION</a:t>
              </a:r>
              <a:endParaRPr lang="en-US" sz="2399" baseline="30000" dirty="0">
                <a:solidFill>
                  <a:srgbClr val="003964"/>
                </a:solidFill>
                <a:latin typeface="Arial Black" panose="020B0A04020102020204" pitchFamily="34" charset="0"/>
              </a:endParaRPr>
            </a:p>
          </p:txBody>
        </p:sp>
      </p:grpSp>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9" y="750919"/>
            <a:ext cx="12195174" cy="609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632" y="201664"/>
            <a:ext cx="8238155" cy="615393"/>
          </a:xfrm>
        </p:spPr>
        <p:txBody>
          <a:bodyPr>
            <a:normAutofit/>
          </a:bodyPr>
          <a:lstStyle/>
          <a:p>
            <a:r>
              <a:rPr lang="en-GB" dirty="0" smtClean="0"/>
              <a:t> </a:t>
            </a:r>
            <a:endParaRPr lang="en-GB" dirty="0"/>
          </a:p>
        </p:txBody>
      </p:sp>
      <p:sp>
        <p:nvSpPr>
          <p:cNvPr id="29" name="Rounded Rectangle 28"/>
          <p:cNvSpPr/>
          <p:nvPr/>
        </p:nvSpPr>
        <p:spPr>
          <a:xfrm>
            <a:off x="966400" y="4032860"/>
            <a:ext cx="1576543" cy="351727"/>
          </a:xfrm>
          <a:prstGeom prst="roundRect">
            <a:avLst/>
          </a:prstGeom>
          <a:ln w="25400">
            <a:solidFill>
              <a:srgbClr val="FF0000"/>
            </a:solidFill>
          </a:ln>
        </p:spPr>
        <p:txBody>
          <a:bodyPr wrap="square" rtlCol="0" anchor="ctr">
            <a:spAutoFit/>
          </a:bodyPr>
          <a:lstStyle/>
          <a:p>
            <a:pPr algn="ctr" eaLnBrk="0" fontAlgn="base" hangingPunct="0">
              <a:spcBef>
                <a:spcPct val="20000"/>
              </a:spcBef>
              <a:spcAft>
                <a:spcPct val="0"/>
              </a:spcAft>
              <a:buClr>
                <a:srgbClr val="000000"/>
              </a:buClr>
              <a:buSzPct val="110000"/>
            </a:pPr>
            <a:endParaRPr lang="en-US" sz="1466" dirty="0">
              <a:solidFill>
                <a:srgbClr val="000000"/>
              </a:solidFill>
            </a:endParaRPr>
          </a:p>
        </p:txBody>
      </p:sp>
      <p:sp>
        <p:nvSpPr>
          <p:cNvPr id="3" name="TextBox 2"/>
          <p:cNvSpPr txBox="1"/>
          <p:nvPr/>
        </p:nvSpPr>
        <p:spPr>
          <a:xfrm>
            <a:off x="499115" y="3124362"/>
            <a:ext cx="800514" cy="215444"/>
          </a:xfrm>
          <a:prstGeom prst="rect">
            <a:avLst/>
          </a:prstGeom>
          <a:solidFill>
            <a:srgbClr val="DEEDF7"/>
          </a:solidFill>
        </p:spPr>
        <p:txBody>
          <a:bodyPr wrap="square" lIns="60944" rIns="60944" rtlCol="0">
            <a:spAutoFit/>
          </a:bodyPr>
          <a:lstStyle/>
          <a:p>
            <a:pPr eaLnBrk="0" fontAlgn="base" hangingPunct="0">
              <a:spcBef>
                <a:spcPct val="20000"/>
              </a:spcBef>
              <a:spcAft>
                <a:spcPct val="0"/>
              </a:spcAft>
              <a:buClr>
                <a:srgbClr val="000000"/>
              </a:buClr>
              <a:buSzPct val="110000"/>
            </a:pPr>
            <a:r>
              <a:rPr lang="en-US" sz="800" dirty="0">
                <a:solidFill>
                  <a:srgbClr val="000000">
                    <a:lumMod val="75000"/>
                    <a:lumOff val="25000"/>
                  </a:srgbClr>
                </a:solidFill>
              </a:rPr>
              <a:t>Go Past IT </a:t>
            </a:r>
          </a:p>
        </p:txBody>
      </p:sp>
      <p:sp>
        <p:nvSpPr>
          <p:cNvPr id="24" name="TextBox 23"/>
          <p:cNvSpPr txBox="1"/>
          <p:nvPr/>
        </p:nvSpPr>
        <p:spPr>
          <a:xfrm>
            <a:off x="6289220" y="3321076"/>
            <a:ext cx="1425977" cy="215444"/>
          </a:xfrm>
          <a:prstGeom prst="rect">
            <a:avLst/>
          </a:prstGeom>
          <a:solidFill>
            <a:srgbClr val="DEEDF7"/>
          </a:solidFill>
        </p:spPr>
        <p:txBody>
          <a:bodyPr wrap="square" lIns="60944" rIns="60944" rtlCol="0">
            <a:spAutoFit/>
          </a:bodyPr>
          <a:lstStyle/>
          <a:p>
            <a:pPr eaLnBrk="0" fontAlgn="base" hangingPunct="0">
              <a:spcBef>
                <a:spcPct val="20000"/>
              </a:spcBef>
              <a:spcAft>
                <a:spcPct val="0"/>
              </a:spcAft>
              <a:buClr>
                <a:srgbClr val="000000"/>
              </a:buClr>
              <a:buSzPct val="110000"/>
            </a:pPr>
            <a:r>
              <a:rPr lang="en-US" sz="800" dirty="0">
                <a:solidFill>
                  <a:srgbClr val="000000">
                    <a:lumMod val="75000"/>
                    <a:lumOff val="25000"/>
                  </a:srgbClr>
                </a:solidFill>
              </a:rPr>
              <a:t>https://gopastit.com</a:t>
            </a:r>
          </a:p>
        </p:txBody>
      </p:sp>
      <p:sp>
        <p:nvSpPr>
          <p:cNvPr id="25" name="TextBox 24"/>
          <p:cNvSpPr txBox="1"/>
          <p:nvPr/>
        </p:nvSpPr>
        <p:spPr>
          <a:xfrm>
            <a:off x="7263169" y="4320044"/>
            <a:ext cx="1937770" cy="215444"/>
          </a:xfrm>
          <a:prstGeom prst="rect">
            <a:avLst/>
          </a:prstGeom>
          <a:solidFill>
            <a:schemeClr val="bg1"/>
          </a:solidFill>
        </p:spPr>
        <p:txBody>
          <a:bodyPr wrap="square" lIns="60944" rIns="60944" rtlCol="0">
            <a:spAutoFit/>
          </a:bodyPr>
          <a:lstStyle/>
          <a:p>
            <a:pPr eaLnBrk="0" fontAlgn="base" hangingPunct="0">
              <a:spcBef>
                <a:spcPct val="20000"/>
              </a:spcBef>
              <a:spcAft>
                <a:spcPct val="0"/>
              </a:spcAft>
              <a:buClr>
                <a:srgbClr val="000000"/>
              </a:buClr>
              <a:buSzPct val="110000"/>
            </a:pPr>
            <a:r>
              <a:rPr lang="en-US" sz="800" dirty="0">
                <a:solidFill>
                  <a:srgbClr val="0070C0"/>
                </a:solidFill>
              </a:rPr>
              <a:t>https://gopastit.com/about/terms</a:t>
            </a:r>
          </a:p>
        </p:txBody>
      </p:sp>
      <p:sp>
        <p:nvSpPr>
          <p:cNvPr id="26" name="TextBox 25"/>
          <p:cNvSpPr txBox="1"/>
          <p:nvPr/>
        </p:nvSpPr>
        <p:spPr>
          <a:xfrm>
            <a:off x="6788378" y="4039806"/>
            <a:ext cx="493725" cy="172343"/>
          </a:xfrm>
          <a:prstGeom prst="rect">
            <a:avLst/>
          </a:prstGeom>
          <a:solidFill>
            <a:schemeClr val="bg1"/>
          </a:solidFill>
        </p:spPr>
        <p:txBody>
          <a:bodyPr wrap="none" lIns="0" tIns="24378" rIns="0" bIns="24378" rtlCol="0">
            <a:spAutoFit/>
          </a:bodyPr>
          <a:lstStyle/>
          <a:p>
            <a:pPr eaLnBrk="0" fontAlgn="base" hangingPunct="0">
              <a:spcBef>
                <a:spcPct val="20000"/>
              </a:spcBef>
              <a:spcAft>
                <a:spcPct val="0"/>
              </a:spcAft>
              <a:buClr>
                <a:srgbClr val="000000"/>
              </a:buClr>
              <a:buSzPct val="110000"/>
            </a:pPr>
            <a:r>
              <a:rPr lang="en-US" sz="800" dirty="0">
                <a:solidFill>
                  <a:srgbClr val="000000">
                    <a:lumMod val="50000"/>
                    <a:lumOff val="50000"/>
                  </a:srgbClr>
                </a:solidFill>
              </a:rPr>
              <a:t>Go Past IT</a:t>
            </a:r>
          </a:p>
        </p:txBody>
      </p:sp>
      <p:sp>
        <p:nvSpPr>
          <p:cNvPr id="27" name="TextBox 26"/>
          <p:cNvSpPr txBox="1"/>
          <p:nvPr/>
        </p:nvSpPr>
        <p:spPr>
          <a:xfrm>
            <a:off x="1480451" y="4561023"/>
            <a:ext cx="746999" cy="123111"/>
          </a:xfrm>
          <a:prstGeom prst="rect">
            <a:avLst/>
          </a:prstGeom>
          <a:solidFill>
            <a:schemeClr val="bg1"/>
          </a:solidFill>
        </p:spPr>
        <p:txBody>
          <a:bodyPr wrap="none" lIns="0" tIns="0" rIns="0" bIns="0" rtlCol="0">
            <a:spAutoFit/>
          </a:bodyPr>
          <a:lstStyle/>
          <a:p>
            <a:pPr eaLnBrk="0" fontAlgn="base" hangingPunct="0">
              <a:spcBef>
                <a:spcPct val="20000"/>
              </a:spcBef>
              <a:spcAft>
                <a:spcPct val="0"/>
              </a:spcAft>
              <a:buClr>
                <a:srgbClr val="000000"/>
              </a:buClr>
              <a:buSzPct val="110000"/>
            </a:pPr>
            <a:r>
              <a:rPr lang="en-US" sz="800" dirty="0">
                <a:solidFill>
                  <a:srgbClr val="000000">
                    <a:lumMod val="75000"/>
                    <a:lumOff val="25000"/>
                  </a:srgbClr>
                </a:solidFill>
              </a:rPr>
              <a:t>Go Past IT, Inc. </a:t>
            </a:r>
          </a:p>
        </p:txBody>
      </p:sp>
      <p:sp>
        <p:nvSpPr>
          <p:cNvPr id="33" name="TextBox 32"/>
          <p:cNvSpPr txBox="1"/>
          <p:nvPr/>
        </p:nvSpPr>
        <p:spPr>
          <a:xfrm>
            <a:off x="1408044" y="4816299"/>
            <a:ext cx="1295821" cy="215444"/>
          </a:xfrm>
          <a:prstGeom prst="rect">
            <a:avLst/>
          </a:prstGeom>
          <a:solidFill>
            <a:schemeClr val="bg1"/>
          </a:solidFill>
        </p:spPr>
        <p:txBody>
          <a:bodyPr wrap="square" lIns="60944" rIns="60944" rtlCol="0">
            <a:spAutoFit/>
          </a:bodyPr>
          <a:lstStyle/>
          <a:p>
            <a:pPr eaLnBrk="0" fontAlgn="base" hangingPunct="0">
              <a:spcBef>
                <a:spcPct val="20000"/>
              </a:spcBef>
              <a:spcAft>
                <a:spcPct val="0"/>
              </a:spcAft>
              <a:buClr>
                <a:srgbClr val="000000"/>
              </a:buClr>
              <a:buSzPct val="110000"/>
            </a:pPr>
            <a:r>
              <a:rPr lang="en-US" sz="800" dirty="0">
                <a:solidFill>
                  <a:srgbClr val="0070C0"/>
                </a:solidFill>
              </a:rPr>
              <a:t>https://gopastit.com</a:t>
            </a:r>
          </a:p>
        </p:txBody>
      </p:sp>
      <p:sp>
        <p:nvSpPr>
          <p:cNvPr id="34" name="TextBox 33"/>
          <p:cNvSpPr txBox="1"/>
          <p:nvPr/>
        </p:nvSpPr>
        <p:spPr>
          <a:xfrm>
            <a:off x="2122825" y="3347066"/>
            <a:ext cx="542957" cy="172343"/>
          </a:xfrm>
          <a:prstGeom prst="rect">
            <a:avLst/>
          </a:prstGeom>
          <a:solidFill>
            <a:srgbClr val="DEEDF7"/>
          </a:solidFill>
        </p:spPr>
        <p:txBody>
          <a:bodyPr wrap="none" lIns="24378" tIns="24378" rIns="24378" bIns="24378" rtlCol="0">
            <a:spAutoFit/>
          </a:bodyPr>
          <a:lstStyle/>
          <a:p>
            <a:pPr eaLnBrk="0" fontAlgn="base" hangingPunct="0">
              <a:spcBef>
                <a:spcPct val="20000"/>
              </a:spcBef>
              <a:spcAft>
                <a:spcPct val="0"/>
              </a:spcAft>
              <a:buClr>
                <a:srgbClr val="000000"/>
              </a:buClr>
              <a:buSzPct val="110000"/>
            </a:pPr>
            <a:r>
              <a:rPr lang="en-US" sz="800" dirty="0">
                <a:solidFill>
                  <a:srgbClr val="000000">
                    <a:lumMod val="75000"/>
                    <a:lumOff val="25000"/>
                  </a:srgbClr>
                </a:solidFill>
              </a:rPr>
              <a:t>Go Past IT</a:t>
            </a:r>
          </a:p>
        </p:txBody>
      </p:sp>
      <p:sp>
        <p:nvSpPr>
          <p:cNvPr id="20" name="TextBox 19"/>
          <p:cNvSpPr txBox="1"/>
          <p:nvPr/>
        </p:nvSpPr>
        <p:spPr>
          <a:xfrm>
            <a:off x="1049495" y="3685710"/>
            <a:ext cx="774251" cy="123111"/>
          </a:xfrm>
          <a:prstGeom prst="rect">
            <a:avLst/>
          </a:prstGeom>
          <a:solidFill>
            <a:schemeClr val="bg1"/>
          </a:solidFill>
        </p:spPr>
        <p:txBody>
          <a:bodyPr wrap="none" lIns="0" tIns="0" rIns="0" bIns="0" rtlCol="0">
            <a:spAutoFit/>
          </a:bodyPr>
          <a:lstStyle/>
          <a:p>
            <a:pPr eaLnBrk="0" fontAlgn="base" hangingPunct="0">
              <a:spcBef>
                <a:spcPct val="20000"/>
              </a:spcBef>
              <a:spcAft>
                <a:spcPct val="0"/>
              </a:spcAft>
              <a:buClr>
                <a:srgbClr val="000000"/>
              </a:buClr>
              <a:buSzPct val="110000"/>
            </a:pPr>
            <a:r>
              <a:rPr lang="en-US" sz="800" b="1" dirty="0">
                <a:solidFill>
                  <a:srgbClr val="000000">
                    <a:lumMod val="75000"/>
                    <a:lumOff val="25000"/>
                  </a:srgbClr>
                </a:solidFill>
              </a:rPr>
              <a:t>Go Past IT, Inc. </a:t>
            </a:r>
          </a:p>
        </p:txBody>
      </p:sp>
      <p:sp>
        <p:nvSpPr>
          <p:cNvPr id="21" name="Rounded Rectangle 20"/>
          <p:cNvSpPr/>
          <p:nvPr/>
        </p:nvSpPr>
        <p:spPr>
          <a:xfrm>
            <a:off x="911187" y="5105400"/>
            <a:ext cx="9144625" cy="1234606"/>
          </a:xfrm>
          <a:prstGeom prst="roundRect">
            <a:avLst/>
          </a:prstGeom>
          <a:ln w="25400">
            <a:solidFill>
              <a:srgbClr val="FF0000"/>
            </a:solidFill>
          </a:ln>
        </p:spPr>
        <p:txBody>
          <a:bodyPr wrap="square" rtlCol="0" anchor="ctr">
            <a:noAutofit/>
          </a:bodyPr>
          <a:lstStyle/>
          <a:p>
            <a:pPr algn="ctr" eaLnBrk="0" fontAlgn="base" hangingPunct="0">
              <a:spcBef>
                <a:spcPct val="20000"/>
              </a:spcBef>
              <a:spcAft>
                <a:spcPct val="0"/>
              </a:spcAft>
              <a:buClr>
                <a:srgbClr val="000000"/>
              </a:buClr>
              <a:buSzPct val="110000"/>
            </a:pPr>
            <a:endParaRPr lang="en-US" sz="1466" dirty="0">
              <a:solidFill>
                <a:srgbClr val="000000"/>
              </a:solidFill>
            </a:endParaRPr>
          </a:p>
        </p:txBody>
      </p:sp>
      <p:sp>
        <p:nvSpPr>
          <p:cNvPr id="17" name="Rounded Rectangular Callout 16"/>
          <p:cNvSpPr/>
          <p:nvPr/>
        </p:nvSpPr>
        <p:spPr>
          <a:xfrm>
            <a:off x="10280362" y="6110496"/>
            <a:ext cx="1034912" cy="601299"/>
          </a:xfrm>
          <a:prstGeom prst="wedgeRoundRectCallout">
            <a:avLst>
              <a:gd name="adj1" fmla="val -92647"/>
              <a:gd name="adj2" fmla="val -62351"/>
              <a:gd name="adj3" fmla="val 16667"/>
            </a:avLst>
          </a:prstGeom>
          <a:solidFill>
            <a:srgbClr val="C00000">
              <a:alpha val="60000"/>
            </a:srgbClr>
          </a:solidFill>
        </p:spPr>
        <p:style>
          <a:lnRef idx="0">
            <a:schemeClr val="accent3"/>
          </a:lnRef>
          <a:fillRef idx="3">
            <a:schemeClr val="accent3"/>
          </a:fillRef>
          <a:effectRef idx="3">
            <a:schemeClr val="accent3"/>
          </a:effectRef>
          <a:fontRef idx="minor">
            <a:schemeClr val="lt1"/>
          </a:fontRef>
        </p:style>
        <p:txBody>
          <a:bodyPr wrap="none" rtlCol="0" anchor="ctr">
            <a:spAutoFit/>
          </a:bodyPr>
          <a:lstStyle/>
          <a:p>
            <a:pPr marL="0" lvl="1" algn="ctr" eaLnBrk="0" fontAlgn="base" hangingPunct="0">
              <a:spcBef>
                <a:spcPct val="20000"/>
              </a:spcBef>
              <a:spcAft>
                <a:spcPct val="0"/>
              </a:spcAft>
              <a:buClr>
                <a:srgbClr val="000000"/>
              </a:buClr>
              <a:buSzPct val="110000"/>
            </a:pPr>
            <a:r>
              <a:rPr lang="en-US" sz="1466" dirty="0">
                <a:solidFill>
                  <a:prstClr val="white"/>
                </a:solidFill>
              </a:rPr>
              <a:t>Potential</a:t>
            </a:r>
            <a:br>
              <a:rPr lang="en-US" sz="1466" dirty="0">
                <a:solidFill>
                  <a:prstClr val="white"/>
                </a:solidFill>
              </a:rPr>
            </a:br>
            <a:r>
              <a:rPr lang="en-US" sz="1466" dirty="0">
                <a:solidFill>
                  <a:prstClr val="white"/>
                </a:solidFill>
              </a:rPr>
              <a:t>Problems</a:t>
            </a:r>
          </a:p>
        </p:txBody>
      </p:sp>
      <p:sp>
        <p:nvSpPr>
          <p:cNvPr id="22" name="Rounded Rectangular Callout 21"/>
          <p:cNvSpPr/>
          <p:nvPr/>
        </p:nvSpPr>
        <p:spPr>
          <a:xfrm>
            <a:off x="4655079" y="5738707"/>
            <a:ext cx="1046784" cy="601299"/>
          </a:xfrm>
          <a:prstGeom prst="wedgeRoundRectCallout">
            <a:avLst>
              <a:gd name="adj1" fmla="val -90358"/>
              <a:gd name="adj2" fmla="val -59260"/>
              <a:gd name="adj3" fmla="val 16667"/>
            </a:avLst>
          </a:prstGeom>
          <a:solidFill>
            <a:srgbClr val="C00000">
              <a:alpha val="60000"/>
            </a:srgbClr>
          </a:solidFill>
        </p:spPr>
        <p:style>
          <a:lnRef idx="0">
            <a:schemeClr val="accent3"/>
          </a:lnRef>
          <a:fillRef idx="3">
            <a:schemeClr val="accent3"/>
          </a:fillRef>
          <a:effectRef idx="3">
            <a:schemeClr val="accent3"/>
          </a:effectRef>
          <a:fontRef idx="minor">
            <a:schemeClr val="lt1"/>
          </a:fontRef>
        </p:style>
        <p:txBody>
          <a:bodyPr wrap="none" rtlCol="0" anchor="ctr">
            <a:spAutoFit/>
          </a:bodyPr>
          <a:lstStyle/>
          <a:p>
            <a:pPr marL="0" lvl="1" algn="ctr" eaLnBrk="0" fontAlgn="base" hangingPunct="0">
              <a:spcBef>
                <a:spcPct val="20000"/>
              </a:spcBef>
              <a:spcAft>
                <a:spcPct val="0"/>
              </a:spcAft>
              <a:buClr>
                <a:srgbClr val="000000"/>
              </a:buClr>
              <a:buSzPct val="110000"/>
            </a:pPr>
            <a:r>
              <a:rPr lang="en-US" sz="1466" dirty="0">
                <a:solidFill>
                  <a:prstClr val="white"/>
                </a:solidFill>
              </a:rPr>
              <a:t>Mitigating</a:t>
            </a:r>
            <a:br>
              <a:rPr lang="en-US" sz="1466" dirty="0">
                <a:solidFill>
                  <a:prstClr val="white"/>
                </a:solidFill>
              </a:rPr>
            </a:br>
            <a:r>
              <a:rPr lang="en-US" sz="1466" dirty="0">
                <a:solidFill>
                  <a:prstClr val="white"/>
                </a:solidFill>
              </a:rPr>
              <a:t>Factors</a:t>
            </a:r>
          </a:p>
        </p:txBody>
      </p:sp>
      <p:sp>
        <p:nvSpPr>
          <p:cNvPr id="30" name="Rounded Rectangular Callout 29"/>
          <p:cNvSpPr/>
          <p:nvPr/>
        </p:nvSpPr>
        <p:spPr>
          <a:xfrm>
            <a:off x="3327757" y="3977215"/>
            <a:ext cx="1930574" cy="766543"/>
          </a:xfrm>
          <a:prstGeom prst="wedgeRoundRectCallout">
            <a:avLst>
              <a:gd name="adj1" fmla="val -92038"/>
              <a:gd name="adj2" fmla="val -25690"/>
              <a:gd name="adj3" fmla="val 16667"/>
            </a:avLst>
          </a:prstGeom>
          <a:solidFill>
            <a:srgbClr val="C00000"/>
          </a:solidFill>
        </p:spPr>
        <p:style>
          <a:lnRef idx="0">
            <a:schemeClr val="accent3"/>
          </a:lnRef>
          <a:fillRef idx="3">
            <a:schemeClr val="accent3"/>
          </a:fillRef>
          <a:effectRef idx="3">
            <a:schemeClr val="accent3"/>
          </a:effectRef>
          <a:fontRef idx="minor">
            <a:schemeClr val="lt1"/>
          </a:fontRef>
        </p:style>
        <p:txBody>
          <a:bodyPr rtlCol="0" anchor="ctr"/>
          <a:lstStyle/>
          <a:p>
            <a:pPr marL="0" lvl="1" algn="ctr" eaLnBrk="0" fontAlgn="base" hangingPunct="0">
              <a:spcBef>
                <a:spcPct val="20000"/>
              </a:spcBef>
              <a:spcAft>
                <a:spcPct val="0"/>
              </a:spcAft>
              <a:buClr>
                <a:srgbClr val="000000"/>
              </a:buClr>
              <a:buSzPct val="110000"/>
            </a:pPr>
            <a:r>
              <a:rPr lang="en-US" sz="2133" dirty="0">
                <a:solidFill>
                  <a:prstClr val="white"/>
                </a:solidFill>
              </a:rPr>
              <a:t>Level of Risk</a:t>
            </a:r>
          </a:p>
        </p:txBody>
      </p:sp>
      <p:pic>
        <p:nvPicPr>
          <p:cNvPr id="32" name="Picture 4"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190500"/>
            <a:ext cx="1447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945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32" y="201664"/>
            <a:ext cx="8238155" cy="615393"/>
          </a:xfrm>
        </p:spPr>
        <p:txBody>
          <a:bodyPr>
            <a:normAutofit/>
          </a:bodyPr>
          <a:lstStyle/>
          <a:p>
            <a:r>
              <a:rPr lang="en-GB" dirty="0"/>
              <a:t> </a:t>
            </a:r>
          </a:p>
        </p:txBody>
      </p:sp>
      <p:pic>
        <p:nvPicPr>
          <p:cNvPr id="12" name="Content Placeholder 7"/>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324" t="762" r="525" b="3416"/>
          <a:stretch/>
        </p:blipFill>
        <p:spPr>
          <a:xfrm>
            <a:off x="-1" y="824690"/>
            <a:ext cx="12188825" cy="5435672"/>
          </a:xfrm>
          <a:prstGeom prst="rect">
            <a:avLst/>
          </a:prstGeom>
        </p:spPr>
      </p:pic>
      <p:sp>
        <p:nvSpPr>
          <p:cNvPr id="3" name="TextBox 2"/>
          <p:cNvSpPr txBox="1"/>
          <p:nvPr/>
        </p:nvSpPr>
        <p:spPr>
          <a:xfrm>
            <a:off x="201652" y="3896231"/>
            <a:ext cx="542957" cy="151889"/>
          </a:xfrm>
          <a:prstGeom prst="rect">
            <a:avLst/>
          </a:prstGeom>
          <a:solidFill>
            <a:srgbClr val="FCFCFC"/>
          </a:solidFill>
        </p:spPr>
        <p:txBody>
          <a:bodyPr wrap="none" lIns="24378" tIns="24378" rIns="24378" bIns="24378" rtlCol="0">
            <a:spAutoFit/>
          </a:bodyPr>
          <a:lstStyle/>
          <a:p>
            <a:pPr algn="r" eaLnBrk="0" fontAlgn="base" hangingPunct="0">
              <a:spcBef>
                <a:spcPct val="20000"/>
              </a:spcBef>
              <a:spcAft>
                <a:spcPct val="0"/>
              </a:spcAft>
              <a:buClr>
                <a:srgbClr val="000000"/>
              </a:buClr>
              <a:buSzPct val="110000"/>
            </a:pPr>
            <a:r>
              <a:rPr lang="en-US" sz="667" b="1" dirty="0">
                <a:solidFill>
                  <a:srgbClr val="000000">
                    <a:lumMod val="50000"/>
                    <a:lumOff val="50000"/>
                  </a:srgbClr>
                </a:solidFill>
                <a:latin typeface="Arial Black" panose="020B0A04020102020204" pitchFamily="34" charset="0"/>
              </a:rPr>
              <a:t>Go Past IT</a:t>
            </a:r>
          </a:p>
        </p:txBody>
      </p:sp>
      <p:sp>
        <p:nvSpPr>
          <p:cNvPr id="7" name="Rounded Rectangular Callout 6"/>
          <p:cNvSpPr/>
          <p:nvPr/>
        </p:nvSpPr>
        <p:spPr>
          <a:xfrm>
            <a:off x="6322041" y="2486182"/>
            <a:ext cx="2113100" cy="419831"/>
          </a:xfrm>
          <a:prstGeom prst="wedgeRoundRectCallout">
            <a:avLst>
              <a:gd name="adj1" fmla="val -101634"/>
              <a:gd name="adj2" fmla="val 80092"/>
              <a:gd name="adj3" fmla="val 16667"/>
            </a:avLst>
          </a:prstGeom>
          <a:solidFill>
            <a:srgbClr val="C00000">
              <a:alpha val="60000"/>
            </a:srgbClr>
          </a:solidFill>
        </p:spPr>
        <p:style>
          <a:lnRef idx="0">
            <a:schemeClr val="accent3"/>
          </a:lnRef>
          <a:fillRef idx="3">
            <a:schemeClr val="accent3"/>
          </a:fillRef>
          <a:effectRef idx="3">
            <a:schemeClr val="accent3"/>
          </a:effectRef>
          <a:fontRef idx="minor">
            <a:schemeClr val="lt1"/>
          </a:fontRef>
        </p:style>
        <p:txBody>
          <a:bodyPr wrap="none" rtlCol="0" anchor="ctr">
            <a:spAutoFit/>
          </a:bodyPr>
          <a:lstStyle/>
          <a:p>
            <a:pPr marL="0" lvl="1" eaLnBrk="0" fontAlgn="base" hangingPunct="0">
              <a:spcBef>
                <a:spcPct val="20000"/>
              </a:spcBef>
              <a:spcAft>
                <a:spcPct val="0"/>
              </a:spcAft>
              <a:buClr>
                <a:srgbClr val="000000"/>
              </a:buClr>
              <a:buSzPct val="110000"/>
            </a:pPr>
            <a:r>
              <a:rPr lang="en-US" sz="1866" dirty="0">
                <a:solidFill>
                  <a:prstClr val="white"/>
                </a:solidFill>
              </a:rPr>
              <a:t>Users to Examine</a:t>
            </a:r>
          </a:p>
        </p:txBody>
      </p:sp>
      <p:sp>
        <p:nvSpPr>
          <p:cNvPr id="8" name="Rounded Rectangular Callout 7"/>
          <p:cNvSpPr/>
          <p:nvPr/>
        </p:nvSpPr>
        <p:spPr>
          <a:xfrm>
            <a:off x="2063015" y="5970960"/>
            <a:ext cx="3113941" cy="419831"/>
          </a:xfrm>
          <a:prstGeom prst="wedgeRoundRectCallout">
            <a:avLst>
              <a:gd name="adj1" fmla="val -58412"/>
              <a:gd name="adj2" fmla="val -149473"/>
              <a:gd name="adj3" fmla="val 16667"/>
            </a:avLst>
          </a:prstGeom>
          <a:solidFill>
            <a:srgbClr val="C00000">
              <a:alpha val="60000"/>
            </a:srgbClr>
          </a:solidFill>
        </p:spPr>
        <p:style>
          <a:lnRef idx="0">
            <a:schemeClr val="accent3"/>
          </a:lnRef>
          <a:fillRef idx="3">
            <a:schemeClr val="accent3"/>
          </a:fillRef>
          <a:effectRef idx="3">
            <a:schemeClr val="accent3"/>
          </a:effectRef>
          <a:fontRef idx="minor">
            <a:schemeClr val="lt1"/>
          </a:fontRef>
        </p:style>
        <p:txBody>
          <a:bodyPr wrap="none" rtlCol="0" anchor="ctr">
            <a:spAutoFit/>
          </a:bodyPr>
          <a:lstStyle/>
          <a:p>
            <a:pPr marL="0" lvl="1" eaLnBrk="0" fontAlgn="base" hangingPunct="0">
              <a:spcBef>
                <a:spcPct val="20000"/>
              </a:spcBef>
              <a:spcAft>
                <a:spcPct val="0"/>
              </a:spcAft>
              <a:buClr>
                <a:srgbClr val="000000"/>
              </a:buClr>
              <a:buSzPct val="110000"/>
            </a:pPr>
            <a:r>
              <a:rPr lang="en-US" sz="1866" dirty="0">
                <a:solidFill>
                  <a:prstClr val="white"/>
                </a:solidFill>
              </a:rPr>
              <a:t>Most-Prevalent Cloud Apps</a:t>
            </a:r>
          </a:p>
        </p:txBody>
      </p:sp>
      <p:pic>
        <p:nvPicPr>
          <p:cNvPr id="9"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190500"/>
            <a:ext cx="1447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656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32" y="201664"/>
            <a:ext cx="8238155" cy="615393"/>
          </a:xfrm>
        </p:spPr>
        <p:txBody>
          <a:bodyPr>
            <a:normAutofit/>
          </a:bodyPr>
          <a:lstStyle/>
          <a:p>
            <a:r>
              <a:rPr lang="en-GB" dirty="0" smtClean="0"/>
              <a:t>Summary</a:t>
            </a:r>
            <a:endParaRPr lang="en-GB" dirty="0"/>
          </a:p>
        </p:txBody>
      </p:sp>
      <p:sp>
        <p:nvSpPr>
          <p:cNvPr id="3" name="Content Placeholder 2"/>
          <p:cNvSpPr>
            <a:spLocks noGrp="1"/>
          </p:cNvSpPr>
          <p:nvPr>
            <p:ph idx="1"/>
          </p:nvPr>
        </p:nvSpPr>
        <p:spPr>
          <a:xfrm>
            <a:off x="267122" y="1221330"/>
            <a:ext cx="11921703" cy="5635777"/>
          </a:xfrm>
        </p:spPr>
        <p:txBody>
          <a:bodyPr>
            <a:normAutofit lnSpcReduction="10000"/>
          </a:bodyPr>
          <a:lstStyle/>
          <a:p>
            <a:pPr marL="0" indent="0">
              <a:buNone/>
            </a:pPr>
            <a:r>
              <a:rPr lang="en-US" sz="2666" b="1" dirty="0">
                <a:solidFill>
                  <a:srgbClr val="CE1126"/>
                </a:solidFill>
              </a:rPr>
              <a:t>Two market leaders working together to raise the bar in data security</a:t>
            </a:r>
          </a:p>
          <a:p>
            <a:pPr lvl="1"/>
            <a:r>
              <a:rPr lang="en-US" dirty="0" smtClean="0"/>
              <a:t>Certifying interoperability of respective platforms</a:t>
            </a:r>
          </a:p>
          <a:p>
            <a:pPr lvl="1"/>
            <a:endParaRPr lang="en-US" dirty="0" smtClean="0"/>
          </a:p>
          <a:p>
            <a:pPr marL="0" indent="0">
              <a:buNone/>
            </a:pPr>
            <a:r>
              <a:rPr lang="en-US" sz="2666" b="1" dirty="0">
                <a:solidFill>
                  <a:srgbClr val="CE1126"/>
                </a:solidFill>
              </a:rPr>
              <a:t>TRITON</a:t>
            </a:r>
            <a:r>
              <a:rPr lang="en-US" sz="2666" b="1" baseline="30000" dirty="0">
                <a:solidFill>
                  <a:srgbClr val="CE1126"/>
                </a:solidFill>
              </a:rPr>
              <a:t>®</a:t>
            </a:r>
            <a:r>
              <a:rPr lang="en-US" sz="2666" b="1" dirty="0">
                <a:solidFill>
                  <a:srgbClr val="CE1126"/>
                </a:solidFill>
              </a:rPr>
              <a:t> is embedding Skyfence Cloud App Discovery Catalog</a:t>
            </a:r>
          </a:p>
          <a:p>
            <a:pPr lvl="1"/>
            <a:r>
              <a:rPr lang="en-US" dirty="0" smtClean="0"/>
              <a:t>Delivered across Raytheon|Websense solutions: </a:t>
            </a:r>
          </a:p>
          <a:p>
            <a:pPr lvl="2"/>
            <a:r>
              <a:rPr lang="en-US" dirty="0" smtClean="0"/>
              <a:t>TRITON RiskVision</a:t>
            </a:r>
          </a:p>
          <a:p>
            <a:pPr lvl="2"/>
            <a:r>
              <a:rPr lang="en-US" dirty="0" smtClean="0"/>
              <a:t>TRITON APX</a:t>
            </a:r>
          </a:p>
          <a:p>
            <a:pPr lvl="1"/>
            <a:r>
              <a:rPr lang="en-US" dirty="0" smtClean="0"/>
              <a:t>Extends visibility and control to Cloud Apps and Shadow IT</a:t>
            </a:r>
          </a:p>
          <a:p>
            <a:endParaRPr lang="en-US" dirty="0"/>
          </a:p>
          <a:p>
            <a:pPr marL="0" indent="0" algn="ctr">
              <a:buNone/>
            </a:pPr>
            <a:r>
              <a:rPr lang="en-US" sz="3466" b="1" i="1" dirty="0" smtClean="0">
                <a:solidFill>
                  <a:srgbClr val="51656E"/>
                </a:solidFill>
              </a:rPr>
              <a:t> </a:t>
            </a:r>
            <a:endParaRPr lang="en-US" sz="3466" b="1" i="1" dirty="0">
              <a:solidFill>
                <a:srgbClr val="51656E"/>
              </a:solidFill>
            </a:endParaRPr>
          </a:p>
          <a:p>
            <a:pPr marL="0" indent="0" algn="ctr">
              <a:lnSpc>
                <a:spcPct val="110000"/>
              </a:lnSpc>
              <a:buNone/>
            </a:pPr>
            <a:r>
              <a:rPr lang="en-US" i="1" cap="small" dirty="0" smtClean="0">
                <a:solidFill>
                  <a:srgbClr val="51656E"/>
                </a:solidFill>
              </a:rPr>
              <a:t/>
            </a:r>
            <a:br>
              <a:rPr lang="en-US" i="1" cap="small" dirty="0" smtClean="0">
                <a:solidFill>
                  <a:srgbClr val="51656E"/>
                </a:solidFill>
              </a:rPr>
            </a:br>
            <a:endParaRPr lang="en-US" i="1" cap="small" dirty="0" smtClean="0">
              <a:solidFill>
                <a:srgbClr val="51656E"/>
              </a:solidFill>
            </a:endParaRPr>
          </a:p>
        </p:txBody>
      </p:sp>
    </p:spTree>
    <p:extLst>
      <p:ext uri="{BB962C8B-B14F-4D97-AF65-F5344CB8AC3E}">
        <p14:creationId xmlns:p14="http://schemas.microsoft.com/office/powerpoint/2010/main" val="1466534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32" y="201664"/>
            <a:ext cx="8238155" cy="615393"/>
          </a:xfrm>
        </p:spPr>
        <p:txBody>
          <a:bodyPr>
            <a:normAutofit/>
          </a:bodyPr>
          <a:lstStyle/>
          <a:p>
            <a:r>
              <a:rPr lang="en-GB" dirty="0" smtClean="0"/>
              <a:t>Summary</a:t>
            </a:r>
            <a:endParaRPr lang="en-GB" dirty="0"/>
          </a:p>
        </p:txBody>
      </p:sp>
      <p:sp>
        <p:nvSpPr>
          <p:cNvPr id="3" name="Content Placeholder 2"/>
          <p:cNvSpPr>
            <a:spLocks noGrp="1"/>
          </p:cNvSpPr>
          <p:nvPr>
            <p:ph idx="1"/>
          </p:nvPr>
        </p:nvSpPr>
        <p:spPr>
          <a:xfrm>
            <a:off x="267122" y="1221330"/>
            <a:ext cx="11921703" cy="5635777"/>
          </a:xfrm>
        </p:spPr>
        <p:txBody>
          <a:bodyPr>
            <a:normAutofit lnSpcReduction="10000"/>
          </a:bodyPr>
          <a:lstStyle/>
          <a:p>
            <a:pPr marL="0" indent="0">
              <a:buNone/>
            </a:pPr>
            <a:r>
              <a:rPr lang="en-US" sz="2666" b="1" dirty="0">
                <a:solidFill>
                  <a:srgbClr val="CE1126"/>
                </a:solidFill>
              </a:rPr>
              <a:t>Two market leaders working together to raise the bar in data security</a:t>
            </a:r>
          </a:p>
          <a:p>
            <a:pPr lvl="1"/>
            <a:r>
              <a:rPr lang="en-US" dirty="0" smtClean="0"/>
              <a:t>Certifying interoperability of respective platforms</a:t>
            </a:r>
          </a:p>
          <a:p>
            <a:pPr lvl="1"/>
            <a:endParaRPr lang="en-US" dirty="0" smtClean="0"/>
          </a:p>
          <a:p>
            <a:pPr marL="0" indent="0">
              <a:buNone/>
            </a:pPr>
            <a:r>
              <a:rPr lang="en-US" sz="2666" b="1" dirty="0">
                <a:solidFill>
                  <a:srgbClr val="CE1126"/>
                </a:solidFill>
              </a:rPr>
              <a:t>TRITON</a:t>
            </a:r>
            <a:r>
              <a:rPr lang="en-US" sz="2666" b="1" baseline="30000" dirty="0">
                <a:solidFill>
                  <a:srgbClr val="CE1126"/>
                </a:solidFill>
              </a:rPr>
              <a:t>®</a:t>
            </a:r>
            <a:r>
              <a:rPr lang="en-US" sz="2666" b="1" dirty="0">
                <a:solidFill>
                  <a:srgbClr val="CE1126"/>
                </a:solidFill>
              </a:rPr>
              <a:t> is embedding Skyfence Cloud App Discovery Catalog</a:t>
            </a:r>
          </a:p>
          <a:p>
            <a:pPr lvl="1"/>
            <a:r>
              <a:rPr lang="en-US" dirty="0" smtClean="0"/>
              <a:t>Delivered across Raytheon|Websense solutions: </a:t>
            </a:r>
          </a:p>
          <a:p>
            <a:pPr lvl="2"/>
            <a:r>
              <a:rPr lang="en-US" dirty="0" smtClean="0"/>
              <a:t>TRITON RiskVision</a:t>
            </a:r>
          </a:p>
          <a:p>
            <a:pPr lvl="2"/>
            <a:r>
              <a:rPr lang="en-US" dirty="0" smtClean="0"/>
              <a:t>TRITON APX</a:t>
            </a:r>
          </a:p>
          <a:p>
            <a:pPr lvl="1"/>
            <a:r>
              <a:rPr lang="en-US" dirty="0" smtClean="0"/>
              <a:t>Extends visibility and control to Cloud Apps and Shadow IT</a:t>
            </a:r>
          </a:p>
          <a:p>
            <a:endParaRPr lang="en-US" dirty="0"/>
          </a:p>
          <a:p>
            <a:pPr marL="0" indent="0" algn="ctr">
              <a:buNone/>
            </a:pPr>
            <a:r>
              <a:rPr lang="en-US" sz="3466" b="1" i="1" u="sng" dirty="0">
                <a:solidFill>
                  <a:srgbClr val="51656E"/>
                </a:solidFill>
              </a:rPr>
              <a:t>Bottom Line:</a:t>
            </a:r>
            <a:r>
              <a:rPr lang="en-US" sz="3466" b="1" i="1" dirty="0">
                <a:solidFill>
                  <a:srgbClr val="51656E"/>
                </a:solidFill>
              </a:rPr>
              <a:t> </a:t>
            </a:r>
          </a:p>
          <a:p>
            <a:pPr marL="0" indent="0" algn="ctr">
              <a:lnSpc>
                <a:spcPct val="110000"/>
              </a:lnSpc>
              <a:buNone/>
            </a:pPr>
            <a:r>
              <a:rPr lang="en-US" i="1" cap="small" dirty="0" smtClean="0">
                <a:solidFill>
                  <a:srgbClr val="51656E"/>
                </a:solidFill>
              </a:rPr>
              <a:t>Prevent Potential Data Theft</a:t>
            </a:r>
            <a:br>
              <a:rPr lang="en-US" i="1" cap="small" dirty="0" smtClean="0">
                <a:solidFill>
                  <a:srgbClr val="51656E"/>
                </a:solidFill>
              </a:rPr>
            </a:br>
            <a:r>
              <a:rPr lang="en-US" i="1" cap="small" dirty="0" smtClean="0">
                <a:solidFill>
                  <a:srgbClr val="51656E"/>
                </a:solidFill>
              </a:rPr>
              <a:t>by Identifying Usage of High-Risk Cloud Apps</a:t>
            </a:r>
          </a:p>
        </p:txBody>
      </p:sp>
    </p:spTree>
    <p:extLst>
      <p:ext uri="{BB962C8B-B14F-4D97-AF65-F5344CB8AC3E}">
        <p14:creationId xmlns:p14="http://schemas.microsoft.com/office/powerpoint/2010/main" val="66203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Questions</a:t>
            </a:r>
            <a:endParaRPr lang="en-US" dirty="0"/>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4698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Free Demo or Trial</a:t>
            </a:r>
            <a:endParaRPr lang="en-US" dirty="0"/>
          </a:p>
        </p:txBody>
      </p:sp>
      <p:sp>
        <p:nvSpPr>
          <p:cNvPr id="5" name="Text Placeholder 4"/>
          <p:cNvSpPr>
            <a:spLocks noGrp="1"/>
          </p:cNvSpPr>
          <p:nvPr>
            <p:ph type="body" sz="quarter" idx="10"/>
          </p:nvPr>
        </p:nvSpPr>
        <p:spPr>
          <a:xfrm>
            <a:off x="2543492" y="2424946"/>
            <a:ext cx="9494520" cy="2604254"/>
          </a:xfrm>
        </p:spPr>
        <p:txBody>
          <a:bodyPr/>
          <a:lstStyle/>
          <a:p>
            <a:r>
              <a:rPr lang="en-US" sz="2800" dirty="0" smtClean="0"/>
              <a:t>Imperva Skyfence Cloud Gateway</a:t>
            </a:r>
          </a:p>
          <a:p>
            <a:r>
              <a:rPr lang="en-US" sz="1600" dirty="0" smtClean="0"/>
              <a:t>Request a </a:t>
            </a:r>
            <a:r>
              <a:rPr lang="en-US" sz="1600" dirty="0"/>
              <a:t>personalized demo or </a:t>
            </a:r>
            <a:r>
              <a:rPr lang="en-US" sz="1600" dirty="0" smtClean="0"/>
              <a:t>free trial of </a:t>
            </a:r>
            <a:r>
              <a:rPr lang="en-US" sz="1600" dirty="0" smtClean="0"/>
              <a:t>the </a:t>
            </a:r>
            <a:r>
              <a:rPr lang="en-US" sz="1600" dirty="0" smtClean="0"/>
              <a:t>Skyfence </a:t>
            </a:r>
            <a:r>
              <a:rPr lang="en-US" sz="1600" dirty="0"/>
              <a:t>Cloud </a:t>
            </a:r>
            <a:r>
              <a:rPr lang="en-US" sz="1600" dirty="0" smtClean="0"/>
              <a:t>Gateway.</a:t>
            </a:r>
            <a:endParaRPr lang="en-US" sz="1600" dirty="0" smtClean="0"/>
          </a:p>
          <a:p>
            <a:r>
              <a:rPr lang="en-US" sz="1600" dirty="0" smtClean="0">
                <a:hlinkClick r:id="rId2"/>
              </a:rPr>
              <a:t>https</a:t>
            </a:r>
            <a:r>
              <a:rPr lang="en-US" sz="1600" dirty="0">
                <a:hlinkClick r:id="rId2"/>
              </a:rPr>
              <a:t>://</a:t>
            </a:r>
            <a:r>
              <a:rPr lang="en-US" sz="1600" dirty="0" smtClean="0">
                <a:hlinkClick r:id="rId2"/>
              </a:rPr>
              <a:t>www.skyfence.com/free-demo-or-trial</a:t>
            </a:r>
            <a:r>
              <a:rPr lang="en-US" sz="1600" dirty="0" smtClean="0"/>
              <a:t> </a:t>
            </a:r>
          </a:p>
          <a:p>
            <a:endParaRPr lang="en-US" sz="1600" dirty="0"/>
          </a:p>
          <a:p>
            <a:r>
              <a:rPr lang="en-US" sz="2800" dirty="0" smtClean="0"/>
              <a:t>Free Trial of </a:t>
            </a:r>
            <a:r>
              <a:rPr lang="en-US" sz="2800" dirty="0" err="1" smtClean="0"/>
              <a:t>Raytheon|Websense</a:t>
            </a:r>
            <a:r>
              <a:rPr lang="en-US" sz="2800" dirty="0" smtClean="0"/>
              <a:t> TRITON</a:t>
            </a:r>
          </a:p>
          <a:p>
            <a:r>
              <a:rPr lang="en-US" sz="1600" u="sng" dirty="0" smtClean="0">
                <a:hlinkClick r:id="rId3"/>
              </a:rPr>
              <a:t>www.websense.com/freetrials</a:t>
            </a:r>
            <a:r>
              <a:rPr lang="en-US" sz="1600" dirty="0" smtClean="0"/>
              <a:t> </a:t>
            </a:r>
            <a:endParaRPr lang="en-US" sz="1600" dirty="0"/>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6781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Questions</a:t>
            </a:r>
            <a:endParaRPr lang="en-US" dirty="0"/>
          </a:p>
        </p:txBody>
      </p:sp>
      <p:sp>
        <p:nvSpPr>
          <p:cNvPr id="6" name="Text Placeholder 5"/>
          <p:cNvSpPr>
            <a:spLocks noGrp="1"/>
          </p:cNvSpPr>
          <p:nvPr>
            <p:ph type="body" sz="quarter" idx="11"/>
          </p:nvPr>
        </p:nvSpPr>
        <p:spPr/>
        <p:txBody>
          <a:bodyPr/>
          <a:lstStyle/>
          <a:p>
            <a:endParaRPr lang="en-US"/>
          </a:p>
        </p:txBody>
      </p:sp>
      <p:sp>
        <p:nvSpPr>
          <p:cNvPr id="7" name="Content Placeholder 2"/>
          <p:cNvSpPr txBox="1">
            <a:spLocks/>
          </p:cNvSpPr>
          <p:nvPr/>
        </p:nvSpPr>
        <p:spPr>
          <a:xfrm>
            <a:off x="2715809" y="3352800"/>
            <a:ext cx="3581400" cy="2148168"/>
          </a:xfrm>
          <a:prstGeom prst="rect">
            <a:avLst/>
          </a:prstGeom>
        </p:spPr>
        <p:txBody>
          <a:bodyPr vert="horz" lIns="0" tIns="45720" rIns="91440" bIns="45720" rtlCol="0">
            <a:normAutofit/>
          </a:bodyPr>
          <a:lstStyle>
            <a:lvl1pPr marL="0" indent="0" algn="l" defTabSz="457200" rtl="0" eaLnBrk="1" latinLnBrk="0" hangingPunct="1">
              <a:spcBef>
                <a:spcPts val="2000"/>
              </a:spcBef>
              <a:spcAft>
                <a:spcPts val="400"/>
              </a:spcAft>
              <a:buClrTx/>
              <a:buSzPct val="25000"/>
              <a:buFontTx/>
              <a:buBlip>
                <a:blip r:embed="rId2"/>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457200" rtl="0" eaLnBrk="1" latinLnBrk="0" hangingPunct="1">
              <a:lnSpc>
                <a:spcPct val="100000"/>
              </a:lnSpc>
              <a:spcBef>
                <a:spcPts val="200"/>
              </a:spcBef>
              <a:spcAft>
                <a:spcPts val="200"/>
              </a:spcAft>
              <a:buFontTx/>
              <a:buBlip>
                <a:blip r:embed="rId3"/>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457200" rtl="0" eaLnBrk="1" latinLnBrk="0" hangingPunct="1">
              <a:spcBef>
                <a:spcPts val="100"/>
              </a:spcBef>
              <a:spcAft>
                <a:spcPts val="100"/>
              </a:spcAft>
              <a:buSzPct val="130000"/>
              <a:buFont typeface="Arial"/>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4pPr>
            <a:lvl5pPr marL="18288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lvl="1" indent="0">
              <a:buNone/>
            </a:pPr>
            <a:r>
              <a:rPr lang="en-US" sz="2000" b="1" dirty="0" smtClean="0">
                <a:solidFill>
                  <a:schemeClr val="tx1"/>
                </a:solidFill>
              </a:rPr>
              <a:t>Frank Cabri</a:t>
            </a:r>
          </a:p>
          <a:p>
            <a:pPr marL="36000" lvl="1" indent="0">
              <a:buNone/>
            </a:pPr>
            <a:r>
              <a:rPr lang="en-US" dirty="0" smtClean="0">
                <a:solidFill>
                  <a:schemeClr val="tx1"/>
                </a:solidFill>
              </a:rPr>
              <a:t>VP Marketing, Imperva Skyfence</a:t>
            </a:r>
          </a:p>
          <a:p>
            <a:pPr marL="36000" lvl="1" indent="0">
              <a:buNone/>
            </a:pPr>
            <a:r>
              <a:rPr lang="en-US" dirty="0" smtClean="0">
                <a:solidFill>
                  <a:schemeClr val="tx1"/>
                </a:solidFill>
              </a:rPr>
              <a:t>Imperva</a:t>
            </a:r>
            <a:endParaRPr lang="en-US" dirty="0">
              <a:solidFill>
                <a:schemeClr val="tx1"/>
              </a:solidFill>
            </a:endParaRPr>
          </a:p>
          <a:p>
            <a:pPr marL="36000" lvl="1" indent="0">
              <a:buNone/>
            </a:pPr>
            <a:r>
              <a:rPr lang="en-US" dirty="0" smtClean="0">
                <a:solidFill>
                  <a:schemeClr val="tx1"/>
                </a:solidFill>
              </a:rPr>
              <a:t>frank.cabri@imperva.com</a:t>
            </a:r>
            <a:endParaRPr lang="en-US" dirty="0">
              <a:solidFill>
                <a:schemeClr val="tx1"/>
              </a:solidFill>
            </a:endParaRPr>
          </a:p>
          <a:p>
            <a:pPr marL="36000" lvl="1" indent="0">
              <a:buNone/>
            </a:pPr>
            <a:endParaRPr lang="en-US" dirty="0"/>
          </a:p>
        </p:txBody>
      </p:sp>
      <p:sp>
        <p:nvSpPr>
          <p:cNvPr id="8" name="Content Placeholder 2"/>
          <p:cNvSpPr txBox="1">
            <a:spLocks/>
          </p:cNvSpPr>
          <p:nvPr/>
        </p:nvSpPr>
        <p:spPr>
          <a:xfrm>
            <a:off x="6717664" y="3352800"/>
            <a:ext cx="4253548" cy="1840756"/>
          </a:xfrm>
          <a:prstGeom prst="rect">
            <a:avLst/>
          </a:prstGeom>
        </p:spPr>
        <p:txBody>
          <a:bodyPr vert="horz" lIns="0" tIns="45720" rIns="91440" bIns="45720" rtlCol="0">
            <a:normAutofit/>
          </a:bodyPr>
          <a:lstStyle>
            <a:lvl1pPr marL="0" indent="0" algn="l" defTabSz="457200" rtl="0" eaLnBrk="1" latinLnBrk="0" hangingPunct="1">
              <a:spcBef>
                <a:spcPts val="2000"/>
              </a:spcBef>
              <a:spcAft>
                <a:spcPts val="400"/>
              </a:spcAft>
              <a:buClrTx/>
              <a:buSzPct val="25000"/>
              <a:buFontTx/>
              <a:buBlip>
                <a:blip r:embed="rId2"/>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457200" rtl="0" eaLnBrk="1" latinLnBrk="0" hangingPunct="1">
              <a:lnSpc>
                <a:spcPct val="100000"/>
              </a:lnSpc>
              <a:spcBef>
                <a:spcPts val="200"/>
              </a:spcBef>
              <a:spcAft>
                <a:spcPts val="200"/>
              </a:spcAft>
              <a:buFontTx/>
              <a:buBlip>
                <a:blip r:embed="rId3"/>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457200" rtl="0" eaLnBrk="1" latinLnBrk="0" hangingPunct="1">
              <a:spcBef>
                <a:spcPts val="100"/>
              </a:spcBef>
              <a:spcAft>
                <a:spcPts val="100"/>
              </a:spcAft>
              <a:buSzPct val="130000"/>
              <a:buFont typeface="Arial"/>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4pPr>
            <a:lvl5pPr marL="18288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lvl="1" indent="0">
              <a:buNone/>
            </a:pPr>
            <a:r>
              <a:rPr lang="en-US" sz="2000" b="1" dirty="0" smtClean="0">
                <a:solidFill>
                  <a:schemeClr val="tx1"/>
                </a:solidFill>
              </a:rPr>
              <a:t>Jim Fulton</a:t>
            </a:r>
          </a:p>
          <a:p>
            <a:pPr marL="36000" lvl="1" indent="0">
              <a:buNone/>
            </a:pPr>
            <a:r>
              <a:rPr lang="en-US" dirty="0" smtClean="0">
                <a:solidFill>
                  <a:schemeClr val="tx1"/>
                </a:solidFill>
              </a:rPr>
              <a:t>Senior Director, Product Marketing</a:t>
            </a:r>
          </a:p>
          <a:p>
            <a:pPr marL="36000" lvl="1" indent="0">
              <a:buNone/>
            </a:pPr>
            <a:r>
              <a:rPr lang="en-US" dirty="0" smtClean="0">
                <a:solidFill>
                  <a:schemeClr val="tx1"/>
                </a:solidFill>
              </a:rPr>
              <a:t>Raytheon|Websense</a:t>
            </a:r>
            <a:endParaRPr lang="en-US" dirty="0">
              <a:solidFill>
                <a:schemeClr val="tx1"/>
              </a:solidFill>
            </a:endParaRPr>
          </a:p>
          <a:p>
            <a:pPr marL="36000" lvl="1" indent="0">
              <a:buNone/>
            </a:pPr>
            <a:r>
              <a:rPr lang="en-US" dirty="0" smtClean="0">
                <a:solidFill>
                  <a:schemeClr val="tx1"/>
                </a:solidFill>
              </a:rPr>
              <a:t>jfulton@websense.com</a:t>
            </a:r>
            <a:endParaRPr lang="en-US" dirty="0">
              <a:solidFill>
                <a:schemeClr val="tx1"/>
              </a:solidFill>
            </a:endParaRPr>
          </a:p>
          <a:p>
            <a:pPr marL="36000" lvl="1" indent="0">
              <a:buNone/>
            </a:pPr>
            <a:endParaRPr lang="en-US" dirty="0"/>
          </a:p>
        </p:txBody>
      </p:sp>
    </p:spTree>
    <p:extLst>
      <p:ext uri="{BB962C8B-B14F-4D97-AF65-F5344CB8AC3E}">
        <p14:creationId xmlns:p14="http://schemas.microsoft.com/office/powerpoint/2010/main" val="148592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 Agenda</a:t>
            </a:r>
            <a:endParaRPr lang="en-US" dirty="0"/>
          </a:p>
        </p:txBody>
      </p:sp>
      <p:sp>
        <p:nvSpPr>
          <p:cNvPr id="3" name="Content Placeholder 2"/>
          <p:cNvSpPr>
            <a:spLocks noGrp="1"/>
          </p:cNvSpPr>
          <p:nvPr>
            <p:ph idx="1"/>
          </p:nvPr>
        </p:nvSpPr>
        <p:spPr>
          <a:xfrm>
            <a:off x="740612" y="1417638"/>
            <a:ext cx="7328852" cy="4343399"/>
          </a:xfrm>
        </p:spPr>
        <p:txBody>
          <a:bodyPr/>
          <a:lstStyle/>
          <a:p>
            <a:pPr lvl="0"/>
            <a:r>
              <a:rPr lang="en-US" sz="2800" dirty="0" smtClean="0"/>
              <a:t>About our Relationship</a:t>
            </a:r>
          </a:p>
          <a:p>
            <a:pPr lvl="0"/>
            <a:r>
              <a:rPr lang="en-US" sz="2800" dirty="0" smtClean="0"/>
              <a:t>Understanding the Shadow IT Problem</a:t>
            </a:r>
          </a:p>
          <a:p>
            <a:pPr lvl="0"/>
            <a:r>
              <a:rPr lang="en-US" sz="2800" dirty="0" smtClean="0"/>
              <a:t>Challenges of Shadow IT</a:t>
            </a:r>
          </a:p>
          <a:p>
            <a:pPr lvl="0"/>
            <a:r>
              <a:rPr lang="en-US" sz="2800" dirty="0" smtClean="0"/>
              <a:t>The Websense Approach</a:t>
            </a:r>
          </a:p>
          <a:p>
            <a:pPr lvl="0"/>
            <a:r>
              <a:rPr lang="en-US" sz="2800" dirty="0" smtClean="0"/>
              <a:t>Q&amp;A</a:t>
            </a:r>
            <a:endParaRPr lang="en-US" sz="2800" dirty="0"/>
          </a:p>
        </p:txBody>
      </p:sp>
      <p:grpSp>
        <p:nvGrpSpPr>
          <p:cNvPr id="6" name="Group 5"/>
          <p:cNvGrpSpPr>
            <a:grpSpLocks noChangeAspect="1"/>
          </p:cNvGrpSpPr>
          <p:nvPr/>
        </p:nvGrpSpPr>
        <p:grpSpPr>
          <a:xfrm>
            <a:off x="8380412" y="1417638"/>
            <a:ext cx="1930045" cy="2505943"/>
            <a:chOff x="6542297" y="5235651"/>
            <a:chExt cx="787400" cy="1022350"/>
          </a:xfrm>
          <a:solidFill>
            <a:schemeClr val="accent4"/>
          </a:solidFill>
        </p:grpSpPr>
        <p:sp>
          <p:nvSpPr>
            <p:cNvPr id="7" name="Freeform 10"/>
            <p:cNvSpPr>
              <a:spLocks noEditPoints="1"/>
            </p:cNvSpPr>
            <p:nvPr/>
          </p:nvSpPr>
          <p:spPr bwMode="auto">
            <a:xfrm>
              <a:off x="6542297" y="5235651"/>
              <a:ext cx="787400" cy="1022350"/>
            </a:xfrm>
            <a:custGeom>
              <a:avLst/>
              <a:gdLst>
                <a:gd name="T0" fmla="*/ 181 w 210"/>
                <a:gd name="T1" fmla="*/ 44 h 273"/>
                <a:gd name="T2" fmla="*/ 174 w 210"/>
                <a:gd name="T3" fmla="*/ 36 h 273"/>
                <a:gd name="T4" fmla="*/ 166 w 210"/>
                <a:gd name="T5" fmla="*/ 28 h 273"/>
                <a:gd name="T6" fmla="*/ 126 w 210"/>
                <a:gd name="T7" fmla="*/ 0 h 273"/>
                <a:gd name="T8" fmla="*/ 42 w 210"/>
                <a:gd name="T9" fmla="*/ 0 h 273"/>
                <a:gd name="T10" fmla="*/ 0 w 210"/>
                <a:gd name="T11" fmla="*/ 42 h 273"/>
                <a:gd name="T12" fmla="*/ 0 w 210"/>
                <a:gd name="T13" fmla="*/ 231 h 273"/>
                <a:gd name="T14" fmla="*/ 42 w 210"/>
                <a:gd name="T15" fmla="*/ 273 h 273"/>
                <a:gd name="T16" fmla="*/ 168 w 210"/>
                <a:gd name="T17" fmla="*/ 273 h 273"/>
                <a:gd name="T18" fmla="*/ 210 w 210"/>
                <a:gd name="T19" fmla="*/ 231 h 273"/>
                <a:gd name="T20" fmla="*/ 210 w 210"/>
                <a:gd name="T21" fmla="*/ 84 h 273"/>
                <a:gd name="T22" fmla="*/ 181 w 210"/>
                <a:gd name="T23" fmla="*/ 44 h 273"/>
                <a:gd name="T24" fmla="*/ 189 w 210"/>
                <a:gd name="T25" fmla="*/ 231 h 273"/>
                <a:gd name="T26" fmla="*/ 168 w 210"/>
                <a:gd name="T27" fmla="*/ 252 h 273"/>
                <a:gd name="T28" fmla="*/ 42 w 210"/>
                <a:gd name="T29" fmla="*/ 252 h 273"/>
                <a:gd name="T30" fmla="*/ 21 w 210"/>
                <a:gd name="T31" fmla="*/ 231 h 273"/>
                <a:gd name="T32" fmla="*/ 21 w 210"/>
                <a:gd name="T33" fmla="*/ 42 h 273"/>
                <a:gd name="T34" fmla="*/ 42 w 210"/>
                <a:gd name="T35" fmla="*/ 21 h 273"/>
                <a:gd name="T36" fmla="*/ 119 w 210"/>
                <a:gd name="T37" fmla="*/ 21 h 273"/>
                <a:gd name="T38" fmla="*/ 126 w 210"/>
                <a:gd name="T39" fmla="*/ 41 h 273"/>
                <a:gd name="T40" fmla="*/ 126 w 210"/>
                <a:gd name="T41" fmla="*/ 73 h 273"/>
                <a:gd name="T42" fmla="*/ 137 w 210"/>
                <a:gd name="T43" fmla="*/ 84 h 273"/>
                <a:gd name="T44" fmla="*/ 168 w 210"/>
                <a:gd name="T45" fmla="*/ 84 h 273"/>
                <a:gd name="T46" fmla="*/ 189 w 210"/>
                <a:gd name="T47" fmla="*/ 94 h 273"/>
                <a:gd name="T48" fmla="*/ 189 w 210"/>
                <a:gd name="T49" fmla="*/ 23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 h="273">
                  <a:moveTo>
                    <a:pt x="181" y="44"/>
                  </a:moveTo>
                  <a:cubicBezTo>
                    <a:pt x="179" y="41"/>
                    <a:pt x="176" y="39"/>
                    <a:pt x="174" y="36"/>
                  </a:cubicBezTo>
                  <a:cubicBezTo>
                    <a:pt x="171" y="34"/>
                    <a:pt x="169" y="31"/>
                    <a:pt x="166" y="28"/>
                  </a:cubicBezTo>
                  <a:cubicBezTo>
                    <a:pt x="148" y="10"/>
                    <a:pt x="137" y="0"/>
                    <a:pt x="126" y="0"/>
                  </a:cubicBezTo>
                  <a:cubicBezTo>
                    <a:pt x="42" y="0"/>
                    <a:pt x="42" y="0"/>
                    <a:pt x="42" y="0"/>
                  </a:cubicBezTo>
                  <a:cubicBezTo>
                    <a:pt x="19" y="0"/>
                    <a:pt x="0" y="19"/>
                    <a:pt x="0" y="42"/>
                  </a:cubicBezTo>
                  <a:cubicBezTo>
                    <a:pt x="0" y="231"/>
                    <a:pt x="0" y="231"/>
                    <a:pt x="0" y="231"/>
                  </a:cubicBezTo>
                  <a:cubicBezTo>
                    <a:pt x="0" y="254"/>
                    <a:pt x="19" y="273"/>
                    <a:pt x="42" y="273"/>
                  </a:cubicBezTo>
                  <a:cubicBezTo>
                    <a:pt x="168" y="273"/>
                    <a:pt x="168" y="273"/>
                    <a:pt x="168" y="273"/>
                  </a:cubicBezTo>
                  <a:cubicBezTo>
                    <a:pt x="191" y="273"/>
                    <a:pt x="210" y="254"/>
                    <a:pt x="210" y="231"/>
                  </a:cubicBezTo>
                  <a:cubicBezTo>
                    <a:pt x="210" y="84"/>
                    <a:pt x="210" y="84"/>
                    <a:pt x="210" y="84"/>
                  </a:cubicBezTo>
                  <a:cubicBezTo>
                    <a:pt x="210" y="73"/>
                    <a:pt x="200" y="62"/>
                    <a:pt x="181" y="44"/>
                  </a:cubicBezTo>
                  <a:close/>
                  <a:moveTo>
                    <a:pt x="189" y="231"/>
                  </a:moveTo>
                  <a:cubicBezTo>
                    <a:pt x="189" y="242"/>
                    <a:pt x="180" y="252"/>
                    <a:pt x="168" y="252"/>
                  </a:cubicBezTo>
                  <a:cubicBezTo>
                    <a:pt x="42" y="252"/>
                    <a:pt x="42" y="252"/>
                    <a:pt x="42" y="252"/>
                  </a:cubicBezTo>
                  <a:cubicBezTo>
                    <a:pt x="31" y="252"/>
                    <a:pt x="21" y="242"/>
                    <a:pt x="21" y="231"/>
                  </a:cubicBezTo>
                  <a:cubicBezTo>
                    <a:pt x="21" y="42"/>
                    <a:pt x="21" y="42"/>
                    <a:pt x="21" y="42"/>
                  </a:cubicBezTo>
                  <a:cubicBezTo>
                    <a:pt x="21" y="30"/>
                    <a:pt x="31" y="21"/>
                    <a:pt x="42" y="21"/>
                  </a:cubicBezTo>
                  <a:cubicBezTo>
                    <a:pt x="119" y="21"/>
                    <a:pt x="119" y="21"/>
                    <a:pt x="119" y="21"/>
                  </a:cubicBezTo>
                  <a:cubicBezTo>
                    <a:pt x="126" y="23"/>
                    <a:pt x="126" y="32"/>
                    <a:pt x="126" y="41"/>
                  </a:cubicBezTo>
                  <a:cubicBezTo>
                    <a:pt x="126" y="73"/>
                    <a:pt x="126" y="73"/>
                    <a:pt x="126" y="73"/>
                  </a:cubicBezTo>
                  <a:cubicBezTo>
                    <a:pt x="126" y="79"/>
                    <a:pt x="131" y="84"/>
                    <a:pt x="137" y="84"/>
                  </a:cubicBezTo>
                  <a:cubicBezTo>
                    <a:pt x="168" y="84"/>
                    <a:pt x="168" y="84"/>
                    <a:pt x="168" y="84"/>
                  </a:cubicBezTo>
                  <a:cubicBezTo>
                    <a:pt x="179" y="84"/>
                    <a:pt x="189" y="84"/>
                    <a:pt x="189" y="94"/>
                  </a:cubicBezTo>
                  <a:lnTo>
                    <a:pt x="189" y="231"/>
                  </a:lnTo>
                  <a:close/>
                </a:path>
              </a:pathLst>
            </a:custGeom>
            <a:solidFill>
              <a:srgbClr val="187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endParaRPr lang="en-US" sz="2400" dirty="0">
                <a:solidFill>
                  <a:schemeClr val="bg1"/>
                </a:solidFill>
                <a:latin typeface="+mj-lt"/>
              </a:endParaRPr>
            </a:p>
          </p:txBody>
        </p:sp>
        <p:sp>
          <p:nvSpPr>
            <p:cNvPr id="8" name="Freeform 11"/>
            <p:cNvSpPr>
              <a:spLocks/>
            </p:cNvSpPr>
            <p:nvPr/>
          </p:nvSpPr>
          <p:spPr bwMode="auto">
            <a:xfrm>
              <a:off x="6696284" y="5497589"/>
              <a:ext cx="228600" cy="25400"/>
            </a:xfrm>
            <a:custGeom>
              <a:avLst/>
              <a:gdLst>
                <a:gd name="T0" fmla="*/ 57 w 61"/>
                <a:gd name="T1" fmla="*/ 7 h 7"/>
                <a:gd name="T2" fmla="*/ 4 w 61"/>
                <a:gd name="T3" fmla="*/ 7 h 7"/>
                <a:gd name="T4" fmla="*/ 0 w 61"/>
                <a:gd name="T5" fmla="*/ 3 h 7"/>
                <a:gd name="T6" fmla="*/ 4 w 61"/>
                <a:gd name="T7" fmla="*/ 0 h 7"/>
                <a:gd name="T8" fmla="*/ 57 w 61"/>
                <a:gd name="T9" fmla="*/ 0 h 7"/>
                <a:gd name="T10" fmla="*/ 61 w 61"/>
                <a:gd name="T11" fmla="*/ 3 h 7"/>
                <a:gd name="T12" fmla="*/ 57 w 6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1" h="7">
                  <a:moveTo>
                    <a:pt x="57" y="7"/>
                  </a:moveTo>
                  <a:cubicBezTo>
                    <a:pt x="4" y="7"/>
                    <a:pt x="4" y="7"/>
                    <a:pt x="4" y="7"/>
                  </a:cubicBezTo>
                  <a:cubicBezTo>
                    <a:pt x="2" y="7"/>
                    <a:pt x="0" y="6"/>
                    <a:pt x="0" y="3"/>
                  </a:cubicBezTo>
                  <a:cubicBezTo>
                    <a:pt x="0" y="1"/>
                    <a:pt x="2" y="0"/>
                    <a:pt x="4" y="0"/>
                  </a:cubicBezTo>
                  <a:cubicBezTo>
                    <a:pt x="57" y="0"/>
                    <a:pt x="57" y="0"/>
                    <a:pt x="57" y="0"/>
                  </a:cubicBezTo>
                  <a:cubicBezTo>
                    <a:pt x="59" y="0"/>
                    <a:pt x="61" y="1"/>
                    <a:pt x="61" y="3"/>
                  </a:cubicBezTo>
                  <a:cubicBezTo>
                    <a:pt x="61" y="6"/>
                    <a:pt x="59" y="7"/>
                    <a:pt x="57" y="7"/>
                  </a:cubicBezTo>
                  <a:close/>
                </a:path>
              </a:pathLst>
            </a:custGeom>
            <a:solidFill>
              <a:srgbClr val="187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endParaRPr lang="en-US" sz="2400" dirty="0">
                <a:solidFill>
                  <a:schemeClr val="bg1"/>
                </a:solidFill>
                <a:latin typeface="+mj-lt"/>
              </a:endParaRPr>
            </a:p>
          </p:txBody>
        </p:sp>
        <p:sp>
          <p:nvSpPr>
            <p:cNvPr id="10" name="Freeform 12"/>
            <p:cNvSpPr>
              <a:spLocks/>
            </p:cNvSpPr>
            <p:nvPr/>
          </p:nvSpPr>
          <p:spPr bwMode="auto">
            <a:xfrm>
              <a:off x="6696284" y="5632526"/>
              <a:ext cx="468312" cy="30163"/>
            </a:xfrm>
            <a:custGeom>
              <a:avLst/>
              <a:gdLst>
                <a:gd name="T0" fmla="*/ 121 w 125"/>
                <a:gd name="T1" fmla="*/ 8 h 8"/>
                <a:gd name="T2" fmla="*/ 4 w 125"/>
                <a:gd name="T3" fmla="*/ 8 h 8"/>
                <a:gd name="T4" fmla="*/ 0 w 125"/>
                <a:gd name="T5" fmla="*/ 4 h 8"/>
                <a:gd name="T6" fmla="*/ 4 w 125"/>
                <a:gd name="T7" fmla="*/ 0 h 8"/>
                <a:gd name="T8" fmla="*/ 121 w 125"/>
                <a:gd name="T9" fmla="*/ 0 h 8"/>
                <a:gd name="T10" fmla="*/ 125 w 125"/>
                <a:gd name="T11" fmla="*/ 4 h 8"/>
                <a:gd name="T12" fmla="*/ 121 w 12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5" h="8">
                  <a:moveTo>
                    <a:pt x="121" y="8"/>
                  </a:moveTo>
                  <a:cubicBezTo>
                    <a:pt x="4" y="8"/>
                    <a:pt x="4" y="8"/>
                    <a:pt x="4" y="8"/>
                  </a:cubicBezTo>
                  <a:cubicBezTo>
                    <a:pt x="2" y="8"/>
                    <a:pt x="0" y="6"/>
                    <a:pt x="0" y="4"/>
                  </a:cubicBezTo>
                  <a:cubicBezTo>
                    <a:pt x="0" y="2"/>
                    <a:pt x="2" y="0"/>
                    <a:pt x="4" y="0"/>
                  </a:cubicBezTo>
                  <a:cubicBezTo>
                    <a:pt x="121" y="0"/>
                    <a:pt x="121" y="0"/>
                    <a:pt x="121" y="0"/>
                  </a:cubicBezTo>
                  <a:cubicBezTo>
                    <a:pt x="124" y="0"/>
                    <a:pt x="125" y="2"/>
                    <a:pt x="125" y="4"/>
                  </a:cubicBezTo>
                  <a:cubicBezTo>
                    <a:pt x="125" y="6"/>
                    <a:pt x="124" y="8"/>
                    <a:pt x="121" y="8"/>
                  </a:cubicBezTo>
                  <a:close/>
                </a:path>
              </a:pathLst>
            </a:custGeom>
            <a:solidFill>
              <a:srgbClr val="187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endParaRPr lang="en-US" sz="2400" dirty="0">
                <a:solidFill>
                  <a:schemeClr val="bg1"/>
                </a:solidFill>
                <a:latin typeface="+mj-lt"/>
              </a:endParaRPr>
            </a:p>
          </p:txBody>
        </p:sp>
        <p:sp>
          <p:nvSpPr>
            <p:cNvPr id="11" name="Freeform 13"/>
            <p:cNvSpPr>
              <a:spLocks/>
            </p:cNvSpPr>
            <p:nvPr/>
          </p:nvSpPr>
          <p:spPr bwMode="auto">
            <a:xfrm>
              <a:off x="6696284" y="5770639"/>
              <a:ext cx="468312" cy="26988"/>
            </a:xfrm>
            <a:custGeom>
              <a:avLst/>
              <a:gdLst>
                <a:gd name="T0" fmla="*/ 121 w 125"/>
                <a:gd name="T1" fmla="*/ 7 h 7"/>
                <a:gd name="T2" fmla="*/ 4 w 125"/>
                <a:gd name="T3" fmla="*/ 7 h 7"/>
                <a:gd name="T4" fmla="*/ 0 w 125"/>
                <a:gd name="T5" fmla="*/ 3 h 7"/>
                <a:gd name="T6" fmla="*/ 4 w 125"/>
                <a:gd name="T7" fmla="*/ 0 h 7"/>
                <a:gd name="T8" fmla="*/ 121 w 125"/>
                <a:gd name="T9" fmla="*/ 0 h 7"/>
                <a:gd name="T10" fmla="*/ 125 w 125"/>
                <a:gd name="T11" fmla="*/ 3 h 7"/>
                <a:gd name="T12" fmla="*/ 121 w 1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5" h="7">
                  <a:moveTo>
                    <a:pt x="121" y="7"/>
                  </a:moveTo>
                  <a:cubicBezTo>
                    <a:pt x="4" y="7"/>
                    <a:pt x="4" y="7"/>
                    <a:pt x="4" y="7"/>
                  </a:cubicBezTo>
                  <a:cubicBezTo>
                    <a:pt x="2" y="7"/>
                    <a:pt x="0" y="6"/>
                    <a:pt x="0" y="3"/>
                  </a:cubicBezTo>
                  <a:cubicBezTo>
                    <a:pt x="0" y="1"/>
                    <a:pt x="2" y="0"/>
                    <a:pt x="4" y="0"/>
                  </a:cubicBezTo>
                  <a:cubicBezTo>
                    <a:pt x="121" y="0"/>
                    <a:pt x="121" y="0"/>
                    <a:pt x="121" y="0"/>
                  </a:cubicBezTo>
                  <a:cubicBezTo>
                    <a:pt x="124" y="0"/>
                    <a:pt x="125" y="1"/>
                    <a:pt x="125" y="3"/>
                  </a:cubicBezTo>
                  <a:cubicBezTo>
                    <a:pt x="125" y="6"/>
                    <a:pt x="124" y="7"/>
                    <a:pt x="121" y="7"/>
                  </a:cubicBezTo>
                  <a:close/>
                </a:path>
              </a:pathLst>
            </a:custGeom>
            <a:solidFill>
              <a:srgbClr val="187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endParaRPr lang="en-US" sz="2400" dirty="0">
                <a:solidFill>
                  <a:schemeClr val="bg1"/>
                </a:solidFill>
                <a:latin typeface="+mj-lt"/>
              </a:endParaRPr>
            </a:p>
          </p:txBody>
        </p:sp>
        <p:sp>
          <p:nvSpPr>
            <p:cNvPr id="12" name="Freeform 14"/>
            <p:cNvSpPr>
              <a:spLocks/>
            </p:cNvSpPr>
            <p:nvPr/>
          </p:nvSpPr>
          <p:spPr bwMode="auto">
            <a:xfrm>
              <a:off x="6696284" y="5905576"/>
              <a:ext cx="468312" cy="30163"/>
            </a:xfrm>
            <a:custGeom>
              <a:avLst/>
              <a:gdLst>
                <a:gd name="T0" fmla="*/ 121 w 125"/>
                <a:gd name="T1" fmla="*/ 8 h 8"/>
                <a:gd name="T2" fmla="*/ 4 w 125"/>
                <a:gd name="T3" fmla="*/ 8 h 8"/>
                <a:gd name="T4" fmla="*/ 0 w 125"/>
                <a:gd name="T5" fmla="*/ 4 h 8"/>
                <a:gd name="T6" fmla="*/ 4 w 125"/>
                <a:gd name="T7" fmla="*/ 0 h 8"/>
                <a:gd name="T8" fmla="*/ 121 w 125"/>
                <a:gd name="T9" fmla="*/ 0 h 8"/>
                <a:gd name="T10" fmla="*/ 125 w 125"/>
                <a:gd name="T11" fmla="*/ 4 h 8"/>
                <a:gd name="T12" fmla="*/ 121 w 12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5" h="8">
                  <a:moveTo>
                    <a:pt x="121" y="8"/>
                  </a:moveTo>
                  <a:cubicBezTo>
                    <a:pt x="4" y="8"/>
                    <a:pt x="4" y="8"/>
                    <a:pt x="4" y="8"/>
                  </a:cubicBezTo>
                  <a:cubicBezTo>
                    <a:pt x="2" y="8"/>
                    <a:pt x="0" y="6"/>
                    <a:pt x="0" y="4"/>
                  </a:cubicBezTo>
                  <a:cubicBezTo>
                    <a:pt x="0" y="2"/>
                    <a:pt x="2" y="0"/>
                    <a:pt x="4" y="0"/>
                  </a:cubicBezTo>
                  <a:cubicBezTo>
                    <a:pt x="121" y="0"/>
                    <a:pt x="121" y="0"/>
                    <a:pt x="121" y="0"/>
                  </a:cubicBezTo>
                  <a:cubicBezTo>
                    <a:pt x="124" y="0"/>
                    <a:pt x="125" y="2"/>
                    <a:pt x="125" y="4"/>
                  </a:cubicBezTo>
                  <a:cubicBezTo>
                    <a:pt x="125" y="6"/>
                    <a:pt x="124" y="8"/>
                    <a:pt x="121" y="8"/>
                  </a:cubicBezTo>
                  <a:close/>
                </a:path>
              </a:pathLst>
            </a:custGeom>
            <a:solidFill>
              <a:srgbClr val="187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endParaRPr lang="en-US" sz="2400" dirty="0">
                <a:solidFill>
                  <a:schemeClr val="bg1"/>
                </a:solidFill>
                <a:latin typeface="+mj-lt"/>
              </a:endParaRPr>
            </a:p>
          </p:txBody>
        </p:sp>
        <p:sp>
          <p:nvSpPr>
            <p:cNvPr id="13" name="Freeform 15"/>
            <p:cNvSpPr>
              <a:spLocks/>
            </p:cNvSpPr>
            <p:nvPr/>
          </p:nvSpPr>
          <p:spPr bwMode="auto">
            <a:xfrm>
              <a:off x="6696284" y="6045276"/>
              <a:ext cx="468312" cy="25400"/>
            </a:xfrm>
            <a:custGeom>
              <a:avLst/>
              <a:gdLst>
                <a:gd name="T0" fmla="*/ 121 w 125"/>
                <a:gd name="T1" fmla="*/ 7 h 7"/>
                <a:gd name="T2" fmla="*/ 4 w 125"/>
                <a:gd name="T3" fmla="*/ 7 h 7"/>
                <a:gd name="T4" fmla="*/ 0 w 125"/>
                <a:gd name="T5" fmla="*/ 3 h 7"/>
                <a:gd name="T6" fmla="*/ 4 w 125"/>
                <a:gd name="T7" fmla="*/ 0 h 7"/>
                <a:gd name="T8" fmla="*/ 121 w 125"/>
                <a:gd name="T9" fmla="*/ 0 h 7"/>
                <a:gd name="T10" fmla="*/ 125 w 125"/>
                <a:gd name="T11" fmla="*/ 3 h 7"/>
                <a:gd name="T12" fmla="*/ 121 w 12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5" h="7">
                  <a:moveTo>
                    <a:pt x="121" y="7"/>
                  </a:moveTo>
                  <a:cubicBezTo>
                    <a:pt x="4" y="7"/>
                    <a:pt x="4" y="7"/>
                    <a:pt x="4" y="7"/>
                  </a:cubicBezTo>
                  <a:cubicBezTo>
                    <a:pt x="2" y="7"/>
                    <a:pt x="0" y="6"/>
                    <a:pt x="0" y="3"/>
                  </a:cubicBezTo>
                  <a:cubicBezTo>
                    <a:pt x="0" y="1"/>
                    <a:pt x="2" y="0"/>
                    <a:pt x="4" y="0"/>
                  </a:cubicBezTo>
                  <a:cubicBezTo>
                    <a:pt x="121" y="0"/>
                    <a:pt x="121" y="0"/>
                    <a:pt x="121" y="0"/>
                  </a:cubicBezTo>
                  <a:cubicBezTo>
                    <a:pt x="124" y="0"/>
                    <a:pt x="125" y="1"/>
                    <a:pt x="125" y="3"/>
                  </a:cubicBezTo>
                  <a:cubicBezTo>
                    <a:pt x="125" y="6"/>
                    <a:pt x="124" y="7"/>
                    <a:pt x="121" y="7"/>
                  </a:cubicBezTo>
                  <a:close/>
                </a:path>
              </a:pathLst>
            </a:custGeom>
            <a:solidFill>
              <a:srgbClr val="187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endParaRPr lang="en-US" sz="2400" dirty="0">
                <a:solidFill>
                  <a:schemeClr val="bg1"/>
                </a:solidFill>
                <a:latin typeface="+mj-lt"/>
              </a:endParaRPr>
            </a:p>
          </p:txBody>
        </p:sp>
      </p:grpSp>
    </p:spTree>
    <p:extLst>
      <p:ext uri="{BB962C8B-B14F-4D97-AF65-F5344CB8AC3E}">
        <p14:creationId xmlns:p14="http://schemas.microsoft.com/office/powerpoint/2010/main" val="2265108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330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a:off x="776727" y="4289803"/>
            <a:ext cx="1566244" cy="277758"/>
          </a:xfrm>
          <a:prstGeom prst="rect">
            <a:avLst/>
          </a:prstGeom>
        </p:spPr>
      </p:pic>
      <p:sp>
        <p:nvSpPr>
          <p:cNvPr id="14" name="Content Placeholder 2"/>
          <p:cNvSpPr txBox="1">
            <a:spLocks/>
          </p:cNvSpPr>
          <p:nvPr/>
        </p:nvSpPr>
        <p:spPr>
          <a:xfrm>
            <a:off x="2662650" y="1461465"/>
            <a:ext cx="6174961" cy="1220535"/>
          </a:xfrm>
          <a:prstGeom prst="rect">
            <a:avLst/>
          </a:prstGeom>
        </p:spPr>
        <p:txBody>
          <a:bodyPr vert="horz" lIns="0" tIns="45720" rIns="91440" bIns="45720" rtlCol="0">
            <a:noAutofit/>
          </a:bodyPr>
          <a:lstStyle>
            <a:lvl1pPr marL="0" indent="0" algn="l" defTabSz="457200" rtl="0" eaLnBrk="1" latinLnBrk="0" hangingPunct="1">
              <a:spcBef>
                <a:spcPts val="2000"/>
              </a:spcBef>
              <a:spcAft>
                <a:spcPts val="400"/>
              </a:spcAft>
              <a:buClrTx/>
              <a:buSzPct val="25000"/>
              <a:buFontTx/>
              <a:buBlip>
                <a:blip r:embed="rId4"/>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457200" rtl="0" eaLnBrk="1" latinLnBrk="0" hangingPunct="1">
              <a:lnSpc>
                <a:spcPct val="100000"/>
              </a:lnSpc>
              <a:spcBef>
                <a:spcPts val="200"/>
              </a:spcBef>
              <a:spcAft>
                <a:spcPts val="200"/>
              </a:spcAft>
              <a:buFontTx/>
              <a:buBlip>
                <a:blip r:embed="rId5"/>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457200" rtl="0" eaLnBrk="1" latinLnBrk="0" hangingPunct="1">
              <a:spcBef>
                <a:spcPts val="100"/>
              </a:spcBef>
              <a:spcAft>
                <a:spcPts val="100"/>
              </a:spcAft>
              <a:buSzPct val="130000"/>
              <a:buFont typeface="Arial"/>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4pPr>
            <a:lvl5pPr marL="18288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sz="2400" spc="-50" dirty="0">
                <a:solidFill>
                  <a:schemeClr val="tx1"/>
                </a:solidFill>
                <a:latin typeface="+mn-lt"/>
              </a:rPr>
              <a:t>What </a:t>
            </a:r>
            <a:r>
              <a:rPr lang="en-US" sz="2400" spc="-50" dirty="0" smtClean="0">
                <a:solidFill>
                  <a:schemeClr val="tx1"/>
                </a:solidFill>
                <a:latin typeface="+mn-lt"/>
              </a:rPr>
              <a:t>does Imperva Skyfence </a:t>
            </a:r>
            <a:r>
              <a:rPr lang="en-US" sz="2400" spc="-50" dirty="0">
                <a:solidFill>
                  <a:schemeClr val="tx1"/>
                </a:solidFill>
                <a:latin typeface="+mn-lt"/>
              </a:rPr>
              <a:t>do?</a:t>
            </a:r>
          </a:p>
          <a:p>
            <a:pPr marL="36000" lvl="1" indent="0">
              <a:buNone/>
            </a:pPr>
            <a:r>
              <a:rPr lang="en-US" spc="-20" dirty="0">
                <a:solidFill>
                  <a:schemeClr val="tx1"/>
                </a:solidFill>
                <a:latin typeface="+mn-lt"/>
              </a:rPr>
              <a:t>Enable organizations safe and productive use of corporate SaaS applications</a:t>
            </a:r>
          </a:p>
        </p:txBody>
      </p:sp>
      <p:pic>
        <p:nvPicPr>
          <p:cNvPr id="16" name="Picture 3" descr="G:\עבודות פרטיות\skyfence\presentations\1\1.png"/>
          <p:cNvPicPr>
            <a:picLocks noChangeAspect="1" noChangeArrowheads="1"/>
          </p:cNvPicPr>
          <p:nvPr/>
        </p:nvPicPr>
        <p:blipFill>
          <a:blip r:embed="rId6" cstate="print"/>
          <a:srcRect/>
          <a:stretch>
            <a:fillRect/>
          </a:stretch>
        </p:blipFill>
        <p:spPr bwMode="auto">
          <a:xfrm>
            <a:off x="750537" y="1368913"/>
            <a:ext cx="1441444" cy="1260382"/>
          </a:xfrm>
          <a:prstGeom prst="rect">
            <a:avLst/>
          </a:prstGeom>
          <a:noFill/>
        </p:spPr>
      </p:pic>
      <p:pic>
        <p:nvPicPr>
          <p:cNvPr id="17" name="Picture 2" descr="G:\עבודות פרטיות\skyfence\presentations\1\2__.png"/>
          <p:cNvPicPr>
            <a:picLocks noChangeAspect="1" noChangeArrowheads="1"/>
          </p:cNvPicPr>
          <p:nvPr/>
        </p:nvPicPr>
        <p:blipFill>
          <a:blip r:embed="rId7" cstate="print"/>
          <a:srcRect/>
          <a:stretch>
            <a:fillRect/>
          </a:stretch>
        </p:blipFill>
        <p:spPr bwMode="auto">
          <a:xfrm>
            <a:off x="822960" y="2876715"/>
            <a:ext cx="1342833" cy="928832"/>
          </a:xfrm>
          <a:prstGeom prst="rect">
            <a:avLst/>
          </a:prstGeom>
          <a:noFill/>
        </p:spPr>
      </p:pic>
      <p:sp>
        <p:nvSpPr>
          <p:cNvPr id="20" name="Content Placeholder 2"/>
          <p:cNvSpPr txBox="1">
            <a:spLocks/>
          </p:cNvSpPr>
          <p:nvPr/>
        </p:nvSpPr>
        <p:spPr>
          <a:xfrm>
            <a:off x="2662651" y="2786159"/>
            <a:ext cx="6174961" cy="1100072"/>
          </a:xfrm>
          <a:prstGeom prst="rect">
            <a:avLst/>
          </a:prstGeom>
        </p:spPr>
        <p:txBody>
          <a:bodyPr vert="horz" lIns="0" tIns="45720" rIns="91440" bIns="45720" rtlCol="0">
            <a:noAutofit/>
          </a:bodyPr>
          <a:lstStyle>
            <a:lvl1pPr marL="0" indent="0" algn="l" defTabSz="457200" rtl="0" eaLnBrk="1" latinLnBrk="0" hangingPunct="1">
              <a:spcBef>
                <a:spcPts val="2000"/>
              </a:spcBef>
              <a:spcAft>
                <a:spcPts val="400"/>
              </a:spcAft>
              <a:buClrTx/>
              <a:buSzPct val="25000"/>
              <a:buFontTx/>
              <a:buBlip>
                <a:blip r:embed="rId4"/>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457200" rtl="0" eaLnBrk="1" latinLnBrk="0" hangingPunct="1">
              <a:lnSpc>
                <a:spcPct val="100000"/>
              </a:lnSpc>
              <a:spcBef>
                <a:spcPts val="200"/>
              </a:spcBef>
              <a:spcAft>
                <a:spcPts val="200"/>
              </a:spcAft>
              <a:buFontTx/>
              <a:buBlip>
                <a:blip r:embed="rId5"/>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457200" rtl="0" eaLnBrk="1" latinLnBrk="0" hangingPunct="1">
              <a:spcBef>
                <a:spcPts val="100"/>
              </a:spcBef>
              <a:spcAft>
                <a:spcPts val="100"/>
              </a:spcAft>
              <a:buSzPct val="130000"/>
              <a:buFont typeface="Arial"/>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4pPr>
            <a:lvl5pPr marL="18288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sz="2400" spc="-50" dirty="0">
                <a:solidFill>
                  <a:schemeClr val="tx1"/>
                </a:solidFill>
                <a:latin typeface="+mn-lt"/>
              </a:rPr>
              <a:t>Why is it relevant? </a:t>
            </a:r>
          </a:p>
          <a:p>
            <a:pPr marL="36000" lvl="1" indent="0">
              <a:buNone/>
            </a:pPr>
            <a:r>
              <a:rPr lang="en-US" spc="-20" dirty="0">
                <a:solidFill>
                  <a:schemeClr val="tx1"/>
                </a:solidFill>
                <a:latin typeface="+mn-lt"/>
              </a:rPr>
              <a:t>The cloud app trend has created a visibility and control blind spot for IT that cannot be addressed by traditional </a:t>
            </a:r>
            <a:r>
              <a:rPr lang="en-US" spc="-20" dirty="0" smtClean="0">
                <a:solidFill>
                  <a:schemeClr val="tx1"/>
                </a:solidFill>
                <a:latin typeface="+mn-lt"/>
              </a:rPr>
              <a:t>security</a:t>
            </a:r>
            <a:endParaRPr lang="en-US" spc="-20" dirty="0">
              <a:solidFill>
                <a:schemeClr val="tx1"/>
              </a:solidFill>
              <a:latin typeface="+mn-lt"/>
            </a:endParaRPr>
          </a:p>
        </p:txBody>
      </p:sp>
      <p:sp>
        <p:nvSpPr>
          <p:cNvPr id="21" name="Content Placeholder 2"/>
          <p:cNvSpPr txBox="1">
            <a:spLocks/>
          </p:cNvSpPr>
          <p:nvPr/>
        </p:nvSpPr>
        <p:spPr>
          <a:xfrm>
            <a:off x="2662651" y="4114831"/>
            <a:ext cx="6174961" cy="905463"/>
          </a:xfrm>
          <a:prstGeom prst="rect">
            <a:avLst/>
          </a:prstGeom>
        </p:spPr>
        <p:txBody>
          <a:bodyPr vert="horz" lIns="0" tIns="45720" rIns="91440" bIns="45720" rtlCol="0">
            <a:noAutofit/>
          </a:bodyPr>
          <a:lstStyle>
            <a:lvl1pPr marL="0" indent="0" algn="l" defTabSz="457200" rtl="0" eaLnBrk="1" latinLnBrk="0" hangingPunct="1">
              <a:spcBef>
                <a:spcPts val="2000"/>
              </a:spcBef>
              <a:spcAft>
                <a:spcPts val="400"/>
              </a:spcAft>
              <a:buClrTx/>
              <a:buSzPct val="25000"/>
              <a:buFontTx/>
              <a:buBlip>
                <a:blip r:embed="rId4"/>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457200" rtl="0" eaLnBrk="1" latinLnBrk="0" hangingPunct="1">
              <a:lnSpc>
                <a:spcPct val="100000"/>
              </a:lnSpc>
              <a:spcBef>
                <a:spcPts val="200"/>
              </a:spcBef>
              <a:spcAft>
                <a:spcPts val="200"/>
              </a:spcAft>
              <a:buFontTx/>
              <a:buBlip>
                <a:blip r:embed="rId5"/>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457200" rtl="0" eaLnBrk="1" latinLnBrk="0" hangingPunct="1">
              <a:spcBef>
                <a:spcPts val="100"/>
              </a:spcBef>
              <a:spcAft>
                <a:spcPts val="100"/>
              </a:spcAft>
              <a:buSzPct val="130000"/>
              <a:buFont typeface="Arial"/>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4pPr>
            <a:lvl5pPr marL="18288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lvl="1" indent="0">
              <a:buNone/>
            </a:pPr>
            <a:r>
              <a:rPr lang="en-US" sz="2400" b="1" spc="-50" dirty="0" smtClean="0">
                <a:solidFill>
                  <a:schemeClr val="tx1"/>
                </a:solidFill>
                <a:latin typeface="+mn-lt"/>
              </a:rPr>
              <a:t>Imperva – Protecting data and apps</a:t>
            </a:r>
            <a:endParaRPr lang="en-US" sz="2000" b="1" spc="-50" dirty="0">
              <a:solidFill>
                <a:schemeClr val="tx1"/>
              </a:solidFill>
              <a:latin typeface="+mn-lt"/>
            </a:endParaRPr>
          </a:p>
        </p:txBody>
      </p:sp>
      <p:sp>
        <p:nvSpPr>
          <p:cNvPr id="32" name="Content Placeholder 2"/>
          <p:cNvSpPr txBox="1">
            <a:spLocks/>
          </p:cNvSpPr>
          <p:nvPr/>
        </p:nvSpPr>
        <p:spPr>
          <a:xfrm>
            <a:off x="2741612" y="4643747"/>
            <a:ext cx="7924800" cy="1299853"/>
          </a:xfrm>
          <a:prstGeom prst="rect">
            <a:avLst/>
          </a:prstGeom>
        </p:spPr>
        <p:txBody>
          <a:bodyPr vert="horz" lIns="0" tIns="45720" rIns="91440" bIns="45720" rtlCol="0">
            <a:noAutofit/>
          </a:bodyPr>
          <a:lstStyle>
            <a:lvl1pPr marL="0" indent="0" algn="l" defTabSz="457200" rtl="0" eaLnBrk="1" latinLnBrk="0" hangingPunct="1">
              <a:spcBef>
                <a:spcPts val="2000"/>
              </a:spcBef>
              <a:spcAft>
                <a:spcPts val="400"/>
              </a:spcAft>
              <a:buClrTx/>
              <a:buSzPct val="25000"/>
              <a:buFontTx/>
              <a:buBlip>
                <a:blip r:embed="rId4"/>
              </a:buBlip>
              <a:defRPr lang="en-US" sz="3400" b="1" kern="1200" spc="-80" baseline="0" dirty="0" smtClean="0">
                <a:solidFill>
                  <a:srgbClr val="00538C"/>
                </a:solidFill>
                <a:latin typeface="HelveticaNeueLT Std" panose="020B0604020202020204" pitchFamily="34" charset="0"/>
                <a:ea typeface="+mn-ea"/>
                <a:cs typeface="Arial" pitchFamily="34" charset="0"/>
              </a:defRPr>
            </a:lvl1pPr>
            <a:lvl2pPr marL="288000" indent="-252000" algn="l" defTabSz="457200" rtl="0" eaLnBrk="1" latinLnBrk="0" hangingPunct="1">
              <a:lnSpc>
                <a:spcPct val="100000"/>
              </a:lnSpc>
              <a:spcBef>
                <a:spcPts val="200"/>
              </a:spcBef>
              <a:spcAft>
                <a:spcPts val="200"/>
              </a:spcAft>
              <a:buFontTx/>
              <a:buBlip>
                <a:blip r:embed="rId5"/>
              </a:buBlip>
              <a:defRPr lang="en-US" sz="1800" b="0" kern="1200" dirty="0" smtClean="0">
                <a:solidFill>
                  <a:srgbClr val="00538C"/>
                </a:solidFill>
                <a:latin typeface="HelveticaNeueLT Std" pitchFamily="34" charset="0"/>
                <a:ea typeface="+mn-ea"/>
                <a:cs typeface="Arial" pitchFamily="34" charset="0"/>
              </a:defRPr>
            </a:lvl2pPr>
            <a:lvl3pPr marL="432000" indent="-144000" algn="l" defTabSz="457200" rtl="0" eaLnBrk="1" latinLnBrk="0" hangingPunct="1">
              <a:spcBef>
                <a:spcPts val="100"/>
              </a:spcBef>
              <a:spcAft>
                <a:spcPts val="100"/>
              </a:spcAft>
              <a:buSzPct val="130000"/>
              <a:buFont typeface="Arial"/>
              <a:buChar char="•"/>
              <a:defRPr lang="en-US" sz="1400" kern="1200" dirty="0" smtClean="0">
                <a:solidFill>
                  <a:srgbClr val="00538C"/>
                </a:solidFill>
                <a:latin typeface="HelveticaNeueLT Std" pitchFamily="34" charset="0"/>
                <a:ea typeface="+mn-ea"/>
                <a:cs typeface="Arial" pitchFamily="34" charset="0"/>
              </a:defRPr>
            </a:lvl3pPr>
            <a:lvl4pPr marL="13716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4pPr>
            <a:lvl5pPr marL="1828800" indent="0" algn="l" defTabSz="457200" rtl="0" eaLnBrk="1" latinLnBrk="0" hangingPunct="1">
              <a:spcBef>
                <a:spcPct val="20000"/>
              </a:spcBef>
              <a:buFont typeface="Arial"/>
              <a:buNone/>
              <a:defRPr lang="en-US" sz="1700" kern="1200" dirty="0" smtClean="0">
                <a:solidFill>
                  <a:srgbClr val="00538C"/>
                </a:solidFill>
                <a:latin typeface="HelveticaNeueLT Std"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lvl="2" indent="-171450" eaLnBrk="0" hangingPunct="0">
              <a:spcBef>
                <a:spcPct val="20000"/>
              </a:spcBef>
              <a:buClr>
                <a:schemeClr val="accent1"/>
              </a:buClr>
              <a:buSzPct val="100000"/>
              <a:buFont typeface="Wingdings" pitchFamily="2" charset="2"/>
              <a:buChar char="§"/>
            </a:pPr>
            <a:r>
              <a:rPr lang="en-US" spc="-20" dirty="0" smtClean="0">
                <a:solidFill>
                  <a:schemeClr val="tx1"/>
                </a:solidFill>
                <a:latin typeface="Arial" panose="020B0604020202020204" pitchFamily="34" charset="0"/>
                <a:cs typeface="+mn-cs"/>
              </a:rPr>
              <a:t>Only leader in Gartner Magic Quadrant for </a:t>
            </a:r>
            <a:r>
              <a:rPr lang="en-US" spc="-20" dirty="0">
                <a:solidFill>
                  <a:schemeClr val="tx1"/>
                </a:solidFill>
                <a:latin typeface="Arial" panose="020B0604020202020204" pitchFamily="34" charset="0"/>
                <a:cs typeface="+mn-cs"/>
              </a:rPr>
              <a:t>Web Application Firewalls for two consecutive </a:t>
            </a:r>
            <a:r>
              <a:rPr lang="en-US" spc="-20" dirty="0" smtClean="0">
                <a:solidFill>
                  <a:schemeClr val="tx1"/>
                </a:solidFill>
                <a:latin typeface="Arial" panose="020B0604020202020204" pitchFamily="34" charset="0"/>
                <a:cs typeface="+mn-cs"/>
              </a:rPr>
              <a:t>years</a:t>
            </a:r>
          </a:p>
          <a:p>
            <a:pPr marL="180975" lvl="2" indent="-171450" eaLnBrk="0" hangingPunct="0">
              <a:spcBef>
                <a:spcPct val="20000"/>
              </a:spcBef>
              <a:buClr>
                <a:schemeClr val="accent1"/>
              </a:buClr>
              <a:buSzPct val="100000"/>
              <a:buFont typeface="Wingdings" pitchFamily="2" charset="2"/>
              <a:buChar char="§"/>
            </a:pPr>
            <a:r>
              <a:rPr lang="en-US" spc="-20" dirty="0" smtClean="0">
                <a:solidFill>
                  <a:schemeClr val="tx1"/>
                </a:solidFill>
                <a:latin typeface="Arial" panose="020B0604020202020204" pitchFamily="34" charset="0"/>
                <a:cs typeface="+mn-cs"/>
              </a:rPr>
              <a:t>Top ranked in Forrester Wave Report for </a:t>
            </a:r>
            <a:r>
              <a:rPr lang="en-US" spc="-20" dirty="0" err="1" smtClean="0">
                <a:solidFill>
                  <a:schemeClr val="tx1"/>
                </a:solidFill>
                <a:latin typeface="Arial" panose="020B0604020202020204" pitchFamily="34" charset="0"/>
                <a:cs typeface="+mn-cs"/>
              </a:rPr>
              <a:t>DDoS</a:t>
            </a:r>
            <a:r>
              <a:rPr lang="en-US" spc="-20" dirty="0" smtClean="0">
                <a:solidFill>
                  <a:schemeClr val="tx1"/>
                </a:solidFill>
                <a:latin typeface="Arial" panose="020B0604020202020204" pitchFamily="34" charset="0"/>
                <a:cs typeface="+mn-cs"/>
              </a:rPr>
              <a:t> Service Providers, Q3 2015</a:t>
            </a:r>
          </a:p>
          <a:p>
            <a:pPr marL="180975" lvl="2" indent="-171450" eaLnBrk="0" hangingPunct="0">
              <a:spcBef>
                <a:spcPct val="20000"/>
              </a:spcBef>
              <a:buClr>
                <a:schemeClr val="accent1"/>
              </a:buClr>
              <a:buSzPct val="100000"/>
              <a:buFont typeface="Wingdings" pitchFamily="2" charset="2"/>
              <a:buChar char="§"/>
            </a:pPr>
            <a:r>
              <a:rPr lang="en-US" spc="-20" dirty="0" smtClean="0">
                <a:solidFill>
                  <a:schemeClr val="tx1"/>
                </a:solidFill>
                <a:latin typeface="Arial" panose="020B0604020202020204" pitchFamily="34" charset="0"/>
                <a:cs typeface="+mn-cs"/>
              </a:rPr>
              <a:t>800</a:t>
            </a:r>
            <a:r>
              <a:rPr lang="en-US" spc="-20" dirty="0">
                <a:solidFill>
                  <a:schemeClr val="tx1"/>
                </a:solidFill>
                <a:latin typeface="Arial" panose="020B0604020202020204" pitchFamily="34" charset="0"/>
                <a:cs typeface="+mn-cs"/>
              </a:rPr>
              <a:t>+ employees</a:t>
            </a:r>
          </a:p>
          <a:p>
            <a:pPr marL="180975" lvl="2" indent="-171450" eaLnBrk="0" hangingPunct="0">
              <a:spcBef>
                <a:spcPct val="20000"/>
              </a:spcBef>
              <a:buClr>
                <a:schemeClr val="accent1"/>
              </a:buClr>
              <a:buSzPct val="100000"/>
              <a:buFont typeface="Wingdings" pitchFamily="2" charset="2"/>
              <a:buChar char="§"/>
            </a:pPr>
            <a:r>
              <a:rPr lang="en-US" spc="-20" dirty="0" smtClean="0">
                <a:solidFill>
                  <a:schemeClr val="tx1"/>
                </a:solidFill>
                <a:latin typeface="Arial" panose="020B0604020202020204" pitchFamily="34" charset="0"/>
                <a:cs typeface="+mn-cs"/>
              </a:rPr>
              <a:t>4000+ Customers </a:t>
            </a:r>
            <a:r>
              <a:rPr lang="en-US" spc="-20" dirty="0">
                <a:solidFill>
                  <a:schemeClr val="tx1"/>
                </a:solidFill>
                <a:latin typeface="Arial" panose="020B0604020202020204" pitchFamily="34" charset="0"/>
                <a:cs typeface="+mn-cs"/>
              </a:rPr>
              <a:t>in 75+ </a:t>
            </a:r>
            <a:r>
              <a:rPr lang="en-US" spc="-20" dirty="0" smtClean="0">
                <a:solidFill>
                  <a:schemeClr val="tx1"/>
                </a:solidFill>
                <a:latin typeface="Arial" panose="020B0604020202020204" pitchFamily="34" charset="0"/>
                <a:cs typeface="+mn-cs"/>
              </a:rPr>
              <a:t>countries</a:t>
            </a:r>
            <a:endParaRPr lang="en-US" spc="-20" dirty="0">
              <a:solidFill>
                <a:schemeClr val="tx1"/>
              </a:solidFill>
              <a:latin typeface="Arial" panose="020B0604020202020204" pitchFamily="34" charset="0"/>
              <a:cs typeface="+mn-cs"/>
            </a:endParaRPr>
          </a:p>
        </p:txBody>
      </p:sp>
      <p:sp>
        <p:nvSpPr>
          <p:cNvPr id="15" name="Title 8"/>
          <p:cNvSpPr txBox="1">
            <a:spLocks/>
          </p:cNvSpPr>
          <p:nvPr/>
        </p:nvSpPr>
        <p:spPr>
          <a:xfrm>
            <a:off x="822960" y="274638"/>
            <a:ext cx="10969943" cy="958227"/>
          </a:xfrm>
          <a:prstGeom prst="rect">
            <a:avLst/>
          </a:prstGeom>
        </p:spPr>
        <p:txBody>
          <a:bodyPr anchor="ct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dirty="0" smtClean="0"/>
              <a:t>About Imperva Skyfence</a:t>
            </a:r>
            <a:endParaRPr lang="en-US" dirty="0"/>
          </a:p>
        </p:txBody>
      </p:sp>
    </p:spTree>
    <p:extLst>
      <p:ext uri="{BB962C8B-B14F-4D97-AF65-F5344CB8AC3E}">
        <p14:creationId xmlns:p14="http://schemas.microsoft.com/office/powerpoint/2010/main" val="3734995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87" y="165488"/>
            <a:ext cx="11626997" cy="685621"/>
          </a:xfrm>
        </p:spPr>
        <p:txBody>
          <a:bodyPr>
            <a:normAutofit/>
          </a:bodyPr>
          <a:lstStyle/>
          <a:p>
            <a:r>
              <a:rPr lang="en-US" b="1" dirty="0" smtClean="0"/>
              <a:t>About </a:t>
            </a:r>
            <a:r>
              <a:rPr lang="en-US" b="1" dirty="0" err="1" smtClean="0"/>
              <a:t>Raytheon|Websense</a:t>
            </a:r>
            <a:endParaRPr lang="en-US" b="1" dirty="0"/>
          </a:p>
        </p:txBody>
      </p:sp>
      <p:pic>
        <p:nvPicPr>
          <p:cNvPr id="18" name="Picture 3"/>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542944" y="1623888"/>
            <a:ext cx="2901399" cy="8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3456"/>
          <a:stretch/>
        </p:blipFill>
        <p:spPr bwMode="auto">
          <a:xfrm>
            <a:off x="6074099" y="1623888"/>
            <a:ext cx="3077678" cy="8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554374" y="1623888"/>
            <a:ext cx="481635" cy="8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66092" y="2346839"/>
            <a:ext cx="5227970" cy="379463"/>
          </a:xfrm>
          <a:prstGeom prst="rect">
            <a:avLst/>
          </a:prstGeom>
          <a:noFill/>
        </p:spPr>
        <p:txBody>
          <a:bodyPr wrap="none" rtlCol="0">
            <a:spAutoFit/>
          </a:bodyPr>
          <a:lstStyle/>
          <a:p>
            <a:pPr algn="ctr" eaLnBrk="0" fontAlgn="base" hangingPunct="0">
              <a:spcBef>
                <a:spcPct val="20000"/>
              </a:spcBef>
              <a:spcAft>
                <a:spcPct val="0"/>
              </a:spcAft>
              <a:buClr>
                <a:srgbClr val="000000"/>
              </a:buClr>
              <a:buSzPct val="110000"/>
            </a:pPr>
            <a:r>
              <a:rPr lang="en-US" sz="1866" cap="small" dirty="0">
                <a:solidFill>
                  <a:srgbClr val="000000"/>
                </a:solidFill>
              </a:rPr>
              <a:t>A New Era of Defense-Grade Cybersecurity</a:t>
            </a:r>
          </a:p>
        </p:txBody>
      </p:sp>
    </p:spTree>
    <p:custDataLst>
      <p:tags r:id="rId1"/>
    </p:custDataLst>
    <p:extLst>
      <p:ext uri="{BB962C8B-B14F-4D97-AF65-F5344CB8AC3E}">
        <p14:creationId xmlns:p14="http://schemas.microsoft.com/office/powerpoint/2010/main" val="1255750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87" y="165488"/>
            <a:ext cx="11626997" cy="685621"/>
          </a:xfrm>
        </p:spPr>
        <p:txBody>
          <a:bodyPr>
            <a:normAutofit/>
          </a:bodyPr>
          <a:lstStyle/>
          <a:p>
            <a:r>
              <a:rPr lang="en-US" dirty="0"/>
              <a:t>About </a:t>
            </a:r>
            <a:r>
              <a:rPr lang="en-US" dirty="0" err="1"/>
              <a:t>Raytheon|Websense</a:t>
            </a:r>
            <a:endParaRPr lang="en-US" b="1" dirty="0"/>
          </a:p>
        </p:txBody>
      </p:sp>
      <p:sp>
        <p:nvSpPr>
          <p:cNvPr id="3" name="Content Placeholder 2"/>
          <p:cNvSpPr>
            <a:spLocks noGrp="1"/>
          </p:cNvSpPr>
          <p:nvPr>
            <p:ph sz="half" idx="4294967295"/>
          </p:nvPr>
        </p:nvSpPr>
        <p:spPr>
          <a:xfrm>
            <a:off x="-1" y="3269687"/>
            <a:ext cx="12220217" cy="1599098"/>
          </a:xfrm>
          <a:prstGeom prst="rect">
            <a:avLst/>
          </a:prstGeom>
        </p:spPr>
        <p:txBody>
          <a:bodyPr>
            <a:noAutofit/>
          </a:bodyPr>
          <a:lstStyle/>
          <a:p>
            <a:pPr marL="76181" indent="0" algn="ctr">
              <a:lnSpc>
                <a:spcPct val="110000"/>
              </a:lnSpc>
              <a:spcBef>
                <a:spcPts val="0"/>
              </a:spcBef>
              <a:buNone/>
            </a:pPr>
            <a:r>
              <a:rPr lang="en-US" sz="2666" b="1" dirty="0">
                <a:solidFill>
                  <a:srgbClr val="003964"/>
                </a:solidFill>
              </a:rPr>
              <a:t>GLOBAL LEADER</a:t>
            </a:r>
            <a:r>
              <a:rPr lang="en-US" sz="2133" b="1" dirty="0">
                <a:solidFill>
                  <a:srgbClr val="003964"/>
                </a:solidFill>
              </a:rPr>
              <a:t> in </a:t>
            </a:r>
            <a:r>
              <a:rPr lang="en-US" sz="2666" b="1" dirty="0">
                <a:solidFill>
                  <a:srgbClr val="003964"/>
                </a:solidFill>
              </a:rPr>
              <a:t>PROTECTING ORGANIZATIONS </a:t>
            </a:r>
          </a:p>
          <a:p>
            <a:pPr marL="76181" indent="0" algn="ctr">
              <a:lnSpc>
                <a:spcPct val="110000"/>
              </a:lnSpc>
              <a:spcBef>
                <a:spcPts val="0"/>
              </a:spcBef>
              <a:buNone/>
            </a:pPr>
            <a:r>
              <a:rPr lang="en-US" sz="2133" b="1" dirty="0">
                <a:solidFill>
                  <a:srgbClr val="003964"/>
                </a:solidFill>
              </a:rPr>
              <a:t>from </a:t>
            </a:r>
            <a:r>
              <a:rPr lang="en-US" sz="2666" b="1" dirty="0">
                <a:solidFill>
                  <a:srgbClr val="003964"/>
                </a:solidFill>
              </a:rPr>
              <a:t>ADVANCED CYBERATTACKS</a:t>
            </a:r>
            <a:r>
              <a:rPr lang="en-US" sz="2133" b="1" dirty="0">
                <a:solidFill>
                  <a:srgbClr val="003964"/>
                </a:solidFill>
              </a:rPr>
              <a:t> and </a:t>
            </a:r>
            <a:r>
              <a:rPr lang="en-US" sz="2666" b="1" dirty="0">
                <a:solidFill>
                  <a:srgbClr val="003964"/>
                </a:solidFill>
              </a:rPr>
              <a:t>DATA THEFT</a:t>
            </a:r>
          </a:p>
          <a:p>
            <a:pPr marL="76181" indent="0" algn="ctr">
              <a:lnSpc>
                <a:spcPct val="120000"/>
              </a:lnSpc>
              <a:spcBef>
                <a:spcPts val="0"/>
              </a:spcBef>
              <a:buNone/>
            </a:pPr>
            <a:r>
              <a:rPr lang="en-US" sz="1600" dirty="0"/>
              <a:t>11,000+ </a:t>
            </a:r>
            <a:r>
              <a:rPr lang="en-US" sz="1600" cap="small" dirty="0"/>
              <a:t>Customers Rely on </a:t>
            </a:r>
            <a:r>
              <a:rPr lang="en-US" sz="1600" dirty="0"/>
              <a:t>TRITON</a:t>
            </a:r>
            <a:r>
              <a:rPr lang="en-US" sz="1600" baseline="30000" dirty="0"/>
              <a:t>®</a:t>
            </a:r>
          </a:p>
        </p:txBody>
      </p:sp>
      <p:grpSp>
        <p:nvGrpSpPr>
          <p:cNvPr id="17" name="Group 16"/>
          <p:cNvGrpSpPr/>
          <p:nvPr/>
        </p:nvGrpSpPr>
        <p:grpSpPr>
          <a:xfrm>
            <a:off x="469053" y="5091566"/>
            <a:ext cx="11274277" cy="1117077"/>
            <a:chOff x="432090" y="2089629"/>
            <a:chExt cx="8457910" cy="838026"/>
          </a:xfrm>
        </p:grpSpPr>
        <p:sp>
          <p:nvSpPr>
            <p:cNvPr id="8" name="TextBox 7"/>
            <p:cNvSpPr txBox="1"/>
            <p:nvPr/>
          </p:nvSpPr>
          <p:spPr>
            <a:xfrm>
              <a:off x="3640618" y="2365106"/>
              <a:ext cx="2474631" cy="392517"/>
            </a:xfrm>
            <a:prstGeom prst="rect">
              <a:avLst/>
            </a:prstGeom>
            <a:noFill/>
          </p:spPr>
          <p:txBody>
            <a:bodyPr wrap="square" numCol="1" rtlCol="0">
              <a:spAutoFit/>
            </a:bodyPr>
            <a:lstStyle/>
            <a:p>
              <a:pPr eaLnBrk="0" fontAlgn="base" hangingPunct="0">
                <a:spcAft>
                  <a:spcPct val="0"/>
                </a:spcAft>
                <a:buClr>
                  <a:srgbClr val="000000"/>
                </a:buClr>
                <a:buSzPct val="110000"/>
              </a:pPr>
              <a:r>
                <a:rPr lang="en-US" sz="1400" b="1" dirty="0">
                  <a:solidFill>
                    <a:srgbClr val="000000"/>
                  </a:solidFill>
                </a:rPr>
                <a:t>Gartner Magic Quadrant Leader</a:t>
              </a:r>
            </a:p>
            <a:p>
              <a:pPr eaLnBrk="0" fontAlgn="base" hangingPunct="0">
                <a:spcAft>
                  <a:spcPct val="0"/>
                </a:spcAft>
                <a:buClr>
                  <a:srgbClr val="000000"/>
                </a:buClr>
                <a:buSzPct val="110000"/>
              </a:pPr>
              <a:r>
                <a:rPr lang="en-US" sz="1400" dirty="0">
                  <a:solidFill>
                    <a:srgbClr val="000000"/>
                  </a:solidFill>
                </a:rPr>
                <a:t>Secure Web Gateway</a:t>
              </a:r>
            </a:p>
          </p:txBody>
        </p:sp>
        <p:sp>
          <p:nvSpPr>
            <p:cNvPr id="9" name="TextBox 8"/>
            <p:cNvSpPr txBox="1"/>
            <p:nvPr/>
          </p:nvSpPr>
          <p:spPr>
            <a:xfrm>
              <a:off x="798695" y="2365106"/>
              <a:ext cx="2716850" cy="392517"/>
            </a:xfrm>
            <a:prstGeom prst="rect">
              <a:avLst/>
            </a:prstGeom>
            <a:noFill/>
          </p:spPr>
          <p:txBody>
            <a:bodyPr wrap="square" numCol="1" rtlCol="0">
              <a:spAutoFit/>
            </a:bodyPr>
            <a:lstStyle/>
            <a:p>
              <a:pPr eaLnBrk="0" fontAlgn="base" hangingPunct="0">
                <a:spcAft>
                  <a:spcPct val="0"/>
                </a:spcAft>
                <a:buClr>
                  <a:srgbClr val="000000"/>
                </a:buClr>
                <a:buSzPct val="110000"/>
              </a:pPr>
              <a:r>
                <a:rPr lang="en-US" sz="1400" b="1" dirty="0">
                  <a:solidFill>
                    <a:srgbClr val="000000"/>
                  </a:solidFill>
                </a:rPr>
                <a:t>Gartner Magic Quadrant Leader</a:t>
              </a:r>
            </a:p>
            <a:p>
              <a:pPr eaLnBrk="0" fontAlgn="base" hangingPunct="0">
                <a:spcAft>
                  <a:spcPct val="0"/>
                </a:spcAft>
                <a:buClr>
                  <a:srgbClr val="000000"/>
                </a:buClr>
                <a:buSzPct val="110000"/>
              </a:pPr>
              <a:r>
                <a:rPr lang="en-US" sz="1400" dirty="0">
                  <a:solidFill>
                    <a:srgbClr val="000000"/>
                  </a:solidFill>
                </a:rPr>
                <a:t>Data Loss Prevention</a:t>
              </a:r>
            </a:p>
          </p:txBody>
        </p:sp>
        <p:sp>
          <p:nvSpPr>
            <p:cNvPr id="10" name="TextBox 9"/>
            <p:cNvSpPr txBox="1"/>
            <p:nvPr/>
          </p:nvSpPr>
          <p:spPr>
            <a:xfrm>
              <a:off x="6486084" y="2365106"/>
              <a:ext cx="2403916" cy="392517"/>
            </a:xfrm>
            <a:prstGeom prst="rect">
              <a:avLst/>
            </a:prstGeom>
            <a:noFill/>
          </p:spPr>
          <p:txBody>
            <a:bodyPr wrap="square" numCol="1" rtlCol="0">
              <a:spAutoFit/>
            </a:bodyPr>
            <a:lstStyle/>
            <a:p>
              <a:pPr eaLnBrk="0" fontAlgn="base" hangingPunct="0">
                <a:spcAft>
                  <a:spcPct val="0"/>
                </a:spcAft>
                <a:buClr>
                  <a:srgbClr val="000000"/>
                </a:buClr>
                <a:buSzPct val="110000"/>
              </a:pPr>
              <a:r>
                <a:rPr lang="en-US" sz="1400" b="1" dirty="0">
                  <a:solidFill>
                    <a:srgbClr val="000000"/>
                  </a:solidFill>
                </a:rPr>
                <a:t>Gartner Magic Quadrant Visionary</a:t>
              </a:r>
            </a:p>
            <a:p>
              <a:pPr eaLnBrk="0" fontAlgn="base" hangingPunct="0">
                <a:spcAft>
                  <a:spcPct val="0"/>
                </a:spcAft>
                <a:buClr>
                  <a:srgbClr val="000000"/>
                </a:buClr>
                <a:buSzPct val="110000"/>
              </a:pPr>
              <a:r>
                <a:rPr lang="en-US" sz="1400" dirty="0">
                  <a:solidFill>
                    <a:srgbClr val="000000"/>
                  </a:solidFill>
                </a:rPr>
                <a:t>Secure Email Gateway</a:t>
              </a:r>
            </a:p>
          </p:txBody>
        </p:sp>
        <p:sp>
          <p:nvSpPr>
            <p:cNvPr id="11" name="TextBox 10"/>
            <p:cNvSpPr txBox="1"/>
            <p:nvPr/>
          </p:nvSpPr>
          <p:spPr>
            <a:xfrm>
              <a:off x="475744" y="2089629"/>
              <a:ext cx="975448" cy="807884"/>
            </a:xfrm>
            <a:prstGeom prst="rect">
              <a:avLst/>
            </a:prstGeom>
            <a:noFill/>
          </p:spPr>
          <p:txBody>
            <a:bodyPr wrap="square" rtlCol="0" anchor="b">
              <a:spAutoFit/>
            </a:bodyPr>
            <a:lstStyle/>
            <a:p>
              <a:pPr eaLnBrk="0" fontAlgn="base" hangingPunct="0">
                <a:spcBef>
                  <a:spcPct val="20000"/>
                </a:spcBef>
                <a:spcAft>
                  <a:spcPct val="0"/>
                </a:spcAft>
                <a:buClr>
                  <a:srgbClr val="000000"/>
                </a:buClr>
                <a:buSzPct val="110000"/>
              </a:pPr>
              <a:r>
                <a:rPr lang="en-US" sz="6398" b="1" dirty="0">
                  <a:solidFill>
                    <a:srgbClr val="7C96A1"/>
                  </a:solidFill>
                </a:rPr>
                <a:t>7</a:t>
              </a:r>
              <a:endParaRPr lang="en-US" sz="5332" b="1" dirty="0">
                <a:solidFill>
                  <a:srgbClr val="7C96A1"/>
                </a:solidFill>
              </a:endParaRPr>
            </a:p>
          </p:txBody>
        </p:sp>
        <p:sp>
          <p:nvSpPr>
            <p:cNvPr id="12" name="TextBox 11"/>
            <p:cNvSpPr txBox="1"/>
            <p:nvPr/>
          </p:nvSpPr>
          <p:spPr>
            <a:xfrm>
              <a:off x="6125032" y="2089629"/>
              <a:ext cx="975448" cy="807884"/>
            </a:xfrm>
            <a:prstGeom prst="rect">
              <a:avLst/>
            </a:prstGeom>
            <a:noFill/>
          </p:spPr>
          <p:txBody>
            <a:bodyPr wrap="square" rtlCol="0" anchor="b">
              <a:spAutoFit/>
            </a:bodyPr>
            <a:lstStyle/>
            <a:p>
              <a:pPr eaLnBrk="0" fontAlgn="base" hangingPunct="0">
                <a:spcBef>
                  <a:spcPct val="20000"/>
                </a:spcBef>
                <a:spcAft>
                  <a:spcPct val="0"/>
                </a:spcAft>
                <a:buClr>
                  <a:srgbClr val="000000"/>
                </a:buClr>
                <a:buSzPct val="110000"/>
              </a:pPr>
              <a:r>
                <a:rPr lang="en-US" sz="6398" b="1" dirty="0">
                  <a:solidFill>
                    <a:srgbClr val="7C96A1"/>
                  </a:solidFill>
                </a:rPr>
                <a:t>5</a:t>
              </a:r>
            </a:p>
          </p:txBody>
        </p:sp>
        <p:sp>
          <p:nvSpPr>
            <p:cNvPr id="13" name="TextBox 12"/>
            <p:cNvSpPr txBox="1"/>
            <p:nvPr/>
          </p:nvSpPr>
          <p:spPr>
            <a:xfrm>
              <a:off x="3284056" y="2089629"/>
              <a:ext cx="975448" cy="807884"/>
            </a:xfrm>
            <a:prstGeom prst="rect">
              <a:avLst/>
            </a:prstGeom>
            <a:noFill/>
          </p:spPr>
          <p:txBody>
            <a:bodyPr wrap="square" rtlCol="0" anchor="b">
              <a:spAutoFit/>
            </a:bodyPr>
            <a:lstStyle/>
            <a:p>
              <a:pPr eaLnBrk="0" fontAlgn="base" hangingPunct="0">
                <a:spcBef>
                  <a:spcPct val="20000"/>
                </a:spcBef>
                <a:spcAft>
                  <a:spcPct val="0"/>
                </a:spcAft>
                <a:buClr>
                  <a:srgbClr val="000000"/>
                </a:buClr>
                <a:buSzPct val="110000"/>
              </a:pPr>
              <a:r>
                <a:rPr lang="en-US" sz="6398" b="1" dirty="0">
                  <a:solidFill>
                    <a:srgbClr val="7C96A1"/>
                  </a:solidFill>
                </a:rPr>
                <a:t>6</a:t>
              </a:r>
            </a:p>
          </p:txBody>
        </p:sp>
        <p:sp>
          <p:nvSpPr>
            <p:cNvPr id="14" name="TextBox 13"/>
            <p:cNvSpPr txBox="1"/>
            <p:nvPr/>
          </p:nvSpPr>
          <p:spPr>
            <a:xfrm>
              <a:off x="432090" y="2719852"/>
              <a:ext cx="1086740" cy="207803"/>
            </a:xfrm>
            <a:prstGeom prst="rect">
              <a:avLst/>
            </a:prstGeom>
            <a:noFill/>
          </p:spPr>
          <p:txBody>
            <a:bodyPr wrap="square" rtlCol="0">
              <a:spAutoFit/>
            </a:bodyPr>
            <a:lstStyle/>
            <a:p>
              <a:pPr eaLnBrk="0" fontAlgn="base" hangingPunct="0">
                <a:spcBef>
                  <a:spcPct val="20000"/>
                </a:spcBef>
                <a:spcAft>
                  <a:spcPct val="0"/>
                </a:spcAft>
                <a:buClr>
                  <a:srgbClr val="000000"/>
                </a:buClr>
                <a:buSzPct val="110000"/>
              </a:pPr>
              <a:r>
                <a:rPr lang="en-US" sz="1200" b="1" dirty="0">
                  <a:solidFill>
                    <a:srgbClr val="7C96A1"/>
                  </a:solidFill>
                </a:rPr>
                <a:t>YEARS</a:t>
              </a:r>
            </a:p>
          </p:txBody>
        </p:sp>
        <p:sp>
          <p:nvSpPr>
            <p:cNvPr id="15" name="TextBox 14"/>
            <p:cNvSpPr txBox="1"/>
            <p:nvPr/>
          </p:nvSpPr>
          <p:spPr>
            <a:xfrm>
              <a:off x="3254376" y="2719852"/>
              <a:ext cx="1086740" cy="207803"/>
            </a:xfrm>
            <a:prstGeom prst="rect">
              <a:avLst/>
            </a:prstGeom>
            <a:noFill/>
          </p:spPr>
          <p:txBody>
            <a:bodyPr wrap="square" rtlCol="0">
              <a:spAutoFit/>
            </a:bodyPr>
            <a:lstStyle/>
            <a:p>
              <a:pPr eaLnBrk="0" fontAlgn="base" hangingPunct="0">
                <a:spcBef>
                  <a:spcPct val="20000"/>
                </a:spcBef>
                <a:spcAft>
                  <a:spcPct val="0"/>
                </a:spcAft>
                <a:buClr>
                  <a:srgbClr val="000000"/>
                </a:buClr>
                <a:buSzPct val="110000"/>
              </a:pPr>
              <a:r>
                <a:rPr lang="en-US" sz="1200" b="1" dirty="0">
                  <a:solidFill>
                    <a:srgbClr val="7C96A1"/>
                  </a:solidFill>
                </a:rPr>
                <a:t>YEARS</a:t>
              </a:r>
            </a:p>
          </p:txBody>
        </p:sp>
        <p:sp>
          <p:nvSpPr>
            <p:cNvPr id="16" name="TextBox 15"/>
            <p:cNvSpPr txBox="1"/>
            <p:nvPr/>
          </p:nvSpPr>
          <p:spPr>
            <a:xfrm>
              <a:off x="6121115" y="2719852"/>
              <a:ext cx="1086740" cy="207803"/>
            </a:xfrm>
            <a:prstGeom prst="rect">
              <a:avLst/>
            </a:prstGeom>
            <a:noFill/>
          </p:spPr>
          <p:txBody>
            <a:bodyPr wrap="square" rtlCol="0">
              <a:spAutoFit/>
            </a:bodyPr>
            <a:lstStyle/>
            <a:p>
              <a:pPr eaLnBrk="0" fontAlgn="base" hangingPunct="0">
                <a:spcBef>
                  <a:spcPct val="20000"/>
                </a:spcBef>
                <a:spcAft>
                  <a:spcPct val="0"/>
                </a:spcAft>
                <a:buClr>
                  <a:srgbClr val="000000"/>
                </a:buClr>
                <a:buSzPct val="110000"/>
              </a:pPr>
              <a:r>
                <a:rPr lang="en-US" sz="1200" b="1" dirty="0">
                  <a:solidFill>
                    <a:srgbClr val="7C96A1"/>
                  </a:solidFill>
                </a:rPr>
                <a:t>YEARS</a:t>
              </a:r>
            </a:p>
          </p:txBody>
        </p:sp>
      </p:grpSp>
      <p:pic>
        <p:nvPicPr>
          <p:cNvPr id="18" name="Picture 3"/>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542944" y="1623888"/>
            <a:ext cx="2901399" cy="8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3456"/>
          <a:stretch/>
        </p:blipFill>
        <p:spPr bwMode="auto">
          <a:xfrm>
            <a:off x="6074099" y="1623888"/>
            <a:ext cx="3077678" cy="8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554374" y="1623888"/>
            <a:ext cx="481635" cy="8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66092" y="2346839"/>
            <a:ext cx="5227970" cy="379463"/>
          </a:xfrm>
          <a:prstGeom prst="rect">
            <a:avLst/>
          </a:prstGeom>
          <a:noFill/>
        </p:spPr>
        <p:txBody>
          <a:bodyPr wrap="none" rtlCol="0">
            <a:spAutoFit/>
          </a:bodyPr>
          <a:lstStyle/>
          <a:p>
            <a:pPr algn="ctr" eaLnBrk="0" fontAlgn="base" hangingPunct="0">
              <a:spcBef>
                <a:spcPct val="20000"/>
              </a:spcBef>
              <a:spcAft>
                <a:spcPct val="0"/>
              </a:spcAft>
              <a:buClr>
                <a:srgbClr val="000000"/>
              </a:buClr>
              <a:buSzPct val="110000"/>
            </a:pPr>
            <a:r>
              <a:rPr lang="en-US" sz="1866" cap="small" dirty="0">
                <a:solidFill>
                  <a:srgbClr val="000000"/>
                </a:solidFill>
              </a:rPr>
              <a:t>A New Era of Defense-Grade Cybersecurity</a:t>
            </a:r>
          </a:p>
        </p:txBody>
      </p:sp>
    </p:spTree>
    <p:custDataLst>
      <p:tags r:id="rId1"/>
    </p:custDataLst>
    <p:extLst>
      <p:ext uri="{BB962C8B-B14F-4D97-AF65-F5344CB8AC3E}">
        <p14:creationId xmlns:p14="http://schemas.microsoft.com/office/powerpoint/2010/main" val="1906959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Websense and Imperva – Relationship Overview</a:t>
            </a:r>
            <a:endParaRPr lang="en-US" dirty="0"/>
          </a:p>
        </p:txBody>
      </p:sp>
      <p:sp>
        <p:nvSpPr>
          <p:cNvPr id="3" name="Content Placeholder 2"/>
          <p:cNvSpPr>
            <a:spLocks noGrp="1"/>
          </p:cNvSpPr>
          <p:nvPr>
            <p:ph idx="1"/>
          </p:nvPr>
        </p:nvSpPr>
        <p:spPr>
          <a:xfrm>
            <a:off x="822961" y="1752601"/>
            <a:ext cx="7709851" cy="4343399"/>
          </a:xfrm>
        </p:spPr>
        <p:txBody>
          <a:bodyPr/>
          <a:lstStyle/>
          <a:p>
            <a:r>
              <a:rPr lang="en-US" dirty="0" smtClean="0"/>
              <a:t>Announced July 27, 2015</a:t>
            </a:r>
          </a:p>
          <a:p>
            <a:pPr marL="0" indent="0">
              <a:buNone/>
            </a:pPr>
            <a:endParaRPr lang="en-US" dirty="0" smtClean="0"/>
          </a:p>
          <a:p>
            <a:r>
              <a:rPr lang="en-US" dirty="0"/>
              <a:t>Joint interoperability enabling easier deployment for enterprise </a:t>
            </a:r>
            <a:r>
              <a:rPr lang="en-US" dirty="0" smtClean="0"/>
              <a:t>customers</a:t>
            </a:r>
          </a:p>
          <a:p>
            <a:pPr marL="0" indent="0">
              <a:buNone/>
            </a:pPr>
            <a:endParaRPr lang="en-US" dirty="0"/>
          </a:p>
          <a:p>
            <a:r>
              <a:rPr lang="en-US" dirty="0" smtClean="0"/>
              <a:t>Initial phase is integration of Skyfence App Discovery &amp; Risk Catalog on the TRITON Platform</a:t>
            </a:r>
          </a:p>
          <a:p>
            <a:pPr marL="0" indent="0">
              <a:buNone/>
            </a:pPr>
            <a:endParaRPr lang="en-US" dirty="0" smtClean="0"/>
          </a:p>
          <a:p>
            <a:endParaRPr lang="en-US" dirty="0" smtClean="0"/>
          </a:p>
          <a:p>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5055" y="3412648"/>
            <a:ext cx="1616552" cy="161655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9052" y="1981200"/>
            <a:ext cx="1868557" cy="1166810"/>
          </a:xfrm>
          <a:prstGeom prst="rect">
            <a:avLst/>
          </a:prstGeom>
        </p:spPr>
      </p:pic>
    </p:spTree>
    <p:extLst>
      <p:ext uri="{BB962C8B-B14F-4D97-AF65-F5344CB8AC3E}">
        <p14:creationId xmlns:p14="http://schemas.microsoft.com/office/powerpoint/2010/main" val="882693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10" descr="G:\עבודות פרטיות\skyfence\presentations\2\1\2.png"/>
          <p:cNvPicPr>
            <a:picLocks noChangeAspect="1" noChangeArrowheads="1"/>
          </p:cNvPicPr>
          <p:nvPr/>
        </p:nvPicPr>
        <p:blipFill>
          <a:blip r:embed="rId3"/>
          <a:srcRect/>
          <a:stretch>
            <a:fillRect/>
          </a:stretch>
        </p:blipFill>
        <p:spPr bwMode="auto">
          <a:xfrm>
            <a:off x="9113809" y="2907676"/>
            <a:ext cx="1012099" cy="667776"/>
          </a:xfrm>
          <a:prstGeom prst="rect">
            <a:avLst/>
          </a:prstGeom>
          <a:noFill/>
        </p:spPr>
      </p:pic>
      <p:sp>
        <p:nvSpPr>
          <p:cNvPr id="64" name="TextBox 63"/>
          <p:cNvSpPr txBox="1"/>
          <p:nvPr/>
        </p:nvSpPr>
        <p:spPr>
          <a:xfrm>
            <a:off x="910760" y="1320587"/>
            <a:ext cx="3446240" cy="584775"/>
          </a:xfrm>
          <a:prstGeom prst="rect">
            <a:avLst/>
          </a:prstGeom>
          <a:noFill/>
        </p:spPr>
        <p:txBody>
          <a:bodyPr wrap="square" rtlCol="0">
            <a:spAutoFit/>
          </a:bodyPr>
          <a:lstStyle/>
          <a:p>
            <a:pPr marL="457200" indent="-457200" algn="ctr"/>
            <a:r>
              <a:rPr lang="en-US" sz="1600" spc="-20" dirty="0" smtClean="0"/>
              <a:t>Customer-facing </a:t>
            </a:r>
            <a:r>
              <a:rPr lang="en-US" sz="1600" spc="-20" dirty="0"/>
              <a:t>Applications</a:t>
            </a:r>
          </a:p>
          <a:p>
            <a:pPr marL="457200" indent="-457200" algn="ctr"/>
            <a:r>
              <a:rPr lang="en-US" sz="1600" spc="-20" dirty="0"/>
              <a:t>Moving to </a:t>
            </a:r>
            <a:r>
              <a:rPr lang="en-US" sz="1600" b="1" spc="-20" dirty="0"/>
              <a:t>IaaS</a:t>
            </a:r>
            <a:r>
              <a:rPr lang="en-US" sz="1600" spc="-20" dirty="0"/>
              <a:t> or </a:t>
            </a:r>
            <a:r>
              <a:rPr lang="en-US" sz="1600" b="1" spc="-20" dirty="0"/>
              <a:t>PaaS</a:t>
            </a:r>
            <a:r>
              <a:rPr lang="en-US" sz="1600" spc="-20" dirty="0"/>
              <a:t> providers</a:t>
            </a:r>
          </a:p>
        </p:txBody>
      </p:sp>
      <p:sp>
        <p:nvSpPr>
          <p:cNvPr id="65" name="TextBox 64"/>
          <p:cNvSpPr txBox="1"/>
          <p:nvPr/>
        </p:nvSpPr>
        <p:spPr>
          <a:xfrm>
            <a:off x="7085012" y="1409178"/>
            <a:ext cx="4953000" cy="584775"/>
          </a:xfrm>
          <a:prstGeom prst="rect">
            <a:avLst/>
          </a:prstGeom>
          <a:noFill/>
        </p:spPr>
        <p:txBody>
          <a:bodyPr wrap="square" rtlCol="0">
            <a:spAutoFit/>
          </a:bodyPr>
          <a:lstStyle/>
          <a:p>
            <a:pPr marL="457200" indent="-457200" algn="ctr"/>
            <a:r>
              <a:rPr lang="en-US" sz="1600" spc="-20" dirty="0" smtClean="0"/>
              <a:t>Employee-facing </a:t>
            </a:r>
            <a:r>
              <a:rPr lang="en-US" sz="1600" spc="-20" dirty="0"/>
              <a:t>Applications</a:t>
            </a:r>
          </a:p>
          <a:p>
            <a:pPr marL="457200" indent="-457200" algn="ctr"/>
            <a:r>
              <a:rPr lang="en-US" sz="1600" spc="-20" dirty="0"/>
              <a:t>are </a:t>
            </a:r>
            <a:r>
              <a:rPr lang="en-US" sz="1600" b="1" spc="-20" dirty="0"/>
              <a:t>SaaS</a:t>
            </a:r>
            <a:r>
              <a:rPr lang="en-US" sz="1600" spc="-20" dirty="0"/>
              <a:t> and Cloud Apps</a:t>
            </a:r>
          </a:p>
        </p:txBody>
      </p:sp>
      <p:pic>
        <p:nvPicPr>
          <p:cNvPr id="2050" name="Picture 2" descr="G:\עבודות פרטיות\skyfence\presentations\3\4.png"/>
          <p:cNvPicPr>
            <a:picLocks noChangeAspect="1" noChangeArrowheads="1"/>
          </p:cNvPicPr>
          <p:nvPr/>
        </p:nvPicPr>
        <p:blipFill>
          <a:blip r:embed="rId4"/>
          <a:srcRect/>
          <a:stretch>
            <a:fillRect/>
          </a:stretch>
        </p:blipFill>
        <p:spPr bwMode="auto">
          <a:xfrm>
            <a:off x="4951412" y="4526348"/>
            <a:ext cx="2615479" cy="1558825"/>
          </a:xfrm>
          <a:prstGeom prst="rect">
            <a:avLst/>
          </a:prstGeom>
          <a:noFill/>
        </p:spPr>
      </p:pic>
      <p:pic>
        <p:nvPicPr>
          <p:cNvPr id="1030" name="Picture 6" descr="G:\עבודות פרטיות\skyfence\presentations\2\1\1.png"/>
          <p:cNvPicPr>
            <a:picLocks noChangeAspect="1" noChangeArrowheads="1"/>
          </p:cNvPicPr>
          <p:nvPr/>
        </p:nvPicPr>
        <p:blipFill>
          <a:blip r:embed="rId5"/>
          <a:srcRect/>
          <a:stretch>
            <a:fillRect/>
          </a:stretch>
        </p:blipFill>
        <p:spPr bwMode="auto">
          <a:xfrm>
            <a:off x="10496595" y="2934747"/>
            <a:ext cx="527520" cy="329550"/>
          </a:xfrm>
          <a:prstGeom prst="rect">
            <a:avLst/>
          </a:prstGeom>
          <a:noFill/>
        </p:spPr>
      </p:pic>
      <p:pic>
        <p:nvPicPr>
          <p:cNvPr id="19" name="Picture 6" descr="G:\עבודות פרטיות\skyfence\presentations\2\1\1.png"/>
          <p:cNvPicPr>
            <a:picLocks noChangeAspect="1" noChangeArrowheads="1"/>
          </p:cNvPicPr>
          <p:nvPr/>
        </p:nvPicPr>
        <p:blipFill>
          <a:blip r:embed="rId5"/>
          <a:srcRect/>
          <a:stretch>
            <a:fillRect/>
          </a:stretch>
        </p:blipFill>
        <p:spPr bwMode="auto">
          <a:xfrm>
            <a:off x="10732389" y="2307426"/>
            <a:ext cx="527520" cy="329550"/>
          </a:xfrm>
          <a:prstGeom prst="rect">
            <a:avLst/>
          </a:prstGeom>
          <a:noFill/>
        </p:spPr>
      </p:pic>
      <p:pic>
        <p:nvPicPr>
          <p:cNvPr id="20" name="Picture 6" descr="G:\עבודות פרטיות\skyfence\presentations\2\1\1.png"/>
          <p:cNvPicPr>
            <a:picLocks noChangeAspect="1" noChangeArrowheads="1"/>
          </p:cNvPicPr>
          <p:nvPr/>
        </p:nvPicPr>
        <p:blipFill>
          <a:blip r:embed="rId5"/>
          <a:srcRect/>
          <a:stretch>
            <a:fillRect/>
          </a:stretch>
        </p:blipFill>
        <p:spPr bwMode="auto">
          <a:xfrm>
            <a:off x="9856548" y="2315218"/>
            <a:ext cx="527520" cy="329550"/>
          </a:xfrm>
          <a:prstGeom prst="rect">
            <a:avLst/>
          </a:prstGeom>
          <a:noFill/>
        </p:spPr>
      </p:pic>
      <p:pic>
        <p:nvPicPr>
          <p:cNvPr id="21" name="Picture 6" descr="G:\עבודות פרטיות\skyfence\presentations\2\1\1.png"/>
          <p:cNvPicPr>
            <a:picLocks noChangeAspect="1" noChangeArrowheads="1"/>
          </p:cNvPicPr>
          <p:nvPr/>
        </p:nvPicPr>
        <p:blipFill>
          <a:blip r:embed="rId5"/>
          <a:srcRect/>
          <a:stretch>
            <a:fillRect/>
          </a:stretch>
        </p:blipFill>
        <p:spPr bwMode="auto">
          <a:xfrm>
            <a:off x="8133892" y="2305328"/>
            <a:ext cx="527520" cy="329550"/>
          </a:xfrm>
          <a:prstGeom prst="rect">
            <a:avLst/>
          </a:prstGeom>
          <a:noFill/>
        </p:spPr>
      </p:pic>
      <p:pic>
        <p:nvPicPr>
          <p:cNvPr id="22" name="Picture 6" descr="G:\עבודות פרטיות\skyfence\presentations\2\1\1.png"/>
          <p:cNvPicPr>
            <a:picLocks noChangeAspect="1" noChangeArrowheads="1"/>
          </p:cNvPicPr>
          <p:nvPr/>
        </p:nvPicPr>
        <p:blipFill>
          <a:blip r:embed="rId5"/>
          <a:srcRect/>
          <a:stretch>
            <a:fillRect/>
          </a:stretch>
        </p:blipFill>
        <p:spPr bwMode="auto">
          <a:xfrm>
            <a:off x="10791177" y="2303990"/>
            <a:ext cx="527520" cy="329550"/>
          </a:xfrm>
          <a:prstGeom prst="rect">
            <a:avLst/>
          </a:prstGeom>
          <a:noFill/>
        </p:spPr>
      </p:pic>
      <p:pic>
        <p:nvPicPr>
          <p:cNvPr id="23" name="Picture 6" descr="G:\עבודות פרטיות\skyfence\presentations\2\1\1.png"/>
          <p:cNvPicPr>
            <a:picLocks noChangeAspect="1" noChangeArrowheads="1"/>
          </p:cNvPicPr>
          <p:nvPr/>
        </p:nvPicPr>
        <p:blipFill>
          <a:blip r:embed="rId5"/>
          <a:srcRect/>
          <a:stretch>
            <a:fillRect/>
          </a:stretch>
        </p:blipFill>
        <p:spPr bwMode="auto">
          <a:xfrm>
            <a:off x="9233588" y="2649957"/>
            <a:ext cx="332257" cy="207567"/>
          </a:xfrm>
          <a:prstGeom prst="rect">
            <a:avLst/>
          </a:prstGeom>
          <a:noFill/>
        </p:spPr>
      </p:pic>
      <p:pic>
        <p:nvPicPr>
          <p:cNvPr id="24" name="Picture 6" descr="G:\עבודות פרטיות\skyfence\presentations\2\1\1.png"/>
          <p:cNvPicPr>
            <a:picLocks noChangeAspect="1" noChangeArrowheads="1"/>
          </p:cNvPicPr>
          <p:nvPr/>
        </p:nvPicPr>
        <p:blipFill>
          <a:blip r:embed="rId5"/>
          <a:srcRect/>
          <a:stretch>
            <a:fillRect/>
          </a:stretch>
        </p:blipFill>
        <p:spPr bwMode="auto">
          <a:xfrm>
            <a:off x="11025627" y="2672141"/>
            <a:ext cx="332257" cy="207567"/>
          </a:xfrm>
          <a:prstGeom prst="rect">
            <a:avLst/>
          </a:prstGeom>
          <a:noFill/>
        </p:spPr>
      </p:pic>
      <p:pic>
        <p:nvPicPr>
          <p:cNvPr id="25" name="Picture 6" descr="G:\עבודות פרטיות\skyfence\presentations\2\1\1.png"/>
          <p:cNvPicPr>
            <a:picLocks noChangeAspect="1" noChangeArrowheads="1"/>
          </p:cNvPicPr>
          <p:nvPr/>
        </p:nvPicPr>
        <p:blipFill>
          <a:blip r:embed="rId5"/>
          <a:srcRect/>
          <a:stretch>
            <a:fillRect/>
          </a:stretch>
        </p:blipFill>
        <p:spPr bwMode="auto">
          <a:xfrm>
            <a:off x="9126315" y="2307874"/>
            <a:ext cx="332257" cy="207567"/>
          </a:xfrm>
          <a:prstGeom prst="rect">
            <a:avLst/>
          </a:prstGeom>
          <a:noFill/>
        </p:spPr>
      </p:pic>
      <p:pic>
        <p:nvPicPr>
          <p:cNvPr id="26" name="Picture 6" descr="G:\עבודות פרטיות\skyfence\presentations\2\1\1.png"/>
          <p:cNvPicPr>
            <a:picLocks noChangeAspect="1" noChangeArrowheads="1"/>
          </p:cNvPicPr>
          <p:nvPr/>
        </p:nvPicPr>
        <p:blipFill>
          <a:blip r:embed="rId5"/>
          <a:srcRect/>
          <a:stretch>
            <a:fillRect/>
          </a:stretch>
        </p:blipFill>
        <p:spPr bwMode="auto">
          <a:xfrm>
            <a:off x="10093964" y="3236828"/>
            <a:ext cx="332257" cy="207567"/>
          </a:xfrm>
          <a:prstGeom prst="rect">
            <a:avLst/>
          </a:prstGeom>
          <a:noFill/>
        </p:spPr>
      </p:pic>
      <p:pic>
        <p:nvPicPr>
          <p:cNvPr id="35" name="Picture 7" descr="G:\עבודות פרטיות\skyfence\presentations\2\1\2.png"/>
          <p:cNvPicPr>
            <a:picLocks noChangeAspect="1" noChangeArrowheads="1"/>
          </p:cNvPicPr>
          <p:nvPr/>
        </p:nvPicPr>
        <p:blipFill>
          <a:blip r:embed="rId3"/>
          <a:srcRect/>
          <a:stretch>
            <a:fillRect/>
          </a:stretch>
        </p:blipFill>
        <p:spPr bwMode="auto">
          <a:xfrm>
            <a:off x="8575554" y="2273874"/>
            <a:ext cx="949612" cy="655104"/>
          </a:xfrm>
          <a:prstGeom prst="rect">
            <a:avLst/>
          </a:prstGeom>
          <a:noFill/>
        </p:spPr>
      </p:pic>
      <p:pic>
        <p:nvPicPr>
          <p:cNvPr id="36" name="Picture 7" descr="G:\עבודות פרטיות\skyfence\presentations\2\1\2.png"/>
          <p:cNvPicPr>
            <a:picLocks noChangeAspect="1" noChangeArrowheads="1"/>
          </p:cNvPicPr>
          <p:nvPr/>
        </p:nvPicPr>
        <p:blipFill>
          <a:blip r:embed="rId3"/>
          <a:srcRect/>
          <a:stretch>
            <a:fillRect/>
          </a:stretch>
        </p:blipFill>
        <p:spPr bwMode="auto">
          <a:xfrm>
            <a:off x="10053126" y="2901963"/>
            <a:ext cx="949612" cy="655104"/>
          </a:xfrm>
          <a:prstGeom prst="rect">
            <a:avLst/>
          </a:prstGeom>
          <a:noFill/>
        </p:spPr>
      </p:pic>
      <p:pic>
        <p:nvPicPr>
          <p:cNvPr id="37" name="Picture 7" descr="G:\עבודות פרטיות\skyfence\presentations\2\1\2.png"/>
          <p:cNvPicPr>
            <a:picLocks noChangeAspect="1" noChangeArrowheads="1"/>
          </p:cNvPicPr>
          <p:nvPr/>
        </p:nvPicPr>
        <p:blipFill>
          <a:blip r:embed="rId3"/>
          <a:srcRect/>
          <a:stretch>
            <a:fillRect/>
          </a:stretch>
        </p:blipFill>
        <p:spPr bwMode="auto">
          <a:xfrm>
            <a:off x="9473995" y="2258642"/>
            <a:ext cx="949612" cy="655104"/>
          </a:xfrm>
          <a:prstGeom prst="rect">
            <a:avLst/>
          </a:prstGeom>
          <a:noFill/>
        </p:spPr>
      </p:pic>
      <p:pic>
        <p:nvPicPr>
          <p:cNvPr id="38" name="Picture 7" descr="G:\עבודות פרטיות\skyfence\presentations\2\1\2.png"/>
          <p:cNvPicPr>
            <a:picLocks noChangeAspect="1" noChangeArrowheads="1"/>
          </p:cNvPicPr>
          <p:nvPr/>
        </p:nvPicPr>
        <p:blipFill>
          <a:blip r:embed="rId3"/>
          <a:srcRect/>
          <a:stretch>
            <a:fillRect/>
          </a:stretch>
        </p:blipFill>
        <p:spPr bwMode="auto">
          <a:xfrm>
            <a:off x="7694612" y="2281207"/>
            <a:ext cx="949612" cy="655104"/>
          </a:xfrm>
          <a:prstGeom prst="rect">
            <a:avLst/>
          </a:prstGeom>
          <a:noFill/>
        </p:spPr>
      </p:pic>
      <p:pic>
        <p:nvPicPr>
          <p:cNvPr id="39" name="Picture 7" descr="G:\עבודות פרטיות\skyfence\presentations\2\1\2.png"/>
          <p:cNvPicPr>
            <a:picLocks noChangeAspect="1" noChangeArrowheads="1"/>
          </p:cNvPicPr>
          <p:nvPr/>
        </p:nvPicPr>
        <p:blipFill>
          <a:blip r:embed="rId3"/>
          <a:srcRect/>
          <a:stretch>
            <a:fillRect/>
          </a:stretch>
        </p:blipFill>
        <p:spPr bwMode="auto">
          <a:xfrm>
            <a:off x="10383144" y="2249806"/>
            <a:ext cx="949612" cy="655104"/>
          </a:xfrm>
          <a:prstGeom prst="rect">
            <a:avLst/>
          </a:prstGeom>
          <a:noFill/>
        </p:spPr>
      </p:pic>
      <p:pic>
        <p:nvPicPr>
          <p:cNvPr id="1033" name="Picture 9" descr="G:\עבודות פרטיות\skyfence\presentations\2\1\office.png"/>
          <p:cNvPicPr>
            <a:picLocks noChangeAspect="1" noChangeArrowheads="1"/>
          </p:cNvPicPr>
          <p:nvPr/>
        </p:nvPicPr>
        <p:blipFill>
          <a:blip r:embed="rId6"/>
          <a:srcRect/>
          <a:stretch>
            <a:fillRect/>
          </a:stretch>
        </p:blipFill>
        <p:spPr bwMode="auto">
          <a:xfrm>
            <a:off x="9572672" y="2343427"/>
            <a:ext cx="690088" cy="494206"/>
          </a:xfrm>
          <a:prstGeom prst="rect">
            <a:avLst/>
          </a:prstGeom>
          <a:noFill/>
        </p:spPr>
      </p:pic>
      <p:pic>
        <p:nvPicPr>
          <p:cNvPr id="1037" name="Picture 13" descr="G:\עבודות פרטיות\skyfence\presentations\3\New folder\salesforce.png"/>
          <p:cNvPicPr>
            <a:picLocks noChangeAspect="1" noChangeArrowheads="1"/>
          </p:cNvPicPr>
          <p:nvPr/>
        </p:nvPicPr>
        <p:blipFill>
          <a:blip r:embed="rId7"/>
          <a:srcRect/>
          <a:stretch>
            <a:fillRect/>
          </a:stretch>
        </p:blipFill>
        <p:spPr bwMode="auto">
          <a:xfrm>
            <a:off x="7751293" y="2449450"/>
            <a:ext cx="789886" cy="473260"/>
          </a:xfrm>
          <a:prstGeom prst="rect">
            <a:avLst/>
          </a:prstGeom>
          <a:noFill/>
        </p:spPr>
      </p:pic>
      <p:pic>
        <p:nvPicPr>
          <p:cNvPr id="1038" name="Picture 14" descr="G:\עבודות פרטיות\skyfence\presentations\3\New folder\box.png"/>
          <p:cNvPicPr>
            <a:picLocks noChangeAspect="1" noChangeArrowheads="1"/>
          </p:cNvPicPr>
          <p:nvPr/>
        </p:nvPicPr>
        <p:blipFill>
          <a:blip r:embed="rId8"/>
          <a:srcRect/>
          <a:stretch>
            <a:fillRect/>
          </a:stretch>
        </p:blipFill>
        <p:spPr bwMode="auto">
          <a:xfrm>
            <a:off x="8808388" y="2533581"/>
            <a:ext cx="435643" cy="260734"/>
          </a:xfrm>
          <a:prstGeom prst="rect">
            <a:avLst/>
          </a:prstGeom>
          <a:noFill/>
        </p:spPr>
      </p:pic>
      <p:pic>
        <p:nvPicPr>
          <p:cNvPr id="1041" name="Picture 17" descr="G:\עבודות פרטיות\skyfence\presentations\2\1\workday.png"/>
          <p:cNvPicPr>
            <a:picLocks noChangeAspect="1" noChangeArrowheads="1"/>
          </p:cNvPicPr>
          <p:nvPr/>
        </p:nvPicPr>
        <p:blipFill>
          <a:blip r:embed="rId9"/>
          <a:srcRect/>
          <a:stretch>
            <a:fillRect/>
          </a:stretch>
        </p:blipFill>
        <p:spPr bwMode="auto">
          <a:xfrm>
            <a:off x="10174247" y="3116142"/>
            <a:ext cx="648236" cy="305001"/>
          </a:xfrm>
          <a:prstGeom prst="rect">
            <a:avLst/>
          </a:prstGeom>
          <a:noFill/>
        </p:spPr>
      </p:pic>
      <p:pic>
        <p:nvPicPr>
          <p:cNvPr id="1043" name="Picture 19" descr="G:\עבודות פרטיות\skyfence\presentations\2\1\googlea_pps.png"/>
          <p:cNvPicPr>
            <a:picLocks noChangeAspect="1" noChangeArrowheads="1"/>
          </p:cNvPicPr>
          <p:nvPr/>
        </p:nvPicPr>
        <p:blipFill>
          <a:blip r:embed="rId10"/>
          <a:srcRect/>
          <a:stretch>
            <a:fillRect/>
          </a:stretch>
        </p:blipFill>
        <p:spPr bwMode="auto">
          <a:xfrm>
            <a:off x="10531545" y="2508602"/>
            <a:ext cx="639307" cy="267378"/>
          </a:xfrm>
          <a:prstGeom prst="rect">
            <a:avLst/>
          </a:prstGeom>
          <a:noFill/>
        </p:spPr>
      </p:pic>
      <p:pic>
        <p:nvPicPr>
          <p:cNvPr id="27" name="Picture 6" descr="G:\עבודות פרטיות\skyfence\presentations\2\1\1.png"/>
          <p:cNvPicPr>
            <a:picLocks noChangeAspect="1" noChangeArrowheads="1"/>
          </p:cNvPicPr>
          <p:nvPr/>
        </p:nvPicPr>
        <p:blipFill>
          <a:blip r:embed="rId5"/>
          <a:srcRect/>
          <a:stretch>
            <a:fillRect/>
          </a:stretch>
        </p:blipFill>
        <p:spPr bwMode="auto">
          <a:xfrm>
            <a:off x="2530706" y="2188256"/>
            <a:ext cx="709054" cy="423649"/>
          </a:xfrm>
          <a:prstGeom prst="rect">
            <a:avLst/>
          </a:prstGeom>
          <a:noFill/>
        </p:spPr>
      </p:pic>
      <p:pic>
        <p:nvPicPr>
          <p:cNvPr id="28" name="Picture 6" descr="G:\עבודות פרטיות\skyfence\presentations\2\1\1.png"/>
          <p:cNvPicPr>
            <a:picLocks noChangeAspect="1" noChangeArrowheads="1"/>
          </p:cNvPicPr>
          <p:nvPr/>
        </p:nvPicPr>
        <p:blipFill>
          <a:blip r:embed="rId5"/>
          <a:srcRect/>
          <a:stretch>
            <a:fillRect/>
          </a:stretch>
        </p:blipFill>
        <p:spPr bwMode="auto">
          <a:xfrm>
            <a:off x="1356060" y="2141894"/>
            <a:ext cx="709054" cy="423649"/>
          </a:xfrm>
          <a:prstGeom prst="rect">
            <a:avLst/>
          </a:prstGeom>
          <a:noFill/>
        </p:spPr>
      </p:pic>
      <p:pic>
        <p:nvPicPr>
          <p:cNvPr id="29" name="Picture 6" descr="G:\עבודות פרטיות\skyfence\presentations\2\1\1.png"/>
          <p:cNvPicPr>
            <a:picLocks noChangeAspect="1" noChangeArrowheads="1"/>
          </p:cNvPicPr>
          <p:nvPr/>
        </p:nvPicPr>
        <p:blipFill>
          <a:blip r:embed="rId5"/>
          <a:srcRect/>
          <a:stretch>
            <a:fillRect/>
          </a:stretch>
        </p:blipFill>
        <p:spPr bwMode="auto">
          <a:xfrm>
            <a:off x="3646267" y="2174777"/>
            <a:ext cx="709054" cy="423649"/>
          </a:xfrm>
          <a:prstGeom prst="rect">
            <a:avLst/>
          </a:prstGeom>
          <a:noFill/>
        </p:spPr>
      </p:pic>
      <p:pic>
        <p:nvPicPr>
          <p:cNvPr id="30" name="Picture 6" descr="G:\עבודות פרטיות\skyfence\presentations\2\1\1.png"/>
          <p:cNvPicPr>
            <a:picLocks noChangeAspect="1" noChangeArrowheads="1"/>
          </p:cNvPicPr>
          <p:nvPr/>
        </p:nvPicPr>
        <p:blipFill>
          <a:blip r:embed="rId5"/>
          <a:srcRect/>
          <a:stretch>
            <a:fillRect/>
          </a:stretch>
        </p:blipFill>
        <p:spPr bwMode="auto">
          <a:xfrm>
            <a:off x="3136765" y="2064578"/>
            <a:ext cx="483929" cy="289140"/>
          </a:xfrm>
          <a:prstGeom prst="rect">
            <a:avLst/>
          </a:prstGeom>
          <a:noFill/>
        </p:spPr>
      </p:pic>
      <p:pic>
        <p:nvPicPr>
          <p:cNvPr id="31" name="Picture 6" descr="G:\עבודות פרטיות\skyfence\presentations\2\1\1.png"/>
          <p:cNvPicPr>
            <a:picLocks noChangeAspect="1" noChangeArrowheads="1"/>
          </p:cNvPicPr>
          <p:nvPr/>
        </p:nvPicPr>
        <p:blipFill>
          <a:blip r:embed="rId5"/>
          <a:srcRect/>
          <a:stretch>
            <a:fillRect/>
          </a:stretch>
        </p:blipFill>
        <p:spPr bwMode="auto">
          <a:xfrm>
            <a:off x="2001074" y="1964769"/>
            <a:ext cx="483929" cy="289140"/>
          </a:xfrm>
          <a:prstGeom prst="rect">
            <a:avLst/>
          </a:prstGeom>
          <a:noFill/>
        </p:spPr>
      </p:pic>
      <p:pic>
        <p:nvPicPr>
          <p:cNvPr id="1031" name="Picture 7" descr="G:\עבודות פרטיות\skyfence\presentations\2\1\2.png"/>
          <p:cNvPicPr>
            <a:picLocks noChangeAspect="1" noChangeArrowheads="1"/>
          </p:cNvPicPr>
          <p:nvPr/>
        </p:nvPicPr>
        <p:blipFill>
          <a:blip r:embed="rId3"/>
          <a:srcRect/>
          <a:stretch>
            <a:fillRect/>
          </a:stretch>
        </p:blipFill>
        <p:spPr bwMode="auto">
          <a:xfrm>
            <a:off x="2047454" y="2118376"/>
            <a:ext cx="1262934" cy="833276"/>
          </a:xfrm>
          <a:prstGeom prst="rect">
            <a:avLst/>
          </a:prstGeom>
          <a:noFill/>
        </p:spPr>
      </p:pic>
      <p:pic>
        <p:nvPicPr>
          <p:cNvPr id="33" name="Picture 7" descr="G:\עבודות פרטיות\skyfence\presentations\2\1\2.png"/>
          <p:cNvPicPr>
            <a:picLocks noChangeAspect="1" noChangeArrowheads="1"/>
          </p:cNvPicPr>
          <p:nvPr/>
        </p:nvPicPr>
        <p:blipFill>
          <a:blip r:embed="rId3"/>
          <a:srcRect/>
          <a:stretch>
            <a:fillRect/>
          </a:stretch>
        </p:blipFill>
        <p:spPr bwMode="auto">
          <a:xfrm>
            <a:off x="3206072" y="2113509"/>
            <a:ext cx="1262934" cy="833276"/>
          </a:xfrm>
          <a:prstGeom prst="rect">
            <a:avLst/>
          </a:prstGeom>
          <a:noFill/>
        </p:spPr>
      </p:pic>
      <p:pic>
        <p:nvPicPr>
          <p:cNvPr id="34" name="Picture 7" descr="G:\עבודות פרטיות\skyfence\presentations\2\1\2.png"/>
          <p:cNvPicPr>
            <a:picLocks noChangeAspect="1" noChangeArrowheads="1"/>
          </p:cNvPicPr>
          <p:nvPr/>
        </p:nvPicPr>
        <p:blipFill>
          <a:blip r:embed="rId3"/>
          <a:srcRect/>
          <a:stretch>
            <a:fillRect/>
          </a:stretch>
        </p:blipFill>
        <p:spPr bwMode="auto">
          <a:xfrm>
            <a:off x="875973" y="2113509"/>
            <a:ext cx="1262934" cy="833276"/>
          </a:xfrm>
          <a:prstGeom prst="rect">
            <a:avLst/>
          </a:prstGeom>
          <a:noFill/>
        </p:spPr>
      </p:pic>
      <p:pic>
        <p:nvPicPr>
          <p:cNvPr id="1035" name="Picture 11" descr="G:\עבודות פרטיות\skyfence\presentations\2\1\amazon.png"/>
          <p:cNvPicPr>
            <a:picLocks noChangeAspect="1" noChangeArrowheads="1"/>
          </p:cNvPicPr>
          <p:nvPr/>
        </p:nvPicPr>
        <p:blipFill>
          <a:blip r:embed="rId11"/>
          <a:srcRect/>
          <a:stretch>
            <a:fillRect/>
          </a:stretch>
        </p:blipFill>
        <p:spPr bwMode="auto">
          <a:xfrm>
            <a:off x="907994" y="2255109"/>
            <a:ext cx="1201945" cy="694457"/>
          </a:xfrm>
          <a:prstGeom prst="rect">
            <a:avLst/>
          </a:prstGeom>
          <a:noFill/>
        </p:spPr>
      </p:pic>
      <p:pic>
        <p:nvPicPr>
          <p:cNvPr id="1039" name="Picture 15" descr="G:\עבודות פרטיות\skyfence\presentations\3\New folder\windows.png"/>
          <p:cNvPicPr>
            <a:picLocks noChangeAspect="1" noChangeArrowheads="1"/>
          </p:cNvPicPr>
          <p:nvPr/>
        </p:nvPicPr>
        <p:blipFill>
          <a:blip r:embed="rId12"/>
          <a:srcRect/>
          <a:stretch>
            <a:fillRect/>
          </a:stretch>
        </p:blipFill>
        <p:spPr bwMode="auto">
          <a:xfrm>
            <a:off x="2224275" y="2342701"/>
            <a:ext cx="930651" cy="428099"/>
          </a:xfrm>
          <a:prstGeom prst="rect">
            <a:avLst/>
          </a:prstGeom>
          <a:noFill/>
        </p:spPr>
      </p:pic>
      <p:pic>
        <p:nvPicPr>
          <p:cNvPr id="1044" name="Picture 20" descr="G:\עבודות פרטיות\skyfence\presentations\3\New folder\google_cloud.png"/>
          <p:cNvPicPr>
            <a:picLocks noChangeAspect="1" noChangeArrowheads="1"/>
          </p:cNvPicPr>
          <p:nvPr/>
        </p:nvPicPr>
        <p:blipFill>
          <a:blip r:embed="rId13"/>
          <a:srcRect/>
          <a:stretch>
            <a:fillRect/>
          </a:stretch>
        </p:blipFill>
        <p:spPr bwMode="auto">
          <a:xfrm>
            <a:off x="3395821" y="2312107"/>
            <a:ext cx="889430" cy="441320"/>
          </a:xfrm>
          <a:prstGeom prst="rect">
            <a:avLst/>
          </a:prstGeom>
          <a:noFill/>
        </p:spPr>
      </p:pic>
      <p:sp>
        <p:nvSpPr>
          <p:cNvPr id="58" name="Title 1"/>
          <p:cNvSpPr txBox="1">
            <a:spLocks/>
          </p:cNvSpPr>
          <p:nvPr/>
        </p:nvSpPr>
        <p:spPr>
          <a:xfrm>
            <a:off x="822960" y="274638"/>
            <a:ext cx="10969943" cy="942702"/>
          </a:xfrm>
          <a:prstGeom prst="rect">
            <a:avLst/>
          </a:prstGeom>
        </p:spPr>
        <p:txBody>
          <a:bodyPr anchor="ct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dirty="0" smtClean="0"/>
              <a:t>Trend Toward Cloud App Adoption and Shadow IT</a:t>
            </a:r>
            <a:endParaRPr lang="en-US" dirty="0"/>
          </a:p>
        </p:txBody>
      </p:sp>
      <p:sp>
        <p:nvSpPr>
          <p:cNvPr id="66" name="TextBox 65"/>
          <p:cNvSpPr txBox="1"/>
          <p:nvPr/>
        </p:nvSpPr>
        <p:spPr>
          <a:xfrm>
            <a:off x="4712475" y="4147936"/>
            <a:ext cx="3038110" cy="338554"/>
          </a:xfrm>
          <a:prstGeom prst="rect">
            <a:avLst/>
          </a:prstGeom>
          <a:solidFill>
            <a:schemeClr val="bg1"/>
          </a:solidFill>
        </p:spPr>
        <p:txBody>
          <a:bodyPr wrap="square" rtlCol="0">
            <a:spAutoFit/>
          </a:bodyPr>
          <a:lstStyle/>
          <a:p>
            <a:pPr marL="457200" indent="-457200" algn="ctr">
              <a:spcAft>
                <a:spcPts val="400"/>
              </a:spcAft>
            </a:pPr>
            <a:r>
              <a:rPr lang="en-US" sz="1600" b="1" spc="-70" dirty="0"/>
              <a:t>Traditional Data Center</a:t>
            </a:r>
          </a:p>
        </p:txBody>
      </p:sp>
      <p:pic>
        <p:nvPicPr>
          <p:cNvPr id="57" name="Picture 10" descr="G:\עבודות פרטיות\skyfence\presentations\2\1\2.png"/>
          <p:cNvPicPr>
            <a:picLocks noChangeAspect="1" noChangeArrowheads="1"/>
          </p:cNvPicPr>
          <p:nvPr/>
        </p:nvPicPr>
        <p:blipFill>
          <a:blip r:embed="rId3"/>
          <a:srcRect/>
          <a:stretch>
            <a:fillRect/>
          </a:stretch>
        </p:blipFill>
        <p:spPr bwMode="auto">
          <a:xfrm>
            <a:off x="8184793" y="2889291"/>
            <a:ext cx="1012099" cy="667776"/>
          </a:xfrm>
          <a:prstGeom prst="rect">
            <a:avLst/>
          </a:prstGeom>
          <a:noFill/>
        </p:spPr>
      </p:pic>
      <p:pic>
        <p:nvPicPr>
          <p:cNvPr id="59" name="Picture 19" descr="G:\עבודות פרטיות\skyfence\presentations\2\1\dropbox.png"/>
          <p:cNvPicPr>
            <a:picLocks noChangeAspect="1" noChangeArrowheads="1"/>
          </p:cNvPicPr>
          <p:nvPr/>
        </p:nvPicPr>
        <p:blipFill>
          <a:blip r:embed="rId14"/>
          <a:srcRect/>
          <a:stretch>
            <a:fillRect/>
          </a:stretch>
        </p:blipFill>
        <p:spPr bwMode="auto">
          <a:xfrm>
            <a:off x="8376706" y="3050073"/>
            <a:ext cx="603785" cy="369949"/>
          </a:xfrm>
          <a:prstGeom prst="rect">
            <a:avLst/>
          </a:prstGeom>
          <a:noFill/>
        </p:spPr>
      </p:pic>
      <p:pic>
        <p:nvPicPr>
          <p:cNvPr id="2" name="Picture 1"/>
          <p:cNvPicPr>
            <a:picLocks noChangeAspect="1"/>
          </p:cNvPicPr>
          <p:nvPr/>
        </p:nvPicPr>
        <p:blipFill rotWithShape="1">
          <a:blip r:embed="rId15" cstate="print">
            <a:extLst>
              <a:ext uri="{28A0092B-C50C-407E-A947-70E740481C1C}">
                <a14:useLocalDpi xmlns:a14="http://schemas.microsoft.com/office/drawing/2010/main" val="0"/>
              </a:ext>
            </a:extLst>
          </a:blip>
          <a:srcRect l="25880" t="29279" b="24564"/>
          <a:stretch/>
        </p:blipFill>
        <p:spPr>
          <a:xfrm>
            <a:off x="9276436" y="3276247"/>
            <a:ext cx="697172" cy="130244"/>
          </a:xfrm>
          <a:prstGeom prst="rect">
            <a:avLst/>
          </a:prstGeom>
        </p:spPr>
      </p:pic>
      <p:sp>
        <p:nvSpPr>
          <p:cNvPr id="5" name="TextBox 4"/>
          <p:cNvSpPr txBox="1"/>
          <p:nvPr/>
        </p:nvSpPr>
        <p:spPr>
          <a:xfrm>
            <a:off x="10902946" y="2934747"/>
            <a:ext cx="1285879" cy="646331"/>
          </a:xfrm>
          <a:prstGeom prst="rect">
            <a:avLst/>
          </a:prstGeom>
          <a:noFill/>
        </p:spPr>
        <p:txBody>
          <a:bodyPr wrap="square" rtlCol="0">
            <a:spAutoFit/>
          </a:bodyPr>
          <a:lstStyle/>
          <a:p>
            <a:r>
              <a:rPr lang="en-US" sz="3600" dirty="0" smtClean="0"/>
              <a:t>…</a:t>
            </a:r>
            <a:endParaRPr lang="en-US" sz="3600" dirty="0"/>
          </a:p>
        </p:txBody>
      </p:sp>
    </p:spTree>
    <p:extLst>
      <p:ext uri="{BB962C8B-B14F-4D97-AF65-F5344CB8AC3E}">
        <p14:creationId xmlns:p14="http://schemas.microsoft.com/office/powerpoint/2010/main" val="303966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10" descr="G:\עבודות פרטיות\skyfence\presentations\2\1\2.png"/>
          <p:cNvPicPr>
            <a:picLocks noChangeAspect="1" noChangeArrowheads="1"/>
          </p:cNvPicPr>
          <p:nvPr/>
        </p:nvPicPr>
        <p:blipFill>
          <a:blip r:embed="rId3"/>
          <a:srcRect/>
          <a:stretch>
            <a:fillRect/>
          </a:stretch>
        </p:blipFill>
        <p:spPr bwMode="auto">
          <a:xfrm>
            <a:off x="9113809" y="2907676"/>
            <a:ext cx="1012099" cy="667776"/>
          </a:xfrm>
          <a:prstGeom prst="rect">
            <a:avLst/>
          </a:prstGeom>
          <a:noFill/>
        </p:spPr>
      </p:pic>
      <p:sp>
        <p:nvSpPr>
          <p:cNvPr id="64" name="TextBox 63"/>
          <p:cNvSpPr txBox="1"/>
          <p:nvPr/>
        </p:nvSpPr>
        <p:spPr>
          <a:xfrm>
            <a:off x="910760" y="1320587"/>
            <a:ext cx="3446240" cy="584775"/>
          </a:xfrm>
          <a:prstGeom prst="rect">
            <a:avLst/>
          </a:prstGeom>
          <a:noFill/>
        </p:spPr>
        <p:txBody>
          <a:bodyPr wrap="square" rtlCol="0">
            <a:spAutoFit/>
          </a:bodyPr>
          <a:lstStyle/>
          <a:p>
            <a:pPr marL="457200" indent="-457200" algn="ctr"/>
            <a:r>
              <a:rPr lang="en-US" sz="1600" spc="-20" dirty="0" smtClean="0"/>
              <a:t>Customer-facing </a:t>
            </a:r>
            <a:r>
              <a:rPr lang="en-US" sz="1600" spc="-20" dirty="0"/>
              <a:t>Applications</a:t>
            </a:r>
          </a:p>
          <a:p>
            <a:pPr marL="457200" indent="-457200" algn="ctr"/>
            <a:r>
              <a:rPr lang="en-US" sz="1600" spc="-20" dirty="0"/>
              <a:t>Moving to </a:t>
            </a:r>
            <a:r>
              <a:rPr lang="en-US" sz="1600" b="1" spc="-20" dirty="0"/>
              <a:t>IaaS</a:t>
            </a:r>
            <a:r>
              <a:rPr lang="en-US" sz="1600" spc="-20" dirty="0"/>
              <a:t> or </a:t>
            </a:r>
            <a:r>
              <a:rPr lang="en-US" sz="1600" b="1" spc="-20" dirty="0"/>
              <a:t>PaaS</a:t>
            </a:r>
            <a:r>
              <a:rPr lang="en-US" sz="1600" spc="-20" dirty="0"/>
              <a:t> providers</a:t>
            </a:r>
          </a:p>
        </p:txBody>
      </p:sp>
      <p:sp>
        <p:nvSpPr>
          <p:cNvPr id="65" name="TextBox 64"/>
          <p:cNvSpPr txBox="1"/>
          <p:nvPr/>
        </p:nvSpPr>
        <p:spPr>
          <a:xfrm>
            <a:off x="7085012" y="1409178"/>
            <a:ext cx="4953000" cy="584775"/>
          </a:xfrm>
          <a:prstGeom prst="rect">
            <a:avLst/>
          </a:prstGeom>
          <a:noFill/>
        </p:spPr>
        <p:txBody>
          <a:bodyPr wrap="square" rtlCol="0">
            <a:spAutoFit/>
          </a:bodyPr>
          <a:lstStyle/>
          <a:p>
            <a:pPr marL="457200" indent="-457200" algn="ctr"/>
            <a:r>
              <a:rPr lang="en-US" sz="1600" spc="-20" dirty="0" smtClean="0"/>
              <a:t>Employee-facing </a:t>
            </a:r>
            <a:r>
              <a:rPr lang="en-US" sz="1600" spc="-20" dirty="0"/>
              <a:t>Applications</a:t>
            </a:r>
          </a:p>
          <a:p>
            <a:pPr marL="457200" indent="-457200" algn="ctr"/>
            <a:r>
              <a:rPr lang="en-US" sz="1600" spc="-20" dirty="0"/>
              <a:t>are </a:t>
            </a:r>
            <a:r>
              <a:rPr lang="en-US" sz="1600" b="1" spc="-20" dirty="0"/>
              <a:t>SaaS</a:t>
            </a:r>
            <a:r>
              <a:rPr lang="en-US" sz="1600" spc="-20" dirty="0"/>
              <a:t> and Cloud Apps</a:t>
            </a:r>
          </a:p>
        </p:txBody>
      </p:sp>
      <p:pic>
        <p:nvPicPr>
          <p:cNvPr id="2050" name="Picture 2" descr="G:\עבודות פרטיות\skyfence\presentations\3\4.png"/>
          <p:cNvPicPr>
            <a:picLocks noChangeAspect="1" noChangeArrowheads="1"/>
          </p:cNvPicPr>
          <p:nvPr/>
        </p:nvPicPr>
        <p:blipFill>
          <a:blip r:embed="rId4"/>
          <a:srcRect/>
          <a:stretch>
            <a:fillRect/>
          </a:stretch>
        </p:blipFill>
        <p:spPr bwMode="auto">
          <a:xfrm>
            <a:off x="4951412" y="4526348"/>
            <a:ext cx="2615479" cy="1558825"/>
          </a:xfrm>
          <a:prstGeom prst="rect">
            <a:avLst/>
          </a:prstGeom>
          <a:noFill/>
        </p:spPr>
      </p:pic>
      <p:pic>
        <p:nvPicPr>
          <p:cNvPr id="3" name="Picture 2" descr="G:\עבודות פרטיות\skyfence\presentations\3\New folder\1.png"/>
          <p:cNvPicPr>
            <a:picLocks noChangeAspect="1" noChangeArrowheads="1"/>
          </p:cNvPicPr>
          <p:nvPr/>
        </p:nvPicPr>
        <p:blipFill>
          <a:blip r:embed="rId5"/>
          <a:srcRect/>
          <a:stretch>
            <a:fillRect/>
          </a:stretch>
        </p:blipFill>
        <p:spPr bwMode="auto">
          <a:xfrm>
            <a:off x="5441448" y="1524000"/>
            <a:ext cx="1520361" cy="899074"/>
          </a:xfrm>
          <a:prstGeom prst="rect">
            <a:avLst/>
          </a:prstGeom>
          <a:noFill/>
        </p:spPr>
      </p:pic>
      <p:pic>
        <p:nvPicPr>
          <p:cNvPr id="1027" name="Picture 3" descr="G:\עבודות פרטיות\skyfence\presentations\3\New folder\2.png"/>
          <p:cNvPicPr>
            <a:picLocks noChangeAspect="1" noChangeArrowheads="1"/>
          </p:cNvPicPr>
          <p:nvPr/>
        </p:nvPicPr>
        <p:blipFill>
          <a:blip r:embed="rId6"/>
          <a:srcRect/>
          <a:stretch>
            <a:fillRect/>
          </a:stretch>
        </p:blipFill>
        <p:spPr bwMode="auto">
          <a:xfrm>
            <a:off x="6908868" y="1705728"/>
            <a:ext cx="841717" cy="330085"/>
          </a:xfrm>
          <a:prstGeom prst="rect">
            <a:avLst/>
          </a:prstGeom>
          <a:noFill/>
        </p:spPr>
      </p:pic>
      <p:pic>
        <p:nvPicPr>
          <p:cNvPr id="1028" name="Picture 4" descr="G:\עבודות פרטיות\skyfence\presentations\3\New folder\3.png"/>
          <p:cNvPicPr>
            <a:picLocks noChangeAspect="1" noChangeArrowheads="1"/>
          </p:cNvPicPr>
          <p:nvPr/>
        </p:nvPicPr>
        <p:blipFill>
          <a:blip r:embed="rId7"/>
          <a:srcRect/>
          <a:stretch>
            <a:fillRect/>
          </a:stretch>
        </p:blipFill>
        <p:spPr bwMode="auto">
          <a:xfrm>
            <a:off x="4524906" y="1623920"/>
            <a:ext cx="982004" cy="420859"/>
          </a:xfrm>
          <a:prstGeom prst="rect">
            <a:avLst/>
          </a:prstGeom>
          <a:noFill/>
        </p:spPr>
      </p:pic>
      <p:grpSp>
        <p:nvGrpSpPr>
          <p:cNvPr id="54" name="Group 53"/>
          <p:cNvGrpSpPr/>
          <p:nvPr/>
        </p:nvGrpSpPr>
        <p:grpSpPr>
          <a:xfrm>
            <a:off x="5861791" y="2441005"/>
            <a:ext cx="779837" cy="1945905"/>
            <a:chOff x="4339378" y="2540584"/>
            <a:chExt cx="779837" cy="1945905"/>
          </a:xfrm>
        </p:grpSpPr>
        <p:pic>
          <p:nvPicPr>
            <p:cNvPr id="1029" name="Picture 5" descr="G:\עבודות פרטיות\skyfence\presentations\3\New folder\4.png"/>
            <p:cNvPicPr>
              <a:picLocks noChangeAspect="1" noChangeArrowheads="1"/>
            </p:cNvPicPr>
            <p:nvPr/>
          </p:nvPicPr>
          <p:blipFill>
            <a:blip r:embed="rId8"/>
            <a:srcRect/>
            <a:stretch>
              <a:fillRect/>
            </a:stretch>
          </p:blipFill>
          <p:spPr bwMode="auto">
            <a:xfrm>
              <a:off x="4339378" y="2540584"/>
              <a:ext cx="779837" cy="752633"/>
            </a:xfrm>
            <a:prstGeom prst="rect">
              <a:avLst/>
            </a:prstGeom>
            <a:noFill/>
          </p:spPr>
        </p:pic>
        <p:pic>
          <p:nvPicPr>
            <p:cNvPr id="15" name="Picture 5" descr="G:\עבודות פרטיות\skyfence\presentations\3\New folder\4.png"/>
            <p:cNvPicPr>
              <a:picLocks noChangeAspect="1" noChangeArrowheads="1"/>
            </p:cNvPicPr>
            <p:nvPr/>
          </p:nvPicPr>
          <p:blipFill>
            <a:blip r:embed="rId8"/>
            <a:srcRect/>
            <a:stretch>
              <a:fillRect/>
            </a:stretch>
          </p:blipFill>
          <p:spPr bwMode="auto">
            <a:xfrm>
              <a:off x="4464422" y="3203567"/>
              <a:ext cx="609968" cy="588690"/>
            </a:xfrm>
            <a:prstGeom prst="rect">
              <a:avLst/>
            </a:prstGeom>
            <a:noFill/>
          </p:spPr>
        </p:pic>
        <p:pic>
          <p:nvPicPr>
            <p:cNvPr id="16" name="Picture 5" descr="G:\עבודות פרטיות\skyfence\presentations\3\New folder\4.png"/>
            <p:cNvPicPr>
              <a:picLocks noChangeAspect="1" noChangeArrowheads="1"/>
            </p:cNvPicPr>
            <p:nvPr/>
          </p:nvPicPr>
          <p:blipFill>
            <a:blip r:embed="rId8"/>
            <a:srcRect/>
            <a:stretch>
              <a:fillRect/>
            </a:stretch>
          </p:blipFill>
          <p:spPr bwMode="auto">
            <a:xfrm>
              <a:off x="4437527" y="3747432"/>
              <a:ext cx="467721" cy="451405"/>
            </a:xfrm>
            <a:prstGeom prst="rect">
              <a:avLst/>
            </a:prstGeom>
            <a:noFill/>
          </p:spPr>
        </p:pic>
        <p:pic>
          <p:nvPicPr>
            <p:cNvPr id="17" name="Picture 5" descr="G:\עבודות פרטיות\skyfence\presentations\3\New folder\4.png"/>
            <p:cNvPicPr>
              <a:picLocks noChangeAspect="1" noChangeArrowheads="1"/>
            </p:cNvPicPr>
            <p:nvPr/>
          </p:nvPicPr>
          <p:blipFill>
            <a:blip r:embed="rId8"/>
            <a:srcRect/>
            <a:stretch>
              <a:fillRect/>
            </a:stretch>
          </p:blipFill>
          <p:spPr bwMode="auto">
            <a:xfrm>
              <a:off x="4419597" y="4244439"/>
              <a:ext cx="250799" cy="242050"/>
            </a:xfrm>
            <a:prstGeom prst="rect">
              <a:avLst/>
            </a:prstGeom>
            <a:noFill/>
          </p:spPr>
        </p:pic>
      </p:grpSp>
      <p:pic>
        <p:nvPicPr>
          <p:cNvPr id="1030" name="Picture 6" descr="G:\עבודות פרטיות\skyfence\presentations\2\1\1.png"/>
          <p:cNvPicPr>
            <a:picLocks noChangeAspect="1" noChangeArrowheads="1"/>
          </p:cNvPicPr>
          <p:nvPr/>
        </p:nvPicPr>
        <p:blipFill>
          <a:blip r:embed="rId9"/>
          <a:srcRect/>
          <a:stretch>
            <a:fillRect/>
          </a:stretch>
        </p:blipFill>
        <p:spPr bwMode="auto">
          <a:xfrm>
            <a:off x="10496595" y="2934747"/>
            <a:ext cx="527520" cy="329550"/>
          </a:xfrm>
          <a:prstGeom prst="rect">
            <a:avLst/>
          </a:prstGeom>
          <a:noFill/>
        </p:spPr>
      </p:pic>
      <p:pic>
        <p:nvPicPr>
          <p:cNvPr id="19" name="Picture 6" descr="G:\עבודות פרטיות\skyfence\presentations\2\1\1.png"/>
          <p:cNvPicPr>
            <a:picLocks noChangeAspect="1" noChangeArrowheads="1"/>
          </p:cNvPicPr>
          <p:nvPr/>
        </p:nvPicPr>
        <p:blipFill>
          <a:blip r:embed="rId9"/>
          <a:srcRect/>
          <a:stretch>
            <a:fillRect/>
          </a:stretch>
        </p:blipFill>
        <p:spPr bwMode="auto">
          <a:xfrm>
            <a:off x="10732389" y="2307426"/>
            <a:ext cx="527520" cy="329550"/>
          </a:xfrm>
          <a:prstGeom prst="rect">
            <a:avLst/>
          </a:prstGeom>
          <a:noFill/>
        </p:spPr>
      </p:pic>
      <p:pic>
        <p:nvPicPr>
          <p:cNvPr id="20" name="Picture 6" descr="G:\עבודות פרטיות\skyfence\presentations\2\1\1.png"/>
          <p:cNvPicPr>
            <a:picLocks noChangeAspect="1" noChangeArrowheads="1"/>
          </p:cNvPicPr>
          <p:nvPr/>
        </p:nvPicPr>
        <p:blipFill>
          <a:blip r:embed="rId9"/>
          <a:srcRect/>
          <a:stretch>
            <a:fillRect/>
          </a:stretch>
        </p:blipFill>
        <p:spPr bwMode="auto">
          <a:xfrm>
            <a:off x="9856548" y="2315218"/>
            <a:ext cx="527520" cy="329550"/>
          </a:xfrm>
          <a:prstGeom prst="rect">
            <a:avLst/>
          </a:prstGeom>
          <a:noFill/>
        </p:spPr>
      </p:pic>
      <p:pic>
        <p:nvPicPr>
          <p:cNvPr id="21" name="Picture 6" descr="G:\עבודות פרטיות\skyfence\presentations\2\1\1.png"/>
          <p:cNvPicPr>
            <a:picLocks noChangeAspect="1" noChangeArrowheads="1"/>
          </p:cNvPicPr>
          <p:nvPr/>
        </p:nvPicPr>
        <p:blipFill>
          <a:blip r:embed="rId9"/>
          <a:srcRect/>
          <a:stretch>
            <a:fillRect/>
          </a:stretch>
        </p:blipFill>
        <p:spPr bwMode="auto">
          <a:xfrm>
            <a:off x="8133892" y="2305328"/>
            <a:ext cx="527520" cy="329550"/>
          </a:xfrm>
          <a:prstGeom prst="rect">
            <a:avLst/>
          </a:prstGeom>
          <a:noFill/>
        </p:spPr>
      </p:pic>
      <p:pic>
        <p:nvPicPr>
          <p:cNvPr id="22" name="Picture 6" descr="G:\עבודות פרטיות\skyfence\presentations\2\1\1.png"/>
          <p:cNvPicPr>
            <a:picLocks noChangeAspect="1" noChangeArrowheads="1"/>
          </p:cNvPicPr>
          <p:nvPr/>
        </p:nvPicPr>
        <p:blipFill>
          <a:blip r:embed="rId9"/>
          <a:srcRect/>
          <a:stretch>
            <a:fillRect/>
          </a:stretch>
        </p:blipFill>
        <p:spPr bwMode="auto">
          <a:xfrm>
            <a:off x="10791177" y="2303990"/>
            <a:ext cx="527520" cy="329550"/>
          </a:xfrm>
          <a:prstGeom prst="rect">
            <a:avLst/>
          </a:prstGeom>
          <a:noFill/>
        </p:spPr>
      </p:pic>
      <p:pic>
        <p:nvPicPr>
          <p:cNvPr id="23" name="Picture 6" descr="G:\עבודות פרטיות\skyfence\presentations\2\1\1.png"/>
          <p:cNvPicPr>
            <a:picLocks noChangeAspect="1" noChangeArrowheads="1"/>
          </p:cNvPicPr>
          <p:nvPr/>
        </p:nvPicPr>
        <p:blipFill>
          <a:blip r:embed="rId9"/>
          <a:srcRect/>
          <a:stretch>
            <a:fillRect/>
          </a:stretch>
        </p:blipFill>
        <p:spPr bwMode="auto">
          <a:xfrm>
            <a:off x="9233588" y="2649957"/>
            <a:ext cx="332257" cy="207567"/>
          </a:xfrm>
          <a:prstGeom prst="rect">
            <a:avLst/>
          </a:prstGeom>
          <a:noFill/>
        </p:spPr>
      </p:pic>
      <p:pic>
        <p:nvPicPr>
          <p:cNvPr id="24" name="Picture 6" descr="G:\עבודות פרטיות\skyfence\presentations\2\1\1.png"/>
          <p:cNvPicPr>
            <a:picLocks noChangeAspect="1" noChangeArrowheads="1"/>
          </p:cNvPicPr>
          <p:nvPr/>
        </p:nvPicPr>
        <p:blipFill>
          <a:blip r:embed="rId9"/>
          <a:srcRect/>
          <a:stretch>
            <a:fillRect/>
          </a:stretch>
        </p:blipFill>
        <p:spPr bwMode="auto">
          <a:xfrm>
            <a:off x="11025627" y="2672141"/>
            <a:ext cx="332257" cy="207567"/>
          </a:xfrm>
          <a:prstGeom prst="rect">
            <a:avLst/>
          </a:prstGeom>
          <a:noFill/>
        </p:spPr>
      </p:pic>
      <p:pic>
        <p:nvPicPr>
          <p:cNvPr id="25" name="Picture 6" descr="G:\עבודות פרטיות\skyfence\presentations\2\1\1.png"/>
          <p:cNvPicPr>
            <a:picLocks noChangeAspect="1" noChangeArrowheads="1"/>
          </p:cNvPicPr>
          <p:nvPr/>
        </p:nvPicPr>
        <p:blipFill>
          <a:blip r:embed="rId9"/>
          <a:srcRect/>
          <a:stretch>
            <a:fillRect/>
          </a:stretch>
        </p:blipFill>
        <p:spPr bwMode="auto">
          <a:xfrm>
            <a:off x="9126315" y="2307874"/>
            <a:ext cx="332257" cy="207567"/>
          </a:xfrm>
          <a:prstGeom prst="rect">
            <a:avLst/>
          </a:prstGeom>
          <a:noFill/>
        </p:spPr>
      </p:pic>
      <p:pic>
        <p:nvPicPr>
          <p:cNvPr id="26" name="Picture 6" descr="G:\עבודות פרטיות\skyfence\presentations\2\1\1.png"/>
          <p:cNvPicPr>
            <a:picLocks noChangeAspect="1" noChangeArrowheads="1"/>
          </p:cNvPicPr>
          <p:nvPr/>
        </p:nvPicPr>
        <p:blipFill>
          <a:blip r:embed="rId9"/>
          <a:srcRect/>
          <a:stretch>
            <a:fillRect/>
          </a:stretch>
        </p:blipFill>
        <p:spPr bwMode="auto">
          <a:xfrm>
            <a:off x="10093964" y="3236828"/>
            <a:ext cx="332257" cy="207567"/>
          </a:xfrm>
          <a:prstGeom prst="rect">
            <a:avLst/>
          </a:prstGeom>
          <a:noFill/>
        </p:spPr>
      </p:pic>
      <p:pic>
        <p:nvPicPr>
          <p:cNvPr id="35" name="Picture 7" descr="G:\עבודות פרטיות\skyfence\presentations\2\1\2.png"/>
          <p:cNvPicPr>
            <a:picLocks noChangeAspect="1" noChangeArrowheads="1"/>
          </p:cNvPicPr>
          <p:nvPr/>
        </p:nvPicPr>
        <p:blipFill>
          <a:blip r:embed="rId3"/>
          <a:srcRect/>
          <a:stretch>
            <a:fillRect/>
          </a:stretch>
        </p:blipFill>
        <p:spPr bwMode="auto">
          <a:xfrm>
            <a:off x="8575554" y="2273874"/>
            <a:ext cx="949612" cy="655104"/>
          </a:xfrm>
          <a:prstGeom prst="rect">
            <a:avLst/>
          </a:prstGeom>
          <a:noFill/>
        </p:spPr>
      </p:pic>
      <p:pic>
        <p:nvPicPr>
          <p:cNvPr id="36" name="Picture 7" descr="G:\עבודות פרטיות\skyfence\presentations\2\1\2.png"/>
          <p:cNvPicPr>
            <a:picLocks noChangeAspect="1" noChangeArrowheads="1"/>
          </p:cNvPicPr>
          <p:nvPr/>
        </p:nvPicPr>
        <p:blipFill>
          <a:blip r:embed="rId3"/>
          <a:srcRect/>
          <a:stretch>
            <a:fillRect/>
          </a:stretch>
        </p:blipFill>
        <p:spPr bwMode="auto">
          <a:xfrm>
            <a:off x="10053126" y="2901963"/>
            <a:ext cx="949612" cy="655104"/>
          </a:xfrm>
          <a:prstGeom prst="rect">
            <a:avLst/>
          </a:prstGeom>
          <a:noFill/>
        </p:spPr>
      </p:pic>
      <p:pic>
        <p:nvPicPr>
          <p:cNvPr id="37" name="Picture 7" descr="G:\עבודות פרטיות\skyfence\presentations\2\1\2.png"/>
          <p:cNvPicPr>
            <a:picLocks noChangeAspect="1" noChangeArrowheads="1"/>
          </p:cNvPicPr>
          <p:nvPr/>
        </p:nvPicPr>
        <p:blipFill>
          <a:blip r:embed="rId3"/>
          <a:srcRect/>
          <a:stretch>
            <a:fillRect/>
          </a:stretch>
        </p:blipFill>
        <p:spPr bwMode="auto">
          <a:xfrm>
            <a:off x="9473995" y="2258642"/>
            <a:ext cx="949612" cy="655104"/>
          </a:xfrm>
          <a:prstGeom prst="rect">
            <a:avLst/>
          </a:prstGeom>
          <a:noFill/>
        </p:spPr>
      </p:pic>
      <p:pic>
        <p:nvPicPr>
          <p:cNvPr id="38" name="Picture 7" descr="G:\עבודות פרטיות\skyfence\presentations\2\1\2.png"/>
          <p:cNvPicPr>
            <a:picLocks noChangeAspect="1" noChangeArrowheads="1"/>
          </p:cNvPicPr>
          <p:nvPr/>
        </p:nvPicPr>
        <p:blipFill>
          <a:blip r:embed="rId3"/>
          <a:srcRect/>
          <a:stretch>
            <a:fillRect/>
          </a:stretch>
        </p:blipFill>
        <p:spPr bwMode="auto">
          <a:xfrm>
            <a:off x="7694612" y="2281207"/>
            <a:ext cx="949612" cy="655104"/>
          </a:xfrm>
          <a:prstGeom prst="rect">
            <a:avLst/>
          </a:prstGeom>
          <a:noFill/>
        </p:spPr>
      </p:pic>
      <p:pic>
        <p:nvPicPr>
          <p:cNvPr id="39" name="Picture 7" descr="G:\עבודות פרטיות\skyfence\presentations\2\1\2.png"/>
          <p:cNvPicPr>
            <a:picLocks noChangeAspect="1" noChangeArrowheads="1"/>
          </p:cNvPicPr>
          <p:nvPr/>
        </p:nvPicPr>
        <p:blipFill>
          <a:blip r:embed="rId3"/>
          <a:srcRect/>
          <a:stretch>
            <a:fillRect/>
          </a:stretch>
        </p:blipFill>
        <p:spPr bwMode="auto">
          <a:xfrm>
            <a:off x="10383144" y="2249806"/>
            <a:ext cx="949612" cy="655104"/>
          </a:xfrm>
          <a:prstGeom prst="rect">
            <a:avLst/>
          </a:prstGeom>
          <a:noFill/>
        </p:spPr>
      </p:pic>
      <p:pic>
        <p:nvPicPr>
          <p:cNvPr id="1033" name="Picture 9" descr="G:\עבודות פרטיות\skyfence\presentations\2\1\office.png"/>
          <p:cNvPicPr>
            <a:picLocks noChangeAspect="1" noChangeArrowheads="1"/>
          </p:cNvPicPr>
          <p:nvPr/>
        </p:nvPicPr>
        <p:blipFill>
          <a:blip r:embed="rId10"/>
          <a:srcRect/>
          <a:stretch>
            <a:fillRect/>
          </a:stretch>
        </p:blipFill>
        <p:spPr bwMode="auto">
          <a:xfrm>
            <a:off x="9572672" y="2343427"/>
            <a:ext cx="690088" cy="494206"/>
          </a:xfrm>
          <a:prstGeom prst="rect">
            <a:avLst/>
          </a:prstGeom>
          <a:noFill/>
        </p:spPr>
      </p:pic>
      <p:pic>
        <p:nvPicPr>
          <p:cNvPr id="1037" name="Picture 13" descr="G:\עבודות פרטיות\skyfence\presentations\3\New folder\salesforce.png"/>
          <p:cNvPicPr>
            <a:picLocks noChangeAspect="1" noChangeArrowheads="1"/>
          </p:cNvPicPr>
          <p:nvPr/>
        </p:nvPicPr>
        <p:blipFill>
          <a:blip r:embed="rId11"/>
          <a:srcRect/>
          <a:stretch>
            <a:fillRect/>
          </a:stretch>
        </p:blipFill>
        <p:spPr bwMode="auto">
          <a:xfrm>
            <a:off x="7751293" y="2449450"/>
            <a:ext cx="789886" cy="473260"/>
          </a:xfrm>
          <a:prstGeom prst="rect">
            <a:avLst/>
          </a:prstGeom>
          <a:noFill/>
        </p:spPr>
      </p:pic>
      <p:pic>
        <p:nvPicPr>
          <p:cNvPr id="1038" name="Picture 14" descr="G:\עבודות פרטיות\skyfence\presentations\3\New folder\box.png"/>
          <p:cNvPicPr>
            <a:picLocks noChangeAspect="1" noChangeArrowheads="1"/>
          </p:cNvPicPr>
          <p:nvPr/>
        </p:nvPicPr>
        <p:blipFill>
          <a:blip r:embed="rId12"/>
          <a:srcRect/>
          <a:stretch>
            <a:fillRect/>
          </a:stretch>
        </p:blipFill>
        <p:spPr bwMode="auto">
          <a:xfrm>
            <a:off x="8808388" y="2533581"/>
            <a:ext cx="435643" cy="260734"/>
          </a:xfrm>
          <a:prstGeom prst="rect">
            <a:avLst/>
          </a:prstGeom>
          <a:noFill/>
        </p:spPr>
      </p:pic>
      <p:pic>
        <p:nvPicPr>
          <p:cNvPr id="1041" name="Picture 17" descr="G:\עבודות פרטיות\skyfence\presentations\2\1\workday.png"/>
          <p:cNvPicPr>
            <a:picLocks noChangeAspect="1" noChangeArrowheads="1"/>
          </p:cNvPicPr>
          <p:nvPr/>
        </p:nvPicPr>
        <p:blipFill>
          <a:blip r:embed="rId13"/>
          <a:srcRect/>
          <a:stretch>
            <a:fillRect/>
          </a:stretch>
        </p:blipFill>
        <p:spPr bwMode="auto">
          <a:xfrm>
            <a:off x="10174247" y="3116142"/>
            <a:ext cx="648236" cy="305001"/>
          </a:xfrm>
          <a:prstGeom prst="rect">
            <a:avLst/>
          </a:prstGeom>
          <a:noFill/>
        </p:spPr>
      </p:pic>
      <p:pic>
        <p:nvPicPr>
          <p:cNvPr id="1043" name="Picture 19" descr="G:\עבודות פרטיות\skyfence\presentations\2\1\googlea_pps.png"/>
          <p:cNvPicPr>
            <a:picLocks noChangeAspect="1" noChangeArrowheads="1"/>
          </p:cNvPicPr>
          <p:nvPr/>
        </p:nvPicPr>
        <p:blipFill>
          <a:blip r:embed="rId14"/>
          <a:srcRect/>
          <a:stretch>
            <a:fillRect/>
          </a:stretch>
        </p:blipFill>
        <p:spPr bwMode="auto">
          <a:xfrm>
            <a:off x="10531545" y="2508602"/>
            <a:ext cx="639307" cy="267378"/>
          </a:xfrm>
          <a:prstGeom prst="rect">
            <a:avLst/>
          </a:prstGeom>
          <a:noFill/>
        </p:spPr>
      </p:pic>
      <p:pic>
        <p:nvPicPr>
          <p:cNvPr id="27" name="Picture 6" descr="G:\עבודות פרטיות\skyfence\presentations\2\1\1.png"/>
          <p:cNvPicPr>
            <a:picLocks noChangeAspect="1" noChangeArrowheads="1"/>
          </p:cNvPicPr>
          <p:nvPr/>
        </p:nvPicPr>
        <p:blipFill>
          <a:blip r:embed="rId9"/>
          <a:srcRect/>
          <a:stretch>
            <a:fillRect/>
          </a:stretch>
        </p:blipFill>
        <p:spPr bwMode="auto">
          <a:xfrm>
            <a:off x="2530706" y="2188256"/>
            <a:ext cx="709054" cy="423649"/>
          </a:xfrm>
          <a:prstGeom prst="rect">
            <a:avLst/>
          </a:prstGeom>
          <a:noFill/>
        </p:spPr>
      </p:pic>
      <p:pic>
        <p:nvPicPr>
          <p:cNvPr id="28" name="Picture 6" descr="G:\עבודות פרטיות\skyfence\presentations\2\1\1.png"/>
          <p:cNvPicPr>
            <a:picLocks noChangeAspect="1" noChangeArrowheads="1"/>
          </p:cNvPicPr>
          <p:nvPr/>
        </p:nvPicPr>
        <p:blipFill>
          <a:blip r:embed="rId9"/>
          <a:srcRect/>
          <a:stretch>
            <a:fillRect/>
          </a:stretch>
        </p:blipFill>
        <p:spPr bwMode="auto">
          <a:xfrm>
            <a:off x="1356060" y="2141894"/>
            <a:ext cx="709054" cy="423649"/>
          </a:xfrm>
          <a:prstGeom prst="rect">
            <a:avLst/>
          </a:prstGeom>
          <a:noFill/>
        </p:spPr>
      </p:pic>
      <p:pic>
        <p:nvPicPr>
          <p:cNvPr id="29" name="Picture 6" descr="G:\עבודות פרטיות\skyfence\presentations\2\1\1.png"/>
          <p:cNvPicPr>
            <a:picLocks noChangeAspect="1" noChangeArrowheads="1"/>
          </p:cNvPicPr>
          <p:nvPr/>
        </p:nvPicPr>
        <p:blipFill>
          <a:blip r:embed="rId9"/>
          <a:srcRect/>
          <a:stretch>
            <a:fillRect/>
          </a:stretch>
        </p:blipFill>
        <p:spPr bwMode="auto">
          <a:xfrm>
            <a:off x="3646267" y="2174777"/>
            <a:ext cx="709054" cy="423649"/>
          </a:xfrm>
          <a:prstGeom prst="rect">
            <a:avLst/>
          </a:prstGeom>
          <a:noFill/>
        </p:spPr>
      </p:pic>
      <p:pic>
        <p:nvPicPr>
          <p:cNvPr id="30" name="Picture 6" descr="G:\עבודות פרטיות\skyfence\presentations\2\1\1.png"/>
          <p:cNvPicPr>
            <a:picLocks noChangeAspect="1" noChangeArrowheads="1"/>
          </p:cNvPicPr>
          <p:nvPr/>
        </p:nvPicPr>
        <p:blipFill>
          <a:blip r:embed="rId9"/>
          <a:srcRect/>
          <a:stretch>
            <a:fillRect/>
          </a:stretch>
        </p:blipFill>
        <p:spPr bwMode="auto">
          <a:xfrm>
            <a:off x="3136765" y="2064578"/>
            <a:ext cx="483929" cy="289140"/>
          </a:xfrm>
          <a:prstGeom prst="rect">
            <a:avLst/>
          </a:prstGeom>
          <a:noFill/>
        </p:spPr>
      </p:pic>
      <p:pic>
        <p:nvPicPr>
          <p:cNvPr id="31" name="Picture 6" descr="G:\עבודות פרטיות\skyfence\presentations\2\1\1.png"/>
          <p:cNvPicPr>
            <a:picLocks noChangeAspect="1" noChangeArrowheads="1"/>
          </p:cNvPicPr>
          <p:nvPr/>
        </p:nvPicPr>
        <p:blipFill>
          <a:blip r:embed="rId9"/>
          <a:srcRect/>
          <a:stretch>
            <a:fillRect/>
          </a:stretch>
        </p:blipFill>
        <p:spPr bwMode="auto">
          <a:xfrm>
            <a:off x="2001074" y="1964769"/>
            <a:ext cx="483929" cy="289140"/>
          </a:xfrm>
          <a:prstGeom prst="rect">
            <a:avLst/>
          </a:prstGeom>
          <a:noFill/>
        </p:spPr>
      </p:pic>
      <p:pic>
        <p:nvPicPr>
          <p:cNvPr id="1031" name="Picture 7" descr="G:\עבודות פרטיות\skyfence\presentations\2\1\2.png"/>
          <p:cNvPicPr>
            <a:picLocks noChangeAspect="1" noChangeArrowheads="1"/>
          </p:cNvPicPr>
          <p:nvPr/>
        </p:nvPicPr>
        <p:blipFill>
          <a:blip r:embed="rId3"/>
          <a:srcRect/>
          <a:stretch>
            <a:fillRect/>
          </a:stretch>
        </p:blipFill>
        <p:spPr bwMode="auto">
          <a:xfrm>
            <a:off x="2047454" y="2118376"/>
            <a:ext cx="1262934" cy="833276"/>
          </a:xfrm>
          <a:prstGeom prst="rect">
            <a:avLst/>
          </a:prstGeom>
          <a:noFill/>
        </p:spPr>
      </p:pic>
      <p:pic>
        <p:nvPicPr>
          <p:cNvPr id="33" name="Picture 7" descr="G:\עבודות פרטיות\skyfence\presentations\2\1\2.png"/>
          <p:cNvPicPr>
            <a:picLocks noChangeAspect="1" noChangeArrowheads="1"/>
          </p:cNvPicPr>
          <p:nvPr/>
        </p:nvPicPr>
        <p:blipFill>
          <a:blip r:embed="rId3"/>
          <a:srcRect/>
          <a:stretch>
            <a:fillRect/>
          </a:stretch>
        </p:blipFill>
        <p:spPr bwMode="auto">
          <a:xfrm>
            <a:off x="3206072" y="2113509"/>
            <a:ext cx="1262934" cy="833276"/>
          </a:xfrm>
          <a:prstGeom prst="rect">
            <a:avLst/>
          </a:prstGeom>
          <a:noFill/>
        </p:spPr>
      </p:pic>
      <p:pic>
        <p:nvPicPr>
          <p:cNvPr id="34" name="Picture 7" descr="G:\עבודות פרטיות\skyfence\presentations\2\1\2.png"/>
          <p:cNvPicPr>
            <a:picLocks noChangeAspect="1" noChangeArrowheads="1"/>
          </p:cNvPicPr>
          <p:nvPr/>
        </p:nvPicPr>
        <p:blipFill>
          <a:blip r:embed="rId3"/>
          <a:srcRect/>
          <a:stretch>
            <a:fillRect/>
          </a:stretch>
        </p:blipFill>
        <p:spPr bwMode="auto">
          <a:xfrm>
            <a:off x="875973" y="2113509"/>
            <a:ext cx="1262934" cy="833276"/>
          </a:xfrm>
          <a:prstGeom prst="rect">
            <a:avLst/>
          </a:prstGeom>
          <a:noFill/>
        </p:spPr>
      </p:pic>
      <p:pic>
        <p:nvPicPr>
          <p:cNvPr id="1035" name="Picture 11" descr="G:\עבודות פרטיות\skyfence\presentations\2\1\amazon.png"/>
          <p:cNvPicPr>
            <a:picLocks noChangeAspect="1" noChangeArrowheads="1"/>
          </p:cNvPicPr>
          <p:nvPr/>
        </p:nvPicPr>
        <p:blipFill>
          <a:blip r:embed="rId15"/>
          <a:srcRect/>
          <a:stretch>
            <a:fillRect/>
          </a:stretch>
        </p:blipFill>
        <p:spPr bwMode="auto">
          <a:xfrm>
            <a:off x="907994" y="2255109"/>
            <a:ext cx="1201945" cy="694457"/>
          </a:xfrm>
          <a:prstGeom prst="rect">
            <a:avLst/>
          </a:prstGeom>
          <a:noFill/>
        </p:spPr>
      </p:pic>
      <p:pic>
        <p:nvPicPr>
          <p:cNvPr id="1039" name="Picture 15" descr="G:\עבודות פרטיות\skyfence\presentations\3\New folder\windows.png"/>
          <p:cNvPicPr>
            <a:picLocks noChangeAspect="1" noChangeArrowheads="1"/>
          </p:cNvPicPr>
          <p:nvPr/>
        </p:nvPicPr>
        <p:blipFill>
          <a:blip r:embed="rId16"/>
          <a:srcRect/>
          <a:stretch>
            <a:fillRect/>
          </a:stretch>
        </p:blipFill>
        <p:spPr bwMode="auto">
          <a:xfrm>
            <a:off x="2224275" y="2342701"/>
            <a:ext cx="930651" cy="428099"/>
          </a:xfrm>
          <a:prstGeom prst="rect">
            <a:avLst/>
          </a:prstGeom>
          <a:noFill/>
        </p:spPr>
      </p:pic>
      <p:pic>
        <p:nvPicPr>
          <p:cNvPr id="1044" name="Picture 20" descr="G:\עבודות פרטיות\skyfence\presentations\3\New folder\google_cloud.png"/>
          <p:cNvPicPr>
            <a:picLocks noChangeAspect="1" noChangeArrowheads="1"/>
          </p:cNvPicPr>
          <p:nvPr/>
        </p:nvPicPr>
        <p:blipFill>
          <a:blip r:embed="rId17"/>
          <a:srcRect/>
          <a:stretch>
            <a:fillRect/>
          </a:stretch>
        </p:blipFill>
        <p:spPr bwMode="auto">
          <a:xfrm>
            <a:off x="3395821" y="2312107"/>
            <a:ext cx="889430" cy="441320"/>
          </a:xfrm>
          <a:prstGeom prst="rect">
            <a:avLst/>
          </a:prstGeom>
          <a:noFill/>
        </p:spPr>
      </p:pic>
      <p:sp>
        <p:nvSpPr>
          <p:cNvPr id="58" name="Title 1"/>
          <p:cNvSpPr txBox="1">
            <a:spLocks/>
          </p:cNvSpPr>
          <p:nvPr/>
        </p:nvSpPr>
        <p:spPr>
          <a:xfrm>
            <a:off x="822960" y="274638"/>
            <a:ext cx="10969943" cy="942702"/>
          </a:xfrm>
          <a:prstGeom prst="rect">
            <a:avLst/>
          </a:prstGeom>
        </p:spPr>
        <p:txBody>
          <a:bodyPr anchor="ct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dirty="0" smtClean="0"/>
              <a:t>Trend Toward Cloud App Adoption</a:t>
            </a:r>
            <a:endParaRPr lang="en-US" dirty="0"/>
          </a:p>
        </p:txBody>
      </p:sp>
      <p:sp>
        <p:nvSpPr>
          <p:cNvPr id="66" name="TextBox 65"/>
          <p:cNvSpPr txBox="1"/>
          <p:nvPr/>
        </p:nvSpPr>
        <p:spPr>
          <a:xfrm>
            <a:off x="4712475" y="4147936"/>
            <a:ext cx="3038110" cy="338554"/>
          </a:xfrm>
          <a:prstGeom prst="rect">
            <a:avLst/>
          </a:prstGeom>
          <a:solidFill>
            <a:schemeClr val="bg1"/>
          </a:solidFill>
        </p:spPr>
        <p:txBody>
          <a:bodyPr wrap="square" rtlCol="0">
            <a:spAutoFit/>
          </a:bodyPr>
          <a:lstStyle/>
          <a:p>
            <a:pPr marL="457200" indent="-457200" algn="ctr">
              <a:spcAft>
                <a:spcPts val="400"/>
              </a:spcAft>
            </a:pPr>
            <a:r>
              <a:rPr lang="en-US" sz="1600" b="1" spc="-70" dirty="0"/>
              <a:t>Traditional Data Center</a:t>
            </a:r>
          </a:p>
        </p:txBody>
      </p:sp>
      <p:pic>
        <p:nvPicPr>
          <p:cNvPr id="57" name="Picture 10" descr="G:\עבודות פרטיות\skyfence\presentations\2\1\2.png"/>
          <p:cNvPicPr>
            <a:picLocks noChangeAspect="1" noChangeArrowheads="1"/>
          </p:cNvPicPr>
          <p:nvPr/>
        </p:nvPicPr>
        <p:blipFill>
          <a:blip r:embed="rId3"/>
          <a:srcRect/>
          <a:stretch>
            <a:fillRect/>
          </a:stretch>
        </p:blipFill>
        <p:spPr bwMode="auto">
          <a:xfrm>
            <a:off x="8184793" y="2889291"/>
            <a:ext cx="1012099" cy="667776"/>
          </a:xfrm>
          <a:prstGeom prst="rect">
            <a:avLst/>
          </a:prstGeom>
          <a:noFill/>
        </p:spPr>
      </p:pic>
      <p:pic>
        <p:nvPicPr>
          <p:cNvPr id="59" name="Picture 19" descr="G:\עבודות פרטיות\skyfence\presentations\2\1\dropbox.png"/>
          <p:cNvPicPr>
            <a:picLocks noChangeAspect="1" noChangeArrowheads="1"/>
          </p:cNvPicPr>
          <p:nvPr/>
        </p:nvPicPr>
        <p:blipFill>
          <a:blip r:embed="rId18"/>
          <a:srcRect/>
          <a:stretch>
            <a:fillRect/>
          </a:stretch>
        </p:blipFill>
        <p:spPr bwMode="auto">
          <a:xfrm>
            <a:off x="8376706" y="3050073"/>
            <a:ext cx="603785" cy="369949"/>
          </a:xfrm>
          <a:prstGeom prst="rect">
            <a:avLst/>
          </a:prstGeom>
          <a:noFill/>
        </p:spPr>
      </p:pic>
      <p:pic>
        <p:nvPicPr>
          <p:cNvPr id="2" name="Picture 1"/>
          <p:cNvPicPr>
            <a:picLocks noChangeAspect="1"/>
          </p:cNvPicPr>
          <p:nvPr/>
        </p:nvPicPr>
        <p:blipFill rotWithShape="1">
          <a:blip r:embed="rId19" cstate="print">
            <a:extLst>
              <a:ext uri="{28A0092B-C50C-407E-A947-70E740481C1C}">
                <a14:useLocalDpi xmlns:a14="http://schemas.microsoft.com/office/drawing/2010/main" val="0"/>
              </a:ext>
            </a:extLst>
          </a:blip>
          <a:srcRect l="25880" t="29279" b="24564"/>
          <a:stretch/>
        </p:blipFill>
        <p:spPr>
          <a:xfrm>
            <a:off x="9276436" y="3276247"/>
            <a:ext cx="697172" cy="130244"/>
          </a:xfrm>
          <a:prstGeom prst="rect">
            <a:avLst/>
          </a:prstGeom>
        </p:spPr>
      </p:pic>
      <p:sp>
        <p:nvSpPr>
          <p:cNvPr id="5" name="TextBox 4"/>
          <p:cNvSpPr txBox="1"/>
          <p:nvPr/>
        </p:nvSpPr>
        <p:spPr>
          <a:xfrm>
            <a:off x="10902946" y="2934747"/>
            <a:ext cx="1285879" cy="646331"/>
          </a:xfrm>
          <a:prstGeom prst="rect">
            <a:avLst/>
          </a:prstGeom>
          <a:noFill/>
        </p:spPr>
        <p:txBody>
          <a:bodyPr wrap="square" rtlCol="0">
            <a:spAutoFit/>
          </a:bodyPr>
          <a:lstStyle/>
          <a:p>
            <a:r>
              <a:rPr lang="en-US" sz="3600" dirty="0" smtClean="0"/>
              <a:t>…</a:t>
            </a:r>
            <a:endParaRPr lang="en-US" sz="3600" dirty="0"/>
          </a:p>
        </p:txBody>
      </p:sp>
    </p:spTree>
    <p:extLst>
      <p:ext uri="{BB962C8B-B14F-4D97-AF65-F5344CB8AC3E}">
        <p14:creationId xmlns:p14="http://schemas.microsoft.com/office/powerpoint/2010/main" val="488203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xml><?xml version="1.0" encoding="utf-8"?>
<p:tagLst xmlns:a="http://schemas.openxmlformats.org/drawingml/2006/main" xmlns:r="http://schemas.openxmlformats.org/officeDocument/2006/relationships" xmlns:p="http://schemas.openxmlformats.org/presentationml/2006/main">
  <p:tag name="LAYOUT" val="ppLayoutCustom"/>
</p:tagLst>
</file>

<file path=ppt/theme/theme1.xml><?xml version="1.0" encoding="utf-8"?>
<a:theme xmlns:a="http://schemas.openxmlformats.org/drawingml/2006/main" name="Office Theme">
  <a:themeElements>
    <a:clrScheme name="Custom 38">
      <a:dk1>
        <a:sysClr val="windowText" lastClr="000000"/>
      </a:dk1>
      <a:lt1>
        <a:sysClr val="window" lastClr="FFFFFF"/>
      </a:lt1>
      <a:dk2>
        <a:srgbClr val="00416A"/>
      </a:dk2>
      <a:lt2>
        <a:srgbClr val="FF6A00"/>
      </a:lt2>
      <a:accent1>
        <a:srgbClr val="CE313D"/>
      </a:accent1>
      <a:accent2>
        <a:srgbClr val="FFD100"/>
      </a:accent2>
      <a:accent3>
        <a:srgbClr val="82BC00"/>
      </a:accent3>
      <a:accent4>
        <a:srgbClr val="00ABC7"/>
      </a:accent4>
      <a:accent5>
        <a:srgbClr val="762056"/>
      </a:accent5>
      <a:accent6>
        <a:srgbClr val="D8D1C9"/>
      </a:accent6>
      <a:hlink>
        <a:srgbClr val="82BC00"/>
      </a:hlink>
      <a:folHlink>
        <a:srgbClr val="00ABC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ublic_Deck">
  <a:themeElements>
    <a:clrScheme name="Raytheon-Websense-PPT">
      <a:dk1>
        <a:srgbClr val="000000"/>
      </a:dk1>
      <a:lt1>
        <a:srgbClr val="FFFFFF"/>
      </a:lt1>
      <a:dk2>
        <a:srgbClr val="666465"/>
      </a:dk2>
      <a:lt2>
        <a:srgbClr val="AC9F89"/>
      </a:lt2>
      <a:accent1>
        <a:srgbClr val="95A289"/>
      </a:accent1>
      <a:accent2>
        <a:srgbClr val="DAD9AD"/>
      </a:accent2>
      <a:accent3>
        <a:srgbClr val="7C96A1"/>
      </a:accent3>
      <a:accent4>
        <a:srgbClr val="CE1126"/>
      </a:accent4>
      <a:accent5>
        <a:srgbClr val="B5B5B5"/>
      </a:accent5>
      <a:accent6>
        <a:srgbClr val="AC9F89"/>
      </a:accent6>
      <a:hlink>
        <a:srgbClr val="CE1126"/>
      </a:hlink>
      <a:folHlink>
        <a:srgbClr val="880C1B"/>
      </a:folHlink>
    </a:clrScheme>
    <a:fontScheme name="Ratheon|Websen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1100" dirty="0"/>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rayppt03 1">
        <a:dk1>
          <a:srgbClr val="000000"/>
        </a:dk1>
        <a:lt1>
          <a:srgbClr val="FFFFFF"/>
        </a:lt1>
        <a:dk2>
          <a:srgbClr val="000000"/>
        </a:dk2>
        <a:lt2>
          <a:srgbClr val="AC9F89"/>
        </a:lt2>
        <a:accent1>
          <a:srgbClr val="95A289"/>
        </a:accent1>
        <a:accent2>
          <a:srgbClr val="DAD9AD"/>
        </a:accent2>
        <a:accent3>
          <a:srgbClr val="FFFFFF"/>
        </a:accent3>
        <a:accent4>
          <a:srgbClr val="000000"/>
        </a:accent4>
        <a:accent5>
          <a:srgbClr val="C8CEC4"/>
        </a:accent5>
        <a:accent6>
          <a:srgbClr val="C5C49C"/>
        </a:accent6>
        <a:hlink>
          <a:srgbClr val="7C96A1"/>
        </a:hlink>
        <a:folHlink>
          <a:srgbClr val="CE11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ublic_Deck">
  <a:themeElements>
    <a:clrScheme name="Raytheon-Websense-PPT">
      <a:dk1>
        <a:srgbClr val="000000"/>
      </a:dk1>
      <a:lt1>
        <a:srgbClr val="FFFFFF"/>
      </a:lt1>
      <a:dk2>
        <a:srgbClr val="666465"/>
      </a:dk2>
      <a:lt2>
        <a:srgbClr val="AC9F89"/>
      </a:lt2>
      <a:accent1>
        <a:srgbClr val="95A289"/>
      </a:accent1>
      <a:accent2>
        <a:srgbClr val="DAD9AD"/>
      </a:accent2>
      <a:accent3>
        <a:srgbClr val="7C96A1"/>
      </a:accent3>
      <a:accent4>
        <a:srgbClr val="CE1126"/>
      </a:accent4>
      <a:accent5>
        <a:srgbClr val="B5B5B5"/>
      </a:accent5>
      <a:accent6>
        <a:srgbClr val="AC9F89"/>
      </a:accent6>
      <a:hlink>
        <a:srgbClr val="CE1126"/>
      </a:hlink>
      <a:folHlink>
        <a:srgbClr val="880C1B"/>
      </a:folHlink>
    </a:clrScheme>
    <a:fontScheme name="Ratheon|Websen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1100" dirty="0"/>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rayppt03 1">
        <a:dk1>
          <a:srgbClr val="000000"/>
        </a:dk1>
        <a:lt1>
          <a:srgbClr val="FFFFFF"/>
        </a:lt1>
        <a:dk2>
          <a:srgbClr val="000000"/>
        </a:dk2>
        <a:lt2>
          <a:srgbClr val="AC9F89"/>
        </a:lt2>
        <a:accent1>
          <a:srgbClr val="95A289"/>
        </a:accent1>
        <a:accent2>
          <a:srgbClr val="DAD9AD"/>
        </a:accent2>
        <a:accent3>
          <a:srgbClr val="FFFFFF"/>
        </a:accent3>
        <a:accent4>
          <a:srgbClr val="000000"/>
        </a:accent4>
        <a:accent5>
          <a:srgbClr val="C8CEC4"/>
        </a:accent5>
        <a:accent6>
          <a:srgbClr val="C5C49C"/>
        </a:accent6>
        <a:hlink>
          <a:srgbClr val="7C96A1"/>
        </a:hlink>
        <a:folHlink>
          <a:srgbClr val="CE11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26028</TotalTime>
  <Words>3131</Words>
  <Application>Microsoft Office PowerPoint</Application>
  <PresentationFormat>Custom</PresentationFormat>
  <Paragraphs>404</Paragraphs>
  <Slides>30</Slides>
  <Notes>25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ＭＳ Ｐゴシック</vt:lpstr>
      <vt:lpstr>Arial</vt:lpstr>
      <vt:lpstr>Arial Black</vt:lpstr>
      <vt:lpstr>Calibri</vt:lpstr>
      <vt:lpstr>Frutiger 87ExtraBlackCn</vt:lpstr>
      <vt:lpstr>HelveticaNeueLT Std</vt:lpstr>
      <vt:lpstr>Wingdings</vt:lpstr>
      <vt:lpstr>ZapfChancery</vt:lpstr>
      <vt:lpstr>Office Theme</vt:lpstr>
      <vt:lpstr>1_Public_Deck</vt:lpstr>
      <vt:lpstr>2_Public_Deck</vt:lpstr>
      <vt:lpstr>Now You Can Defend Against the High Risks of Shadow IT</vt:lpstr>
      <vt:lpstr>Today’s Presenters</vt:lpstr>
      <vt:lpstr> Agenda</vt:lpstr>
      <vt:lpstr>PowerPoint Presentation</vt:lpstr>
      <vt:lpstr>About Raytheon|Websense</vt:lpstr>
      <vt:lpstr>About Raytheon|Websense</vt:lpstr>
      <vt:lpstr>Websense and Imperva – Relationship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TRITON® Data-Centric Security Platform</vt:lpstr>
      <vt:lpstr>TRITON® Security Is Content-Aware</vt:lpstr>
      <vt:lpstr>Giving IT Visibility Into Cloud App Usage</vt:lpstr>
      <vt:lpstr>Giving IT Visibility Into Cloud App Usage</vt:lpstr>
      <vt:lpstr>PowerPoint Presentation</vt:lpstr>
      <vt:lpstr> </vt:lpstr>
      <vt:lpstr> </vt:lpstr>
      <vt:lpstr>Summary</vt:lpstr>
      <vt:lpstr>Summary</vt:lpstr>
      <vt:lpstr>PowerPoint Presentation</vt:lpstr>
      <vt:lpstr>Free Demo or Trial</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 Travel</dc:creator>
  <cp:lastModifiedBy>Larissa Gaston</cp:lastModifiedBy>
  <cp:revision>460</cp:revision>
  <cp:lastPrinted>2015-08-11T21:34:21Z</cp:lastPrinted>
  <dcterms:created xsi:type="dcterms:W3CDTF">2015-01-30T22:31:21Z</dcterms:created>
  <dcterms:modified xsi:type="dcterms:W3CDTF">2015-08-12T17:17:48Z</dcterms:modified>
</cp:coreProperties>
</file>